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310" r:id="rId4"/>
    <p:sldId id="275" r:id="rId5"/>
    <p:sldId id="311" r:id="rId6"/>
    <p:sldId id="285" r:id="rId7"/>
    <p:sldId id="307" r:id="rId8"/>
    <p:sldId id="312" r:id="rId9"/>
    <p:sldId id="284" r:id="rId10"/>
    <p:sldId id="314" r:id="rId11"/>
    <p:sldId id="287" r:id="rId12"/>
    <p:sldId id="288" r:id="rId13"/>
    <p:sldId id="315" r:id="rId14"/>
    <p:sldId id="289" r:id="rId15"/>
    <p:sldId id="290" r:id="rId16"/>
    <p:sldId id="291" r:id="rId17"/>
    <p:sldId id="297" r:id="rId18"/>
    <p:sldId id="292" r:id="rId19"/>
    <p:sldId id="294" r:id="rId20"/>
    <p:sldId id="295" r:id="rId21"/>
    <p:sldId id="259" r:id="rId22"/>
    <p:sldId id="313" r:id="rId23"/>
    <p:sldId id="305" r:id="rId24"/>
    <p:sldId id="309" r:id="rId25"/>
    <p:sldId id="280" r:id="rId26"/>
    <p:sldId id="303" r:id="rId27"/>
    <p:sldId id="316"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480" userDrawn="1">
          <p15:clr>
            <a:srgbClr val="A4A3A4"/>
          </p15:clr>
        </p15:guide>
        <p15:guide id="4" orient="horz" pos="2931" userDrawn="1">
          <p15:clr>
            <a:srgbClr val="A4A3A4"/>
          </p15:clr>
        </p15:guide>
        <p15:guide id="5" pos="2502" userDrawn="1">
          <p15:clr>
            <a:srgbClr val="A4A3A4"/>
          </p15:clr>
        </p15:guide>
        <p15:guide id="6" pos="5133" userDrawn="1">
          <p15:clr>
            <a:srgbClr val="A4A3A4"/>
          </p15:clr>
        </p15:guide>
        <p15:guide id="7" orient="horz" pos="8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 heng" initials="fh" lastIdx="29" clrIdx="0">
    <p:extLst>
      <p:ext uri="{19B8F6BF-5375-455C-9EA6-DF929625EA0E}">
        <p15:presenceInfo xmlns:p15="http://schemas.microsoft.com/office/powerpoint/2012/main" userId="35859b1d306e9d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000"/>
    <a:srgbClr val="D70000"/>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6" autoAdjust="0"/>
    <p:restoredTop sz="58698" autoAdjust="0"/>
  </p:normalViewPr>
  <p:slideViewPr>
    <p:cSldViewPr snapToGrid="0">
      <p:cViewPr varScale="1">
        <p:scale>
          <a:sx n="50" d="100"/>
          <a:sy n="50" d="100"/>
        </p:scale>
        <p:origin x="470" y="34"/>
      </p:cViewPr>
      <p:guideLst>
        <p:guide orient="horz" pos="2160"/>
        <p:guide pos="3840"/>
        <p:guide orient="horz" pos="1480"/>
        <p:guide orient="horz" pos="2931"/>
        <p:guide pos="2502"/>
        <p:guide pos="5133"/>
        <p:guide orient="horz" pos="845"/>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807991946006042"/>
          <c:y val="3.50502680231536E-2"/>
          <c:w val="0.62237398621441864"/>
          <c:h val="0.93356097932162729"/>
        </c:manualLayout>
      </c:layout>
      <c:doughnutChart>
        <c:varyColors val="1"/>
        <c:ser>
          <c:idx val="0"/>
          <c:order val="0"/>
          <c:tx>
            <c:strRef>
              <c:f>Sheet1!$B$1</c:f>
              <c:strCache>
                <c:ptCount val="1"/>
                <c:pt idx="0">
                  <c:v>销售额</c:v>
                </c:pt>
              </c:strCache>
            </c:strRef>
          </c:tx>
          <c:spPr>
            <a:solidFill>
              <a:srgbClr val="2980B9"/>
            </a:solidFill>
            <a:ln>
              <a:noFill/>
            </a:ln>
          </c:spPr>
          <c:explosion val="11"/>
          <c:dPt>
            <c:idx val="0"/>
            <c:bubble3D val="0"/>
            <c:spPr>
              <a:solidFill>
                <a:srgbClr val="C70216"/>
              </a:solidFill>
              <a:ln w="19050">
                <a:noFill/>
              </a:ln>
              <a:effectLst/>
            </c:spPr>
            <c:extLst>
              <c:ext xmlns:c16="http://schemas.microsoft.com/office/drawing/2014/chart" uri="{C3380CC4-5D6E-409C-BE32-E72D297353CC}">
                <c16:uniqueId val="{00000001-9995-4675-905E-AB30D83D2265}"/>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9995-4675-905E-AB30D83D2265}"/>
              </c:ext>
            </c:extLst>
          </c:dPt>
          <c:dPt>
            <c:idx val="2"/>
            <c:bubble3D val="0"/>
            <c:spPr>
              <a:solidFill>
                <a:srgbClr val="C70216"/>
              </a:solidFill>
              <a:ln w="19050">
                <a:noFill/>
              </a:ln>
              <a:effectLst/>
            </c:spPr>
            <c:extLst>
              <c:ext xmlns:c16="http://schemas.microsoft.com/office/drawing/2014/chart" uri="{C3380CC4-5D6E-409C-BE32-E72D297353CC}">
                <c16:uniqueId val="{00000005-9995-4675-905E-AB30D83D2265}"/>
              </c:ext>
            </c:extLst>
          </c:dPt>
          <c:dPt>
            <c:idx val="3"/>
            <c:bubble3D val="0"/>
            <c:spPr>
              <a:solidFill>
                <a:srgbClr val="C70216"/>
              </a:solidFill>
              <a:ln w="19050">
                <a:noFill/>
              </a:ln>
              <a:effectLst/>
            </c:spPr>
            <c:extLst>
              <c:ext xmlns:c16="http://schemas.microsoft.com/office/drawing/2014/chart" uri="{C3380CC4-5D6E-409C-BE32-E72D297353CC}">
                <c16:uniqueId val="{00000007-9995-4675-905E-AB30D83D2265}"/>
              </c:ext>
            </c:extLst>
          </c:dPt>
          <c:dPt>
            <c:idx val="4"/>
            <c:bubble3D val="0"/>
            <c:spPr>
              <a:solidFill>
                <a:srgbClr val="C70216"/>
              </a:solidFill>
              <a:ln w="19050">
                <a:noFill/>
              </a:ln>
              <a:effectLst/>
            </c:spPr>
            <c:extLst>
              <c:ext xmlns:c16="http://schemas.microsoft.com/office/drawing/2014/chart" uri="{C3380CC4-5D6E-409C-BE32-E72D297353CC}">
                <c16:uniqueId val="{00000009-9995-4675-905E-AB30D83D2265}"/>
              </c:ext>
            </c:extLst>
          </c:dPt>
          <c:cat>
            <c:strRef>
              <c:f>Sheet1!$A$2:$A$6</c:f>
              <c:strCache>
                <c:ptCount val="4"/>
                <c:pt idx="0">
                  <c:v>第一季度</c:v>
                </c:pt>
                <c:pt idx="1">
                  <c:v>第二季度</c:v>
                </c:pt>
                <c:pt idx="2">
                  <c:v>第三季度</c:v>
                </c:pt>
                <c:pt idx="3">
                  <c:v>第四季度</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A-9995-4675-905E-AB30D83D2265}"/>
            </c:ext>
          </c:extLst>
        </c:ser>
        <c:dLbls>
          <c:showLegendKey val="0"/>
          <c:showVal val="0"/>
          <c:showCatName val="0"/>
          <c:showSerName val="0"/>
          <c:showPercent val="0"/>
          <c:showBubbleSize val="0"/>
          <c:showLeaderLines val="0"/>
        </c:dLbls>
        <c:firstSliceAng val="0"/>
        <c:holeSize val="82"/>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346FF-C465-46F8-94E1-2027E40DC91F}" type="datetimeFigureOut">
              <a:rPr lang="zh-CN" altLang="en-US" smtClean="0"/>
              <a:pPr/>
              <a:t>2021/9/1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93B2F-67F1-4FEC-A176-4BDA1A303606}" type="slidenum">
              <a:rPr lang="zh-CN" altLang="en-US" smtClean="0"/>
              <a:pPr/>
              <a:t>‹#›</a:t>
            </a:fld>
            <a:endParaRPr lang="zh-CN" altLang="en-US"/>
          </a:p>
        </p:txBody>
      </p:sp>
    </p:spTree>
    <p:extLst>
      <p:ext uri="{BB962C8B-B14F-4D97-AF65-F5344CB8AC3E}">
        <p14:creationId xmlns:p14="http://schemas.microsoft.com/office/powerpoint/2010/main" val="2513825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各位领导大家好，我是新品牌内容科室的实习生付珩，我今天汇报的项目是</a:t>
            </a:r>
            <a:r>
              <a:rPr lang="en-US" altLang="zh-CN" dirty="0"/>
              <a:t>《</a:t>
            </a:r>
            <a:r>
              <a:rPr lang="zh-CN" altLang="en-US" dirty="0"/>
              <a:t>直播产品设计与运营</a:t>
            </a:r>
            <a:r>
              <a:rPr lang="en-US" altLang="zh-CN" dirty="0"/>
              <a:t>》</a:t>
            </a:r>
            <a:r>
              <a:rPr lang="zh-CN" altLang="en-US" dirty="0"/>
              <a:t>，这一项目由主管瑶蓉和导师思思倾情指导。</a:t>
            </a:r>
          </a:p>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a:t>
            </a:fld>
            <a:endParaRPr lang="zh-CN" altLang="en-US"/>
          </a:p>
        </p:txBody>
      </p:sp>
    </p:spTree>
    <p:extLst>
      <p:ext uri="{BB962C8B-B14F-4D97-AF65-F5344CB8AC3E}">
        <p14:creationId xmlns:p14="http://schemas.microsoft.com/office/powerpoint/2010/main" val="258896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那么产品上具体进行怎样的优化呢？</a:t>
            </a: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10</a:t>
            </a:fld>
            <a:endParaRPr lang="zh-CN" altLang="en-US"/>
          </a:p>
        </p:txBody>
      </p:sp>
    </p:spTree>
    <p:extLst>
      <p:ext uri="{BB962C8B-B14F-4D97-AF65-F5344CB8AC3E}">
        <p14:creationId xmlns:p14="http://schemas.microsoft.com/office/powerpoint/2010/main" val="176495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9240"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首先前端产品希望做到好看好玩好买，好看呢我们向淘宝直播看齐，对应 实现千人多面的常态阵地，直播间主页增添更多活动内容提示，让用户不论何时进入直播间都能了解活动玩法，还会在账号主页添加直播常态入口。好玩呢，我们参考了淘宝的粉丝等级勋章，让用户有一种与直播间绑定的关系。也参考了抖音的互动模式，加了打赏功能和各种打赏特效，增添互动的趣味性，营造直播间热度氛围。好买呢，我们增添了回放讲解，方便用户定位单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11</a:t>
            </a:fld>
            <a:endParaRPr lang="zh-CN" altLang="en-US"/>
          </a:p>
        </p:txBody>
      </p:sp>
    </p:spTree>
    <p:extLst>
      <p:ext uri="{BB962C8B-B14F-4D97-AF65-F5344CB8AC3E}">
        <p14:creationId xmlns:p14="http://schemas.microsoft.com/office/powerpoint/2010/main" val="1943835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9240"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那么说完了前端产品，下面来到了我们程序员的主场，这里是我给出的一个后台系统架构图。那么对应好用的主播助手和运营后台，我们在访问层做到主播直接点击</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掌生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】APP</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直播助手就可以便捷开播，应用层提供更多的自助功能配置，服务层将众多微服务统一接入，</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为运营人员提供集成的操作系统，进行更加便捷的配置和监测。</a:t>
            </a: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12</a:t>
            </a:fld>
            <a:endParaRPr lang="zh-CN" altLang="en-US"/>
          </a:p>
        </p:txBody>
      </p:sp>
    </p:spTree>
    <p:extLst>
      <p:ext uri="{BB962C8B-B14F-4D97-AF65-F5344CB8AC3E}">
        <p14:creationId xmlns:p14="http://schemas.microsoft.com/office/powerpoint/2010/main" val="3263633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讲完了四好产品，我们来讲讲如何形成“六边形”运营体系</a:t>
            </a: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13</a:t>
            </a:fld>
            <a:endParaRPr lang="zh-CN" altLang="en-US"/>
          </a:p>
        </p:txBody>
      </p:sp>
    </p:spTree>
    <p:extLst>
      <p:ext uri="{BB962C8B-B14F-4D97-AF65-F5344CB8AC3E}">
        <p14:creationId xmlns:p14="http://schemas.microsoft.com/office/powerpoint/2010/main" val="4210452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这里给出了三步走阶段</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第一阶段，发现页内容团队作为直播者，形成单直播间基础运营；第二阶段，作为运营牵头人，联合卡中心其他部门和卡部，形成主播联盟和常态化覆盖的栏目化直播间；第三阶段，作为平台运营者，直播管理方，形成“六边形”运营体系，“四好”消费决策产品。那么</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刚刚念叨了很多次“</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六边形</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”运营体系，这里其实是蹭马龙“六边形战士”的热度，</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会体现在主播、内容、活动、用户、渠道、品牌方这些方面的全方位完善。</a:t>
            </a:r>
          </a:p>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14</a:t>
            </a:fld>
            <a:endParaRPr lang="zh-CN" altLang="en-US"/>
          </a:p>
        </p:txBody>
      </p:sp>
    </p:spTree>
    <p:extLst>
      <p:ext uri="{BB962C8B-B14F-4D97-AF65-F5344CB8AC3E}">
        <p14:creationId xmlns:p14="http://schemas.microsoft.com/office/powerpoint/2010/main" val="2783402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333333"/>
                </a:solidFill>
                <a:effectLst/>
                <a:latin typeface="-apple-system"/>
              </a:rPr>
              <a:t>六边形体系之一，形成看齐总行的</a:t>
            </a:r>
            <a:r>
              <a:rPr lang="zh-CN" altLang="en-US" sz="12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卡中心部门</a:t>
            </a:r>
            <a:r>
              <a:rPr lang="en-US" altLang="zh-CN" sz="12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sz="12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卡部</a:t>
            </a:r>
            <a:r>
              <a:rPr lang="en-US" altLang="zh-CN" sz="12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sz="12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品牌方的直播联盟。对应步走体系，第一阶段形成一个单独运营的直播间，我们至少需要五个人，运营人员可能要兼顾</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选品、策划、编导、合规审核多种工作。那么第二阶段，我们加入了卡部和卡中心其他部门，参考李佳琦团队的运营，会将运营工作细化成选品、策划、编导小组，这一阶段同时要产出对主播的奖励机制，来更多的促进对主播的激励。那么第三阶段，我们希望能形成多个直播间和一套完整的运营机制，做到规范化和流程化。</a:t>
            </a:r>
            <a:endParaRPr lang="en-US" altLang="zh-CN" b="1" i="0" dirty="0">
              <a:solidFill>
                <a:srgbClr val="333333"/>
              </a:solidFill>
              <a:effectLst/>
              <a:latin typeface="-apple-system"/>
            </a:endParaRP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15</a:t>
            </a:fld>
            <a:endParaRPr lang="zh-CN" altLang="en-US"/>
          </a:p>
        </p:txBody>
      </p:sp>
    </p:spTree>
    <p:extLst>
      <p:ext uri="{BB962C8B-B14F-4D97-AF65-F5344CB8AC3E}">
        <p14:creationId xmlns:p14="http://schemas.microsoft.com/office/powerpoint/2010/main" val="3967061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69240" algn="just"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那么六边形体系之二，我们要形成</a:t>
            </a:r>
            <a:r>
              <a:rPr lang="zh-CN" altLang="en-US" sz="18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聚焦“吃看玩物车”的栏目化直播间。第一阶段我们发现页内容形成的单直播间叫做</a:t>
            </a:r>
            <a:r>
              <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掌上生活好消息</a:t>
            </a:r>
            <a:r>
              <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，发布</a:t>
            </a:r>
            <a:r>
              <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APP</a:t>
            </a:r>
            <a:r>
              <a:rPr lang="zh-CN" altLang="en-US"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内吃看玩物车最新资讯，</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内容具体呈现形式类似于</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分钟一个短新闻，多个短新闻串联起来播报的形式，</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那么</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每个短新闻的内容呈现逻辑</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我以一个</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UP</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主的经验总结来说：</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分为以下五个步骤，即留下来、看下去、讲主题、扣重点、促转化。</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第二阶段形成覆盖一周七天的王牌栏目，内容深耕吃看玩物车，栏目呈现形式可以是</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由卡中心发起</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王牌栏目</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不同卡部自愿接力式进行单期直播，或者多个卡部合作一个栏目，这样一定程度上减少卡部压力，让其在单期准备时更充分，不断锻炼直播能力。而且不同地区在“吃、玩、车”领域也能展现不一样的特色，用户会有持续的新鲜感</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。那么最后一阶段希望卡部品牌方百花齐放，丰富自营栏目，拓展直播类型，</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同时设置了王牌栏目竞争制，做得好的直播栏目，就会有更显眼的资源位、更多的曝光机会。</a:t>
            </a:r>
          </a:p>
          <a:p>
            <a:pPr marL="0" marR="0" lvl="0" indent="269240" algn="just" defTabSz="914400" rtl="0" eaLnBrk="1" fontAlgn="auto" latinLnBrk="0" hangingPunct="1">
              <a:lnSpc>
                <a:spcPct val="100000"/>
              </a:lnSpc>
              <a:spcBef>
                <a:spcPts val="0"/>
              </a:spcBef>
              <a:spcAft>
                <a:spcPts val="0"/>
              </a:spcAft>
              <a:buClrTx/>
              <a:buSzTx/>
              <a:buFontTx/>
              <a:buNone/>
              <a:tabLst/>
              <a:defRPr/>
            </a:pP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269240" algn="just" defTabSz="914400" rtl="0" eaLnBrk="1" fontAlgn="auto" latinLnBrk="0" hangingPunct="1">
              <a:lnSpc>
                <a:spcPct val="100000"/>
              </a:lnSpc>
              <a:spcBef>
                <a:spcPts val="0"/>
              </a:spcBef>
              <a:spcAft>
                <a:spcPts val="0"/>
              </a:spcAft>
              <a:buClrTx/>
              <a:buSzTx/>
              <a:buFontTx/>
              <a:buNone/>
              <a:tabLst/>
              <a:defRPr/>
            </a:pPr>
            <a:endParaRPr lang="en-US" altLang="zh-CN" sz="28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indent="269240"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16</a:t>
            </a:fld>
            <a:endParaRPr lang="zh-CN" altLang="en-US"/>
          </a:p>
        </p:txBody>
      </p:sp>
    </p:spTree>
    <p:extLst>
      <p:ext uri="{BB962C8B-B14F-4D97-AF65-F5344CB8AC3E}">
        <p14:creationId xmlns:p14="http://schemas.microsoft.com/office/powerpoint/2010/main" val="3464997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a:buFontTx/>
              <a:buNone/>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六边形体系之三，形成阶梯式、多花样的活动，我以半年为一个周期，三个月种草期主攻日常直播，互动为主建立与用户的联系。在两个月的强化期，加入了品牌营销专场，这一阶段主攻卖货。最后一个月的强化期，加入了平台大事件直播，树立、巩固我们品质直播间的形象。那么其实下面这三种类型的直播，对标了淘宝直播的不同规模，但是在玩法上我们会突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掌生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的特色，比如在日常直播阶段我们注重低成本发动用户，直播间福利都化缘品牌方，让用户更多被内容和互动吸引。那品牌营销专场，我们注重</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合作</a:t>
            </a:r>
            <a:r>
              <a:rPr lang="zh-CN" altLang="en-US" sz="1800" b="1" dirty="0">
                <a:solidFill>
                  <a:schemeClr val="bg2">
                    <a:lumMod val="25000"/>
                  </a:schemeClr>
                </a:solidFill>
                <a:latin typeface="微软雅黑" panose="020B0503020204020204" pitchFamily="34" charset="-122"/>
                <a:ea typeface="微软雅黑" panose="020B0503020204020204" pitchFamily="34" charset="-122"/>
              </a:rPr>
              <a:t>本地优质</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品牌结合</a:t>
            </a:r>
            <a:r>
              <a:rPr lang="zh-CN" altLang="en-US" sz="1800" b="1" dirty="0">
                <a:solidFill>
                  <a:schemeClr val="bg2">
                    <a:lumMod val="25000"/>
                  </a:schemeClr>
                </a:solidFill>
                <a:latin typeface="微软雅黑" panose="020B0503020204020204" pitchFamily="34" charset="-122"/>
                <a:ea typeface="微软雅黑" panose="020B0503020204020204" pitchFamily="34" charset="-122"/>
              </a:rPr>
              <a:t>商家积分体系</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推出优惠。平台大事件直播，我们对标双十一、</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618</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，搞属于我们自己的标志性节日，比如结合现在已有十元风暴，直播重点</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是深化我们的品质直播间形象，传递理念，因此卖货量不做高要求。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17</a:t>
            </a:fld>
            <a:endParaRPr lang="zh-CN" altLang="en-US"/>
          </a:p>
        </p:txBody>
      </p:sp>
    </p:spTree>
    <p:extLst>
      <p:ext uri="{BB962C8B-B14F-4D97-AF65-F5344CB8AC3E}">
        <p14:creationId xmlns:p14="http://schemas.microsoft.com/office/powerpoint/2010/main" val="3519285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9240" algn="just"/>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六边形体系之四，</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从用户运营角度，搭建粉丝成长体系，让直播间和用户之间由单纯的物质交易，到物质</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精神的连接。第一阶段利用粉丝互动、回访、停留时长等搭建基础积分任务地图，对应积分兑换直播间代金券和红包，促进粉丝养成到直播间打卡的习惯。第二阶段深化粉丝成长体系，</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从新粉逐步升级到挚爱粉，每个阶段要完成不同的成长任务，不同等级粉丝也有不同的物质和精神激励。</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924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最后一阶段，我希望能让部分用户转变身份，成为我们的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UGC</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生产者。</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这一部分其实我的思路来自于实习面试，那时候我反问面试官，</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发现页</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作为银行</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APP</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的一部分，肯定会受到很多监管体系的限制，那么如何在这之间做一个平衡？面试官给我的回答让我印象很深，她举了一个例子，就是用我提到发现页没有</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UGC</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模式，其实就是由于监管没办法完全的开放</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UGC</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，但是我们的内容贴下面的评论区，其实是另一种在监管下“妥协了”的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UGC</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模式，所以当我考虑这一部分时，我想到了用这种方式来在监管下“更加”靠近</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UGC</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，也就是将部分高级别粉丝培养成平台</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KOL</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，这样一方面会在内容合规方面减少很多风险，另一方面对用户来说，也会更加信任</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KOL</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，这种粉丝成为偶像的模式也是一种激励。</a:t>
            </a:r>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18</a:t>
            </a:fld>
            <a:endParaRPr lang="zh-CN" altLang="en-US"/>
          </a:p>
        </p:txBody>
      </p:sp>
    </p:spTree>
    <p:extLst>
      <p:ext uri="{BB962C8B-B14F-4D97-AF65-F5344CB8AC3E}">
        <p14:creationId xmlns:p14="http://schemas.microsoft.com/office/powerpoint/2010/main" val="2685639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六边形体系之五，</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从渠道运营角度，我希望形成一个站内</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个站外的渠道矩阵，进行细化经营，这一部分希望渠道矩阵实现从曝光到曝光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交互的作用。第一阶段，</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除了善用已有的小程序和社群进行宣传之外，仿照张大仙团队，充分发挥二次剪辑的作用，要在抖音这类平台放上我们的栏目化小视频，来吸引更多用户。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第二阶段，</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将重点交互</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这一阶段我们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仿照李佳琦</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、薇娅公众号</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形式，</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在服务号和本地化社群方面发力，提升整体服务体验。</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第三阶段从曝光和服务两个角度同时进行不用渠道的差异化深耕运营，在不同的高流量阵地，投放不同内容的的小视频，比如测评间的主</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阵地就是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站小红书。另一方面，微信端用订阅号、服务号、视频号、社群、小程序，实现一整个直播运营链，形成除了【掌生】主阵地外第二大运营阵地，一方面提升流量和带货数据，另一方面抵御中心化风险。</a:t>
            </a:r>
          </a:p>
          <a:p>
            <a:pPr indent="266700"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19</a:t>
            </a:fld>
            <a:endParaRPr lang="zh-CN" altLang="en-US"/>
          </a:p>
        </p:txBody>
      </p:sp>
    </p:spTree>
    <p:extLst>
      <p:ext uri="{BB962C8B-B14F-4D97-AF65-F5344CB8AC3E}">
        <p14:creationId xmlns:p14="http://schemas.microsoft.com/office/powerpoint/2010/main" val="267506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endParaRPr lang="en-US" altLang="zh-CN" b="1" dirty="0">
              <a:solidFill>
                <a:srgbClr val="FF0000"/>
              </a:solidFill>
            </a:endParaRP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a:t>
            </a:fld>
            <a:endParaRPr lang="zh-CN" altLang="en-US"/>
          </a:p>
        </p:txBody>
      </p:sp>
    </p:spTree>
    <p:extLst>
      <p:ext uri="{BB962C8B-B14F-4D97-AF65-F5344CB8AC3E}">
        <p14:creationId xmlns:p14="http://schemas.microsoft.com/office/powerpoint/2010/main" val="2539486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六边形运营体系之六，在品牌合作方面，我们要在广度和深度方面不断深化，让我们与品牌的关系由单纯的金融合作变成直播间和品牌爆品深度绑定。</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第一阶段我们运营能力有限，因此善用已有资源，挑选一些已经合作的高品质高销量单品，吸引用户。 第二阶段，卡部可以自行联系本地化商家合作，形成周期性常态化带货，如果有能力也可以举办品牌专场。最后一阶段，我希望某些</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中腰部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的国内品牌能在我们的直播间出爆品，</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基于电商的直播基础，发展爆品的品类可以是数码电子类、家电类，这样能与总行卖低客单价商品拉开差距，</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相当于提起李佳琦就想起花西子散粉，那么提起掌生直播间，就能想到到这里买家电、买数码电子产品，形成品牌与我们的深度绑定。</a:t>
            </a: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20</a:t>
            </a:fld>
            <a:endParaRPr lang="zh-CN" altLang="en-US"/>
          </a:p>
        </p:txBody>
      </p:sp>
    </p:spTree>
    <p:extLst>
      <p:ext uri="{BB962C8B-B14F-4D97-AF65-F5344CB8AC3E}">
        <p14:creationId xmlns:p14="http://schemas.microsoft.com/office/powerpoint/2010/main" val="341128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因此总结以上，我给出了形成“四好”产品和“六边形”运营体系的一些思路，那么根据这样的方案，我希望达到的效果是数据上达到媲美总行的热度、保持优于总行的转化，投入上低成本发动用户。</a:t>
            </a:r>
          </a:p>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21</a:t>
            </a:fld>
            <a:endParaRPr lang="zh-CN" altLang="en-US"/>
          </a:p>
        </p:txBody>
      </p:sp>
    </p:spTree>
    <p:extLst>
      <p:ext uri="{BB962C8B-B14F-4D97-AF65-F5344CB8AC3E}">
        <p14:creationId xmlns:p14="http://schemas.microsoft.com/office/powerpoint/2010/main" val="2503037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22</a:t>
            </a:fld>
            <a:endParaRPr lang="zh-CN" altLang="en-US"/>
          </a:p>
        </p:txBody>
      </p:sp>
    </p:spTree>
    <p:extLst>
      <p:ext uri="{BB962C8B-B14F-4D97-AF65-F5344CB8AC3E}">
        <p14:creationId xmlns:p14="http://schemas.microsoft.com/office/powerpoint/2010/main" val="1091867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发现页每月阅读量约</a:t>
            </a:r>
            <a:r>
              <a:rPr kumimoji="0" lang="en-US" altLang="zh-CN" sz="18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359</a:t>
            </a:r>
            <a:r>
              <a:rPr kumimoji="0" lang="zh-CN" altLang="en-US" sz="18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万</a:t>
            </a:r>
            <a:r>
              <a:rPr kumimoji="0" lang="zh-CN" altLang="en-US" sz="16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sz="18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月销售额</a:t>
            </a:r>
            <a:r>
              <a:rPr kumimoji="0" lang="en-US" altLang="zh-CN" sz="18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614</a:t>
            </a:r>
            <a:r>
              <a:rPr kumimoji="0" lang="zh-CN" altLang="en-US" sz="18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万，达到了提升</a:t>
            </a:r>
            <a:endParaRPr kumimoji="0" lang="en-US" altLang="zh-CN" sz="18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边界效应递减</a:t>
            </a:r>
            <a:endParaRPr lang="en-US" altLang="zh-CN" sz="18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23</a:t>
            </a:fld>
            <a:endParaRPr lang="zh-CN" altLang="en-US"/>
          </a:p>
        </p:txBody>
      </p:sp>
    </p:spTree>
    <p:extLst>
      <p:ext uri="{BB962C8B-B14F-4D97-AF65-F5344CB8AC3E}">
        <p14:creationId xmlns:p14="http://schemas.microsoft.com/office/powerpoint/2010/main" val="3242651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内容预算</a:t>
            </a:r>
            <a:r>
              <a:rPr lang="en-US" altLang="zh-CN" sz="12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2500</a:t>
            </a:r>
            <a:r>
              <a:rPr lang="zh-CN" altLang="en-US" sz="12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万，活动预算</a:t>
            </a:r>
            <a:r>
              <a:rPr lang="en-US" altLang="zh-CN" sz="12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2000</a:t>
            </a:r>
            <a:r>
              <a:rPr lang="zh-CN" altLang="en-US" sz="12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万，直播占内容和互动，</a:t>
            </a:r>
            <a:r>
              <a:rPr lang="en-US" altLang="zh-CN" sz="12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800</a:t>
            </a:r>
            <a:r>
              <a:rPr lang="zh-CN" altLang="en-US" sz="12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万合理</a:t>
            </a:r>
            <a:endParaRPr lang="en-US" altLang="zh-CN" sz="12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24</a:t>
            </a:fld>
            <a:endParaRPr lang="zh-CN" altLang="en-US"/>
          </a:p>
        </p:txBody>
      </p:sp>
    </p:spTree>
    <p:extLst>
      <p:ext uri="{BB962C8B-B14F-4D97-AF65-F5344CB8AC3E}">
        <p14:creationId xmlns:p14="http://schemas.microsoft.com/office/powerpoint/2010/main" val="3660930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以上是我的直播主题汇报的所有内容，最后一点总结，在各行各业都在红红活活搞直播的现在，我们从总行和电商直播看到了我们做直播的得与失，这本身对我们来说是一种好的借鉴，因此需要更多地考虑做直播对我们发现页的意义，也更加谨慎的踏出第一步，让所有人员和资源的投入得到应有的回报，那么我个人在这篇</a:t>
            </a:r>
            <a:r>
              <a:rPr lang="en-US" altLang="zh-CN" dirty="0"/>
              <a:t>PPT</a:t>
            </a:r>
            <a:r>
              <a:rPr lang="zh-CN" altLang="en-US" dirty="0"/>
              <a:t>提出的所有观点都在在我思考范围内扬长避短，争取效果最大化，可能许多想法到了实际操作阶段，会遇到不同的情况，所以在这里也只是作为直播尝试的一点参考，希望各位领导能给出建议和指正，谢谢大家。</a:t>
            </a: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25</a:t>
            </a:fld>
            <a:endParaRPr lang="zh-CN" altLang="en-US"/>
          </a:p>
        </p:txBody>
      </p:sp>
    </p:spTree>
    <p:extLst>
      <p:ext uri="{BB962C8B-B14F-4D97-AF65-F5344CB8AC3E}">
        <p14:creationId xmlns:p14="http://schemas.microsoft.com/office/powerpoint/2010/main" val="2316684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26</a:t>
            </a:fld>
            <a:endParaRPr lang="zh-CN" altLang="en-US"/>
          </a:p>
        </p:txBody>
      </p:sp>
    </p:spTree>
    <p:extLst>
      <p:ext uri="{BB962C8B-B14F-4D97-AF65-F5344CB8AC3E}">
        <p14:creationId xmlns:p14="http://schemas.microsoft.com/office/powerpoint/2010/main" val="57227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ffectLst/>
                <a:ea typeface="等线" panose="02010600030101010101" pitchFamily="2" charset="-122"/>
                <a:cs typeface="Times New Roman" panose="02020603050405020304" pitchFamily="18" charset="0"/>
              </a:rPr>
              <a:t>我选择了以直播为主题，原因一是大环境下直播产业的火热，疫情和政策已经推动网络直播几乎覆盖了所有行业；二是</a:t>
            </a:r>
            <a:r>
              <a:rPr lang="zh-CN" altLang="en-US" sz="1200" dirty="0">
                <a:effectLst/>
                <a:ea typeface="等线" panose="02010600030101010101" pitchFamily="2" charset="-122"/>
                <a:cs typeface="Times New Roman" panose="02020603050405020304" pitchFamily="18" charset="0"/>
              </a:rPr>
              <a:t>在前期调研阶段我发现，作为消费决策平台的同类竞品小红书、淘宝逛逛，都已经引入直播这种内容形式，手机银行类</a:t>
            </a:r>
            <a:r>
              <a:rPr lang="en-US" altLang="zh-CN" sz="1200" dirty="0">
                <a:effectLst/>
                <a:ea typeface="等线" panose="02010600030101010101" pitchFamily="2" charset="-122"/>
                <a:cs typeface="Times New Roman" panose="02020603050405020304" pitchFamily="18" charset="0"/>
              </a:rPr>
              <a:t>APP</a:t>
            </a:r>
            <a:r>
              <a:rPr lang="zh-CN" altLang="en-US" sz="1200" dirty="0">
                <a:effectLst/>
                <a:ea typeface="等线" panose="02010600030101010101" pitchFamily="2" charset="-122"/>
                <a:cs typeface="Times New Roman" panose="02020603050405020304" pitchFamily="18" charset="0"/>
              </a:rPr>
              <a:t>老对手们也在做直播。三是用户在直播间爱看爱买。因此我选择了直播这一主题，那么对于我们</a:t>
            </a:r>
            <a:r>
              <a:rPr lang="en-US" altLang="zh-CN" sz="1200" dirty="0">
                <a:effectLst/>
                <a:ea typeface="等线" panose="02010600030101010101" pitchFamily="2" charset="-122"/>
                <a:cs typeface="Times New Roman" panose="02020603050405020304" pitchFamily="18" charset="0"/>
              </a:rPr>
              <a:t>【</a:t>
            </a:r>
            <a:r>
              <a:rPr lang="zh-CN" altLang="en-US" sz="1200" dirty="0">
                <a:effectLst/>
                <a:ea typeface="等线" panose="02010600030101010101" pitchFamily="2" charset="-122"/>
                <a:cs typeface="Times New Roman" panose="02020603050405020304" pitchFamily="18" charset="0"/>
              </a:rPr>
              <a:t>发现页</a:t>
            </a:r>
            <a:r>
              <a:rPr lang="en-US" altLang="zh-CN" sz="1200" dirty="0">
                <a:effectLst/>
                <a:ea typeface="等线" panose="02010600030101010101" pitchFamily="2" charset="-122"/>
                <a:cs typeface="Times New Roman" panose="02020603050405020304" pitchFamily="18" charset="0"/>
              </a:rPr>
              <a:t>】</a:t>
            </a:r>
            <a:r>
              <a:rPr lang="zh-CN" altLang="en-US" sz="1200" dirty="0">
                <a:effectLst/>
                <a:ea typeface="等线" panose="02010600030101010101" pitchFamily="2" charset="-122"/>
                <a:cs typeface="Times New Roman" panose="02020603050405020304" pitchFamily="18" charset="0"/>
              </a:rPr>
              <a:t>本身，我们为什么做直播？</a:t>
            </a:r>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3</a:t>
            </a:fld>
            <a:endParaRPr lang="zh-CN" altLang="en-US"/>
          </a:p>
        </p:txBody>
      </p:sp>
    </p:spTree>
    <p:extLst>
      <p:ext uri="{BB962C8B-B14F-4D97-AF65-F5344CB8AC3E}">
        <p14:creationId xmlns:p14="http://schemas.microsoft.com/office/powerpoint/2010/main" val="167574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ea typeface="等线" panose="02010600030101010101" pitchFamily="2" charset="-122"/>
                <a:cs typeface="Times New Roman" panose="02020603050405020304" pitchFamily="18" charset="0"/>
              </a:rPr>
              <a:t>首先给出结论：直播作为一种全新的内容展现形式，能补齐</a:t>
            </a:r>
            <a:r>
              <a:rPr lang="en-US" altLang="zh-CN" sz="1800" dirty="0">
                <a:effectLst/>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发现页</a:t>
            </a:r>
            <a:r>
              <a:rPr lang="en-US" altLang="zh-CN" sz="1800" dirty="0">
                <a:effectLst/>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内容短板，强化消费决策平台定位，因此我们可以做直播尝试。细化来说，一方面</a:t>
            </a:r>
            <a:r>
              <a:rPr lang="zh-CN" altLang="zh-CN" sz="1800" dirty="0">
                <a:effectLst/>
                <a:ea typeface="等线" panose="02010600030101010101" pitchFamily="2" charset="-122"/>
                <a:cs typeface="Times New Roman" panose="02020603050405020304" pitchFamily="18" charset="0"/>
              </a:rPr>
              <a:t>直播能通过它独有的热度</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氛围感、实时性优惠、以及主播的一些话术，让用户更加容易消费，他在转化方面的优势要远远高于图文和短视频，</a:t>
            </a:r>
            <a:r>
              <a:rPr lang="zh-CN" altLang="en-US" sz="1800" dirty="0">
                <a:effectLst/>
                <a:ea typeface="等线" panose="02010600030101010101" pitchFamily="2" charset="-122"/>
                <a:cs typeface="Times New Roman" panose="02020603050405020304" pitchFamily="18" charset="0"/>
              </a:rPr>
              <a:t>因此能</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补足传统内容种草平台</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在带货这方面</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的短板</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另一方面，增加直播从而形成了内容生态组合拳后，可以</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结合</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发现页</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在做的</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榜单这一展现形式，来加速消费决策。让用户从不同角度定位感兴趣的</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话题和</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内容，提升用户消费几率。</a:t>
            </a:r>
          </a:p>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4</a:t>
            </a:fld>
            <a:endParaRPr lang="zh-CN" altLang="en-US"/>
          </a:p>
        </p:txBody>
      </p:sp>
    </p:spTree>
    <p:extLst>
      <p:ext uri="{BB962C8B-B14F-4D97-AF65-F5344CB8AC3E}">
        <p14:creationId xmlns:p14="http://schemas.microsoft.com/office/powerpoint/2010/main" val="146528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那么确定了我们</a:t>
            </a:r>
            <a:r>
              <a:rPr lang="en-US" altLang="zh-CN" dirty="0"/>
              <a:t>【</a:t>
            </a:r>
            <a:r>
              <a:rPr lang="zh-CN" altLang="en-US" dirty="0"/>
              <a:t>发现页</a:t>
            </a:r>
            <a:r>
              <a:rPr lang="en-US" altLang="zh-CN" dirty="0"/>
              <a:t>】</a:t>
            </a:r>
            <a:r>
              <a:rPr lang="zh-CN" altLang="en-US" dirty="0"/>
              <a:t>可以尝试直播之后，我深度调研了目前在做直播的</a:t>
            </a:r>
            <a:r>
              <a:rPr lang="en-US" altLang="zh-CN" dirty="0"/>
              <a:t>【</a:t>
            </a:r>
            <a:r>
              <a:rPr lang="zh-CN" altLang="en-US" dirty="0"/>
              <a:t>掌生</a:t>
            </a:r>
            <a:r>
              <a:rPr lang="en-US" altLang="zh-CN" dirty="0"/>
              <a:t>】</a:t>
            </a:r>
            <a:r>
              <a:rPr lang="zh-CN" altLang="en-US" dirty="0"/>
              <a:t>电商部门和总行直播间，看看他们的产品和运营做得怎么样？</a:t>
            </a: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5</a:t>
            </a:fld>
            <a:endParaRPr lang="zh-CN" altLang="en-US"/>
          </a:p>
        </p:txBody>
      </p:sp>
    </p:spTree>
    <p:extLst>
      <p:ext uri="{BB962C8B-B14F-4D97-AF65-F5344CB8AC3E}">
        <p14:creationId xmlns:p14="http://schemas.microsoft.com/office/powerpoint/2010/main" val="56538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产品层面来说，</a:t>
            </a:r>
            <a:r>
              <a:rPr lang="en-US" altLang="zh-CN" dirty="0"/>
              <a:t>【</a:t>
            </a:r>
            <a:r>
              <a:rPr lang="zh-CN" altLang="en-US" dirty="0"/>
              <a:t>招行</a:t>
            </a:r>
            <a:r>
              <a:rPr lang="en-US" altLang="zh-CN" dirty="0"/>
              <a:t>】</a:t>
            </a:r>
            <a:r>
              <a:rPr lang="zh-CN" altLang="en-US" dirty="0"/>
              <a:t>直播产品达到了互联网平均水平，而</a:t>
            </a:r>
            <a:r>
              <a:rPr lang="en-US" altLang="zh-CN" dirty="0"/>
              <a:t>【</a:t>
            </a:r>
            <a:r>
              <a:rPr lang="zh-CN" altLang="en-US" dirty="0"/>
              <a:t>掌生</a:t>
            </a:r>
            <a:r>
              <a:rPr lang="en-US" altLang="zh-CN" dirty="0"/>
              <a:t>】</a:t>
            </a:r>
            <a:r>
              <a:rPr lang="zh-CN" altLang="en-US" dirty="0"/>
              <a:t>直播产品“不好看不好玩不好买不好用”。</a:t>
            </a:r>
            <a:r>
              <a:rPr lang="en-US" altLang="zh-CN" dirty="0"/>
              <a:t>【</a:t>
            </a:r>
            <a:r>
              <a:rPr lang="zh-CN" altLang="en-US" dirty="0"/>
              <a:t>招行</a:t>
            </a:r>
            <a:r>
              <a:rPr lang="en-US" altLang="zh-CN" dirty="0"/>
              <a:t>】</a:t>
            </a:r>
            <a:r>
              <a:rPr lang="zh-CN" altLang="en-US" dirty="0"/>
              <a:t>产品的整体体验页面逻辑清晰，功能点完善。特别是它的直播间支持横竖屏两种直播形式，有许多可配置的互动功能，比如转盘抽奖、口令红包。那么</a:t>
            </a:r>
            <a:r>
              <a:rPr lang="en-US" altLang="zh-CN" dirty="0"/>
              <a:t>【</a:t>
            </a:r>
            <a:r>
              <a:rPr lang="zh-CN" altLang="en-US" dirty="0"/>
              <a:t>掌生</a:t>
            </a:r>
            <a:r>
              <a:rPr lang="en-US" altLang="zh-CN" dirty="0"/>
              <a:t>】</a:t>
            </a:r>
            <a:r>
              <a:rPr lang="zh-CN" altLang="en-US" dirty="0"/>
              <a:t>直播产品的最大问题，是它目前只支持横屏直播，这个与目前主流的竖屏直播来对比已经落后很多，那么其他还包括互动和商品链接等比较明显的问题，可以说对用户来说已经是不好看不好玩不好买，那么与之对应，对主播来说，可配置的功能也是远远不足的，整体产品体系很难支撑玩转直播。</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大促期间人太多，不停有“</a:t>
            </a:r>
            <a:r>
              <a:rPr lang="en-US" altLang="zh-CN" sz="18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XXX</a:t>
            </a:r>
            <a:r>
              <a:rPr lang="zh-CN" altLang="zh-CN" sz="18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进入直播间”通知，直播间</a:t>
            </a:r>
            <a:r>
              <a:rPr lang="zh-CN" altLang="en-US" sz="18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互动功能</a:t>
            </a:r>
            <a:r>
              <a:rPr lang="zh-CN" altLang="zh-CN" sz="1800" kern="100" dirty="0">
                <a:solidFill>
                  <a:srgbClr val="00B050"/>
                </a:solidFill>
                <a:effectLst/>
                <a:latin typeface="等线" panose="02010600030101010101" pitchFamily="2" charset="-122"/>
                <a:ea typeface="等线" panose="02010600030101010101" pitchFamily="2" charset="-122"/>
                <a:cs typeface="Times New Roman" panose="02020603050405020304" pitchFamily="18" charset="0"/>
              </a:rPr>
              <a:t>崩掉了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6</a:t>
            </a:fld>
            <a:endParaRPr lang="zh-CN" altLang="en-US"/>
          </a:p>
        </p:txBody>
      </p:sp>
    </p:spTree>
    <p:extLst>
      <p:ext uri="{BB962C8B-B14F-4D97-AF65-F5344CB8AC3E}">
        <p14:creationId xmlns:p14="http://schemas.microsoft.com/office/powerpoint/2010/main" val="3325971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而且</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他们每一期的福利投入成本很高，</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一期直播投入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万，销售额只有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万，这会</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导致用户会过分依赖福利，而非直播间本身的内容和商品</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与此对比来说【掌生】</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电商的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带货转化率非常高，一场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7000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人左右观看的直播，销售额可以达到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万，下单转化达到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，是总行的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倍。</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那么分析下来，第一是因为电商直播的商品大多是电子数码类还有家电类，单笔客单价高，另一方面仰仗于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掌生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的品质生活定位，许多畅销品牌借我们的平台做专场直播，比较受用户信任。</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7</a:t>
            </a:fld>
            <a:endParaRPr lang="zh-CN" altLang="en-US"/>
          </a:p>
        </p:txBody>
      </p:sp>
    </p:spTree>
    <p:extLst>
      <p:ext uri="{BB962C8B-B14F-4D97-AF65-F5344CB8AC3E}">
        <p14:creationId xmlns:p14="http://schemas.microsoft.com/office/powerpoint/2010/main" val="437508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那么基于以上的产品和运营现状，我们该怎么做呢？</a:t>
            </a:r>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8</a:t>
            </a:fld>
            <a:endParaRPr lang="zh-CN" altLang="en-US"/>
          </a:p>
        </p:txBody>
      </p:sp>
    </p:spTree>
    <p:extLst>
      <p:ext uri="{BB962C8B-B14F-4D97-AF65-F5344CB8AC3E}">
        <p14:creationId xmlns:p14="http://schemas.microsoft.com/office/powerpoint/2010/main" val="124821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9240" algn="just"/>
            <a:r>
              <a:rPr lang="zh-CN" altLang="en-US" dirty="0"/>
              <a:t>答案是产品待优化，运营需玩转。产品上</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我们开放融合总行直播产品，并对标互联网顶级直播产品淘宝、抖音进行优化，争取做到</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四好直播产品</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9240"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运营上对标互联网顶级直播运营团队，李佳琦团队和张大仙团队，</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按“三步走”阶段搭建下面这样一个一个“六边形”运营体系</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p>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9</a:t>
            </a:fld>
            <a:endParaRPr lang="zh-CN" altLang="en-US"/>
          </a:p>
        </p:txBody>
      </p:sp>
    </p:spTree>
    <p:extLst>
      <p:ext uri="{BB962C8B-B14F-4D97-AF65-F5344CB8AC3E}">
        <p14:creationId xmlns:p14="http://schemas.microsoft.com/office/powerpoint/2010/main" val="1183727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82321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8926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387929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3700901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51659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25232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FDC5697-C900-44E3-B898-88887B612FB7}" type="datetimeFigureOut">
              <a:rPr lang="zh-CN" altLang="en-US" smtClean="0"/>
              <a:pPr/>
              <a:t>2021/9/1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72602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DC5697-C900-44E3-B898-88887B612FB7}" type="datetimeFigureOut">
              <a:rPr lang="zh-CN" altLang="en-US" smtClean="0"/>
              <a:pPr/>
              <a:t>2021/9/1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71498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DC5697-C900-44E3-B898-88887B612FB7}" type="datetimeFigureOut">
              <a:rPr lang="zh-CN" altLang="en-US" smtClean="0"/>
              <a:pPr/>
              <a:t>2021/9/1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408223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215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04402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narVert">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C5697-C900-44E3-B898-88887B612FB7}" type="datetimeFigureOut">
              <a:rPr lang="zh-CN" altLang="en-US" smtClean="0"/>
              <a:pPr/>
              <a:t>2021/9/1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78103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897776"/>
            <a:ext cx="12191999" cy="2828070"/>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352800" y="2396130"/>
            <a:ext cx="5486400" cy="646331"/>
          </a:xfrm>
          <a:prstGeom prst="rect">
            <a:avLst/>
          </a:prstGeom>
          <a:noFill/>
        </p:spPr>
        <p:txBody>
          <a:bodyPr wrap="square" rtlCol="0">
            <a:spAutoFit/>
          </a:bodyPr>
          <a:lstStyle/>
          <a:p>
            <a:pPr algn="ctr"/>
            <a:r>
              <a:rPr lang="en-US" altLang="zh-CN" sz="3600" dirty="0">
                <a:solidFill>
                  <a:schemeClr val="bg2">
                    <a:lumMod val="25000"/>
                  </a:schemeClr>
                </a:solidFill>
                <a:latin typeface="Impact" panose="020B0806030902050204" pitchFamily="34" charset="0"/>
              </a:rPr>
              <a:t>2021.08</a:t>
            </a:r>
            <a:endParaRPr lang="zh-CN" altLang="en-US" sz="3600" dirty="0">
              <a:solidFill>
                <a:schemeClr val="bg2">
                  <a:lumMod val="25000"/>
                </a:schemeClr>
              </a:solidFill>
              <a:latin typeface="Impact" panose="020B0806030902050204" pitchFamily="34" charset="0"/>
            </a:endParaRPr>
          </a:p>
        </p:txBody>
      </p:sp>
      <p:sp>
        <p:nvSpPr>
          <p:cNvPr id="5" name="文本框 4"/>
          <p:cNvSpPr txBox="1"/>
          <p:nvPr/>
        </p:nvSpPr>
        <p:spPr>
          <a:xfrm>
            <a:off x="619534" y="3111980"/>
            <a:ext cx="11155699" cy="923330"/>
          </a:xfrm>
          <a:prstGeom prst="rect">
            <a:avLst/>
          </a:prstGeom>
          <a:noFill/>
        </p:spPr>
        <p:txBody>
          <a:bodyPr wrap="square" rtlCol="0">
            <a:sp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直 播 产 品 设 计 与 运 营</a:t>
            </a:r>
          </a:p>
        </p:txBody>
      </p:sp>
      <p:sp>
        <p:nvSpPr>
          <p:cNvPr id="27" name="等腰三角形 26"/>
          <p:cNvSpPr/>
          <p:nvPr/>
        </p:nvSpPr>
        <p:spPr>
          <a:xfrm rot="5400000">
            <a:off x="6973607" y="2622301"/>
            <a:ext cx="244904" cy="2111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flipH="1">
            <a:off x="4981882" y="2613733"/>
            <a:ext cx="244904" cy="2111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8" name="文本框 17">
            <a:extLst>
              <a:ext uri="{FF2B5EF4-FFF2-40B4-BE49-F238E27FC236}">
                <a16:creationId xmlns:a16="http://schemas.microsoft.com/office/drawing/2014/main" id="{77112CE9-66BF-4824-8CFB-0017D64A30BA}"/>
              </a:ext>
            </a:extLst>
          </p:cNvPr>
          <p:cNvSpPr txBox="1"/>
          <p:nvPr/>
        </p:nvSpPr>
        <p:spPr>
          <a:xfrm>
            <a:off x="7650019" y="4937595"/>
            <a:ext cx="4125214" cy="1289905"/>
          </a:xfrm>
          <a:prstGeom prst="rect">
            <a:avLst/>
          </a:prstGeom>
          <a:noFill/>
        </p:spPr>
        <p:txBody>
          <a:bodyPr wrap="square">
            <a:spAutoFit/>
          </a:bodyPr>
          <a:lstStyle/>
          <a:p>
            <a:pPr marL="0" marR="0" lvl="0" indent="0" algn="just" rtl="0">
              <a:lnSpc>
                <a:spcPct val="150000"/>
              </a:lnSpc>
              <a:spcBef>
                <a:spcPts val="0"/>
              </a:spcBef>
              <a:buSzPct val="25000"/>
              <a:buNone/>
            </a:pPr>
            <a:r>
              <a:rPr lang="zh-CN" altLang="en-US" sz="18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汇报人：付   珩</a:t>
            </a:r>
            <a:endParaRPr lang="en-US" altLang="zh-CN" sz="18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150000"/>
              </a:lnSpc>
              <a:spcBef>
                <a:spcPts val="0"/>
              </a:spcBef>
              <a:buSzPct val="25000"/>
              <a:buNone/>
            </a:pPr>
            <a:r>
              <a:rPr lang="zh-CN" altLang="en-US"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指</a:t>
            </a:r>
            <a:r>
              <a:rPr lang="zh-CN" altLang="en-US" sz="18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   导：华瑶蓉、吴思</a:t>
            </a:r>
            <a:endParaRPr lang="en-US" altLang="zh-CN" sz="18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150000"/>
              </a:lnSpc>
              <a:spcBef>
                <a:spcPts val="0"/>
              </a:spcBef>
              <a:buSzPct val="25000"/>
              <a:buNone/>
            </a:pPr>
            <a:r>
              <a:rPr lang="zh-CN" altLang="en-US" sz="18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部   门：品牌与用户经营部</a:t>
            </a:r>
            <a:endParaRPr lang="en-US" altLang="zh-CN" sz="18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Tree>
    <p:extLst>
      <p:ext uri="{BB962C8B-B14F-4D97-AF65-F5344CB8AC3E}">
        <p14:creationId xmlns:p14="http://schemas.microsoft.com/office/powerpoint/2010/main" val="3718569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514" y="0"/>
            <a:ext cx="6008493"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94733" y="641878"/>
            <a:ext cx="3620236" cy="646331"/>
          </a:xfrm>
          <a:prstGeom prst="rect">
            <a:avLst/>
          </a:prstGeom>
          <a:noFill/>
        </p:spPr>
        <p:txBody>
          <a:bodyPr wrap="square" rtlCol="0">
            <a:spAutoFit/>
          </a:bodyPr>
          <a:lstStyle/>
          <a:p>
            <a:pPr lvl="0" algn="ctr">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产品待优化</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11" name="组合 10">
            <a:extLst>
              <a:ext uri="{FF2B5EF4-FFF2-40B4-BE49-F238E27FC236}">
                <a16:creationId xmlns:a16="http://schemas.microsoft.com/office/drawing/2014/main" id="{BB46FE8B-41F0-4A46-954C-367CFED375B0}"/>
              </a:ext>
            </a:extLst>
          </p:cNvPr>
          <p:cNvGrpSpPr/>
          <p:nvPr/>
        </p:nvGrpSpPr>
        <p:grpSpPr>
          <a:xfrm>
            <a:off x="1362486" y="1970752"/>
            <a:ext cx="3209683" cy="3582479"/>
            <a:chOff x="1746171" y="1392316"/>
            <a:chExt cx="3209683" cy="3582479"/>
          </a:xfrm>
        </p:grpSpPr>
        <p:grpSp>
          <p:nvGrpSpPr>
            <p:cNvPr id="10" name="组合 9">
              <a:extLst>
                <a:ext uri="{FF2B5EF4-FFF2-40B4-BE49-F238E27FC236}">
                  <a16:creationId xmlns:a16="http://schemas.microsoft.com/office/drawing/2014/main" id="{3F9F2DAD-8952-469E-9BA1-CC08FC8A4A9C}"/>
                </a:ext>
              </a:extLst>
            </p:cNvPr>
            <p:cNvGrpSpPr/>
            <p:nvPr/>
          </p:nvGrpSpPr>
          <p:grpSpPr>
            <a:xfrm>
              <a:off x="2078718" y="1392316"/>
              <a:ext cx="2375439" cy="2576064"/>
              <a:chOff x="2739486" y="1392316"/>
              <a:chExt cx="2375439" cy="2576064"/>
            </a:xfrm>
          </p:grpSpPr>
          <p:sp>
            <p:nvSpPr>
              <p:cNvPr id="16" name="等腰三角形 15"/>
              <p:cNvSpPr/>
              <p:nvPr/>
            </p:nvSpPr>
            <p:spPr>
              <a:xfrm flipV="1">
                <a:off x="3800475" y="3728822"/>
                <a:ext cx="257175" cy="239558"/>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B86BA90D-BCC6-43F8-BFEE-43921D213C46}"/>
                  </a:ext>
                </a:extLst>
              </p:cNvPr>
              <p:cNvSpPr/>
              <p:nvPr/>
            </p:nvSpPr>
            <p:spPr>
              <a:xfrm>
                <a:off x="2739486" y="1392316"/>
                <a:ext cx="2375439" cy="2250477"/>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43BB2EE-6D0E-418D-A0F0-DAC73EF70562}"/>
                  </a:ext>
                </a:extLst>
              </p:cNvPr>
              <p:cNvSpPr txBox="1"/>
              <p:nvPr/>
            </p:nvSpPr>
            <p:spPr>
              <a:xfrm>
                <a:off x="2894120" y="2005683"/>
                <a:ext cx="2061733" cy="1023742"/>
              </a:xfrm>
              <a:prstGeom prst="rect">
                <a:avLst/>
              </a:prstGeom>
              <a:noFill/>
            </p:spPr>
            <p:txBody>
              <a:bodyPr wrap="square" rtlCol="0">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开放融合</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招行</a:t>
                </a:r>
                <a:r>
                  <a:rPr lang="en-US" altLang="zh-CN" sz="1400" dirty="0">
                    <a:solidFill>
                      <a:schemeClr val="bg1"/>
                    </a:solidFill>
                    <a:latin typeface="微软雅黑" panose="020B0503020204020204" pitchFamily="34" charset="-122"/>
                    <a:ea typeface="微软雅黑" panose="020B0503020204020204" pitchFamily="34" charset="-122"/>
                  </a:rPr>
                  <a:t>】APP</a:t>
                </a:r>
                <a:r>
                  <a:rPr lang="zh-CN" altLang="en-US" sz="1400" dirty="0">
                    <a:solidFill>
                      <a:schemeClr val="bg1"/>
                    </a:solidFill>
                    <a:latin typeface="微软雅黑" panose="020B0503020204020204" pitchFamily="34" charset="-122"/>
                    <a:ea typeface="微软雅黑" panose="020B0503020204020204" pitchFamily="34" charset="-122"/>
                  </a:rPr>
                  <a:t>直播，对标互联网顶级直播进行优化</a:t>
                </a:r>
              </a:p>
            </p:txBody>
          </p:sp>
        </p:grpSp>
        <p:grpSp>
          <p:nvGrpSpPr>
            <p:cNvPr id="9" name="组合 8">
              <a:extLst>
                <a:ext uri="{FF2B5EF4-FFF2-40B4-BE49-F238E27FC236}">
                  <a16:creationId xmlns:a16="http://schemas.microsoft.com/office/drawing/2014/main" id="{6320214A-23F0-434D-BFA2-F4353EA010A8}"/>
                </a:ext>
              </a:extLst>
            </p:cNvPr>
            <p:cNvGrpSpPr/>
            <p:nvPr/>
          </p:nvGrpSpPr>
          <p:grpSpPr>
            <a:xfrm>
              <a:off x="1746171" y="4187272"/>
              <a:ext cx="3209683" cy="787523"/>
              <a:chOff x="1627346" y="4187272"/>
              <a:chExt cx="3209683" cy="787523"/>
            </a:xfrm>
          </p:grpSpPr>
          <p:sp>
            <p:nvSpPr>
              <p:cNvPr id="24" name="矩形 23">
                <a:extLst>
                  <a:ext uri="{FF2B5EF4-FFF2-40B4-BE49-F238E27FC236}">
                    <a16:creationId xmlns:a16="http://schemas.microsoft.com/office/drawing/2014/main" id="{177F30F6-1FB9-4EE9-A9EA-318BDF10534A}"/>
                  </a:ext>
                </a:extLst>
              </p:cNvPr>
              <p:cNvSpPr/>
              <p:nvPr/>
            </p:nvSpPr>
            <p:spPr>
              <a:xfrm>
                <a:off x="3075008" y="4187272"/>
                <a:ext cx="1762021" cy="787523"/>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商品好买</a:t>
                </a:r>
              </a:p>
              <a:p>
                <a:pPr marL="342900" indent="-342900" algn="just">
                  <a:lnSpc>
                    <a:spcPct val="150000"/>
                  </a:lnSpc>
                  <a:buFont typeface="Arial" panose="020B0604020202020204" pitchFamily="34" charset="0"/>
                  <a:buChar char="•"/>
                </a:pP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主播平台好用</a:t>
                </a:r>
              </a:p>
            </p:txBody>
          </p:sp>
          <p:sp>
            <p:nvSpPr>
              <p:cNvPr id="22" name="矩形 21">
                <a:extLst>
                  <a:ext uri="{FF2B5EF4-FFF2-40B4-BE49-F238E27FC236}">
                    <a16:creationId xmlns:a16="http://schemas.microsoft.com/office/drawing/2014/main" id="{627454A0-E141-4631-9A72-3C8FBFF55056}"/>
                  </a:ext>
                </a:extLst>
              </p:cNvPr>
              <p:cNvSpPr/>
              <p:nvPr/>
            </p:nvSpPr>
            <p:spPr>
              <a:xfrm>
                <a:off x="1627346" y="4187272"/>
                <a:ext cx="1412566" cy="787523"/>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内容好看 </a:t>
                </a:r>
              </a:p>
              <a:p>
                <a:pPr marL="342900" indent="-342900" algn="just">
                  <a:lnSpc>
                    <a:spcPct val="150000"/>
                  </a:lnSpc>
                  <a:buFont typeface="Arial" panose="020B0604020202020204" pitchFamily="34" charset="0"/>
                  <a:buChar char="•"/>
                </a:pP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互动好玩</a:t>
                </a:r>
              </a:p>
            </p:txBody>
          </p:sp>
        </p:grpSp>
      </p:grpSp>
      <p:grpSp>
        <p:nvGrpSpPr>
          <p:cNvPr id="13" name="组合 12">
            <a:extLst>
              <a:ext uri="{FF2B5EF4-FFF2-40B4-BE49-F238E27FC236}">
                <a16:creationId xmlns:a16="http://schemas.microsoft.com/office/drawing/2014/main" id="{5F640FB0-4A07-422C-8C56-487905135037}"/>
              </a:ext>
            </a:extLst>
          </p:cNvPr>
          <p:cNvGrpSpPr/>
          <p:nvPr/>
        </p:nvGrpSpPr>
        <p:grpSpPr>
          <a:xfrm>
            <a:off x="6865350" y="641877"/>
            <a:ext cx="4141180" cy="5280686"/>
            <a:chOff x="6430211" y="641877"/>
            <a:chExt cx="4141180" cy="5280686"/>
          </a:xfrm>
        </p:grpSpPr>
        <p:grpSp>
          <p:nvGrpSpPr>
            <p:cNvPr id="12" name="组合 11">
              <a:extLst>
                <a:ext uri="{FF2B5EF4-FFF2-40B4-BE49-F238E27FC236}">
                  <a16:creationId xmlns:a16="http://schemas.microsoft.com/office/drawing/2014/main" id="{0FE2659C-8C16-4472-9BBB-E72B23A80825}"/>
                </a:ext>
              </a:extLst>
            </p:cNvPr>
            <p:cNvGrpSpPr/>
            <p:nvPr/>
          </p:nvGrpSpPr>
          <p:grpSpPr>
            <a:xfrm>
              <a:off x="6430211" y="1978301"/>
              <a:ext cx="4141180" cy="3944262"/>
              <a:chOff x="5801487" y="1399865"/>
              <a:chExt cx="4141180" cy="3944262"/>
            </a:xfrm>
          </p:grpSpPr>
          <p:sp>
            <p:nvSpPr>
              <p:cNvPr id="17" name="等腰三角形 16"/>
              <p:cNvSpPr/>
              <p:nvPr/>
            </p:nvSpPr>
            <p:spPr>
              <a:xfrm flipV="1">
                <a:off x="7737844" y="3747676"/>
                <a:ext cx="257175" cy="239558"/>
              </a:xfrm>
              <a:prstGeom prst="triangle">
                <a:avLst/>
              </a:prstGeom>
              <a:solidFill>
                <a:schemeClr val="bg2">
                  <a:lumMod val="2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20000"/>
                    </a:schemeClr>
                  </a:solidFill>
                </a:endParaRPr>
              </a:p>
            </p:txBody>
          </p:sp>
          <p:sp>
            <p:nvSpPr>
              <p:cNvPr id="35" name="流程图: 接点 34">
                <a:extLst>
                  <a:ext uri="{FF2B5EF4-FFF2-40B4-BE49-F238E27FC236}">
                    <a16:creationId xmlns:a16="http://schemas.microsoft.com/office/drawing/2014/main" id="{76FB2E0C-92DE-4296-9F34-7584C0A91DB1}"/>
                  </a:ext>
                </a:extLst>
              </p:cNvPr>
              <p:cNvSpPr/>
              <p:nvPr/>
            </p:nvSpPr>
            <p:spPr>
              <a:xfrm>
                <a:off x="6697788" y="1399865"/>
                <a:ext cx="2375438" cy="2250476"/>
              </a:xfrm>
              <a:prstGeom prst="flowChartConnector">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20000"/>
                    </a:schemeClr>
                  </a:solidFill>
                </a:endParaRPr>
              </a:p>
            </p:txBody>
          </p:sp>
          <p:sp>
            <p:nvSpPr>
              <p:cNvPr id="21" name="文本框 20">
                <a:extLst>
                  <a:ext uri="{FF2B5EF4-FFF2-40B4-BE49-F238E27FC236}">
                    <a16:creationId xmlns:a16="http://schemas.microsoft.com/office/drawing/2014/main" id="{9F7B128A-4A17-4D0F-B92F-E0AC65ADDD66}"/>
                  </a:ext>
                </a:extLst>
              </p:cNvPr>
              <p:cNvSpPr txBox="1"/>
              <p:nvPr/>
            </p:nvSpPr>
            <p:spPr>
              <a:xfrm>
                <a:off x="6930907" y="1918596"/>
                <a:ext cx="2020026" cy="1346907"/>
              </a:xfrm>
              <a:prstGeom prst="rect">
                <a:avLst/>
              </a:prstGeom>
              <a:noFill/>
            </p:spPr>
            <p:txBody>
              <a:bodyPr wrap="square" rtlCol="0">
                <a:spAutoFit/>
              </a:bodyPr>
              <a:lstStyle/>
              <a:p>
                <a:pPr>
                  <a:lnSpc>
                    <a:spcPct val="150000"/>
                  </a:lnSpc>
                </a:pPr>
                <a:r>
                  <a:rPr lang="zh-CN" altLang="en-US" sz="1400" dirty="0">
                    <a:solidFill>
                      <a:schemeClr val="bg1">
                        <a:alpha val="20000"/>
                      </a:schemeClr>
                    </a:solidFill>
                    <a:latin typeface="微软雅黑" panose="020B0503020204020204" pitchFamily="34" charset="-122"/>
                    <a:ea typeface="微软雅黑" panose="020B0503020204020204" pitchFamily="34" charset="-122"/>
                  </a:rPr>
                  <a:t>对标互联网完善直播运营团队，按</a:t>
                </a:r>
                <a:r>
                  <a:rPr lang="zh-CN" altLang="en-US" sz="1400" b="1" dirty="0">
                    <a:solidFill>
                      <a:schemeClr val="bg1">
                        <a:alpha val="20000"/>
                      </a:schemeClr>
                    </a:solidFill>
                    <a:latin typeface="微软雅黑" panose="020B0503020204020204" pitchFamily="34" charset="-122"/>
                    <a:ea typeface="微软雅黑" panose="020B0503020204020204" pitchFamily="34" charset="-122"/>
                  </a:rPr>
                  <a:t>“三步走”</a:t>
                </a:r>
                <a:r>
                  <a:rPr lang="zh-CN" altLang="en-US" sz="1400" dirty="0">
                    <a:solidFill>
                      <a:schemeClr val="bg1">
                        <a:alpha val="20000"/>
                      </a:schemeClr>
                    </a:solidFill>
                    <a:latin typeface="微软雅黑" panose="020B0503020204020204" pitchFamily="34" charset="-122"/>
                    <a:ea typeface="微软雅黑" panose="020B0503020204020204" pitchFamily="34" charset="-122"/>
                  </a:rPr>
                  <a:t>阶段进行“</a:t>
                </a:r>
                <a:r>
                  <a:rPr lang="zh-CN" altLang="en-US" sz="1400" b="1" dirty="0">
                    <a:solidFill>
                      <a:schemeClr val="bg1">
                        <a:alpha val="20000"/>
                      </a:schemeClr>
                    </a:solidFill>
                    <a:latin typeface="微软雅黑" panose="020B0503020204020204" pitchFamily="34" charset="-122"/>
                    <a:ea typeface="微软雅黑" panose="020B0503020204020204" pitchFamily="34" charset="-122"/>
                  </a:rPr>
                  <a:t>六边形</a:t>
                </a:r>
                <a:r>
                  <a:rPr lang="zh-CN" altLang="en-US" sz="1400" dirty="0">
                    <a:solidFill>
                      <a:schemeClr val="bg1">
                        <a:alpha val="20000"/>
                      </a:schemeClr>
                    </a:solidFill>
                    <a:latin typeface="微软雅黑" panose="020B0503020204020204" pitchFamily="34" charset="-122"/>
                    <a:ea typeface="微软雅黑" panose="020B0503020204020204" pitchFamily="34" charset="-122"/>
                  </a:rPr>
                  <a:t>”运营体系搭建</a:t>
                </a:r>
              </a:p>
            </p:txBody>
          </p:sp>
          <p:grpSp>
            <p:nvGrpSpPr>
              <p:cNvPr id="2" name="组合 1">
                <a:extLst>
                  <a:ext uri="{FF2B5EF4-FFF2-40B4-BE49-F238E27FC236}">
                    <a16:creationId xmlns:a16="http://schemas.microsoft.com/office/drawing/2014/main" id="{7948A934-108C-4AED-A982-DE0FBB6D352C}"/>
                  </a:ext>
                </a:extLst>
              </p:cNvPr>
              <p:cNvGrpSpPr/>
              <p:nvPr/>
            </p:nvGrpSpPr>
            <p:grpSpPr>
              <a:xfrm>
                <a:off x="5801487" y="4187272"/>
                <a:ext cx="4141180" cy="1156855"/>
                <a:chOff x="7177290" y="4187272"/>
                <a:chExt cx="4141180" cy="1156855"/>
              </a:xfrm>
            </p:grpSpPr>
            <p:sp>
              <p:nvSpPr>
                <p:cNvPr id="26" name="矩形 25"/>
                <p:cNvSpPr/>
                <p:nvPr/>
              </p:nvSpPr>
              <p:spPr>
                <a:xfrm>
                  <a:off x="7177290" y="4187272"/>
                  <a:ext cx="2172390" cy="1156855"/>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tx1">
                          <a:lumMod val="85000"/>
                          <a:lumOff val="15000"/>
                          <a:alpha val="20000"/>
                        </a:schemeClr>
                      </a:solidFill>
                      <a:latin typeface="微软雅黑" panose="020B0503020204020204" pitchFamily="34" charset="-122"/>
                      <a:ea typeface="微软雅黑" panose="020B0503020204020204" pitchFamily="34" charset="-122"/>
                      <a:cs typeface="Arial" panose="020B0604020202020204" pitchFamily="34" charset="0"/>
                    </a:rPr>
                    <a:t>主播联盟完备 </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alpha val="20000"/>
                        </a:schemeClr>
                      </a:solidFill>
                      <a:latin typeface="微软雅黑" panose="020B0503020204020204" pitchFamily="34" charset="-122"/>
                      <a:ea typeface="微软雅黑" panose="020B0503020204020204" pitchFamily="34" charset="-122"/>
                      <a:cs typeface="Arial" panose="020B0604020202020204" pitchFamily="34" charset="0"/>
                    </a:rPr>
                    <a:t>直播间栏目化</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alpha val="20000"/>
                        </a:schemeClr>
                      </a:solidFill>
                      <a:latin typeface="微软雅黑" panose="020B0503020204020204" pitchFamily="34" charset="-122"/>
                      <a:ea typeface="微软雅黑" panose="020B0503020204020204" pitchFamily="34" charset="-122"/>
                      <a:cs typeface="Arial" panose="020B0604020202020204" pitchFamily="34" charset="0"/>
                    </a:rPr>
                    <a:t>粉丝成长体系成熟</a:t>
                  </a:r>
                </a:p>
              </p:txBody>
            </p:sp>
            <p:sp>
              <p:nvSpPr>
                <p:cNvPr id="19" name="矩形 18">
                  <a:extLst>
                    <a:ext uri="{FF2B5EF4-FFF2-40B4-BE49-F238E27FC236}">
                      <a16:creationId xmlns:a16="http://schemas.microsoft.com/office/drawing/2014/main" id="{81844E4D-3BC8-43E3-892F-97E3A0A4745F}"/>
                    </a:ext>
                  </a:extLst>
                </p:cNvPr>
                <p:cNvSpPr/>
                <p:nvPr/>
              </p:nvSpPr>
              <p:spPr>
                <a:xfrm>
                  <a:off x="9351265" y="4187272"/>
                  <a:ext cx="1967205" cy="1156855"/>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tx1">
                          <a:lumMod val="85000"/>
                          <a:lumOff val="15000"/>
                          <a:alpha val="20000"/>
                        </a:schemeClr>
                      </a:solidFill>
                      <a:latin typeface="微软雅黑" panose="020B0503020204020204" pitchFamily="34" charset="-122"/>
                      <a:ea typeface="微软雅黑" panose="020B0503020204020204" pitchFamily="34" charset="-122"/>
                      <a:cs typeface="Arial" panose="020B0604020202020204" pitchFamily="34" charset="0"/>
                    </a:rPr>
                    <a:t>活动形式丰富</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alpha val="20000"/>
                        </a:schemeClr>
                      </a:solidFill>
                      <a:latin typeface="微软雅黑" panose="020B0503020204020204" pitchFamily="34" charset="-122"/>
                      <a:ea typeface="微软雅黑" panose="020B0503020204020204" pitchFamily="34" charset="-122"/>
                      <a:cs typeface="Arial" panose="020B0604020202020204" pitchFamily="34" charset="0"/>
                    </a:rPr>
                    <a:t>渠道矩阵差异化</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alpha val="20000"/>
                        </a:schemeClr>
                      </a:solidFill>
                      <a:latin typeface="微软雅黑" panose="020B0503020204020204" pitchFamily="34" charset="-122"/>
                      <a:ea typeface="微软雅黑" panose="020B0503020204020204" pitchFamily="34" charset="-122"/>
                      <a:cs typeface="Arial" panose="020B0604020202020204" pitchFamily="34" charset="0"/>
                    </a:rPr>
                    <a:t>品牌合作优质</a:t>
                  </a:r>
                </a:p>
              </p:txBody>
            </p:sp>
          </p:grpSp>
        </p:grpSp>
        <p:sp>
          <p:nvSpPr>
            <p:cNvPr id="27" name="文本框 26">
              <a:extLst>
                <a:ext uri="{FF2B5EF4-FFF2-40B4-BE49-F238E27FC236}">
                  <a16:creationId xmlns:a16="http://schemas.microsoft.com/office/drawing/2014/main" id="{AFC74043-3BD5-49C8-BD20-9892E7DBB9D3}"/>
                </a:ext>
              </a:extLst>
            </p:cNvPr>
            <p:cNvSpPr txBox="1"/>
            <p:nvPr/>
          </p:nvSpPr>
          <p:spPr>
            <a:xfrm>
              <a:off x="6782460" y="641877"/>
              <a:ext cx="3463542" cy="646331"/>
            </a:xfrm>
            <a:prstGeom prst="rect">
              <a:avLst/>
            </a:prstGeom>
            <a:noFill/>
          </p:spPr>
          <p:txBody>
            <a:bodyPr wrap="square" rtlCol="0">
              <a:spAutoFit/>
            </a:bodyPr>
            <a:lstStyle/>
            <a:p>
              <a:pPr lvl="0" algn="ctr">
                <a:buSzPct val="25000"/>
              </a:pPr>
              <a:r>
                <a:rPr lang="zh-CN" altLang="en-US" sz="3600" b="1" dirty="0">
                  <a:solidFill>
                    <a:srgbClr val="C00000">
                      <a:alpha val="20000"/>
                    </a:srgbClr>
                  </a:solidFill>
                  <a:latin typeface="Montserrat" panose="02000505000000020004"/>
                  <a:ea typeface="微软雅黑" panose="020B0503020204020204" pitchFamily="34" charset="-122"/>
                  <a:cs typeface="Montserrat" panose="02000505000000020004"/>
                  <a:sym typeface="Montserrat" panose="02000505000000020004"/>
                </a:rPr>
                <a:t>运营需玩转</a:t>
              </a:r>
              <a:endParaRPr lang="en-US" altLang="zh-CN" sz="3600" b="1" dirty="0">
                <a:solidFill>
                  <a:srgbClr val="C00000">
                    <a:alpha val="20000"/>
                  </a:srgbClr>
                </a:solidFill>
                <a:latin typeface="Montserrat" panose="02000505000000020004"/>
                <a:ea typeface="微软雅黑" panose="020B0503020204020204" pitchFamily="34" charset="-122"/>
                <a:cs typeface="Montserrat" panose="02000505000000020004"/>
                <a:sym typeface="Montserrat" panose="02000505000000020004"/>
              </a:endParaRPr>
            </a:p>
          </p:txBody>
        </p:sp>
      </p:grpSp>
    </p:spTree>
    <p:extLst>
      <p:ext uri="{BB962C8B-B14F-4D97-AF65-F5344CB8AC3E}">
        <p14:creationId xmlns:p14="http://schemas.microsoft.com/office/powerpoint/2010/main" val="316913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89674"/>
            <a:ext cx="10831286"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前端：设计</a:t>
            </a:r>
            <a:r>
              <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 </a:t>
            </a: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“好看好玩好买”前端产品</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6FADA9B4-9EBB-43A0-9E40-55A2463862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5422" y="2179484"/>
            <a:ext cx="2108739" cy="3737053"/>
          </a:xfrm>
          <a:prstGeom prst="rect">
            <a:avLst/>
          </a:prstGeom>
        </p:spPr>
      </p:pic>
      <p:pic>
        <p:nvPicPr>
          <p:cNvPr id="12" name="图片 11">
            <a:extLst>
              <a:ext uri="{FF2B5EF4-FFF2-40B4-BE49-F238E27FC236}">
                <a16:creationId xmlns:a16="http://schemas.microsoft.com/office/drawing/2014/main" id="{97AEC5F8-EEFB-40EE-B929-C042D1815D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2841" y="2179484"/>
            <a:ext cx="2108738" cy="3737053"/>
          </a:xfrm>
          <a:prstGeom prst="rect">
            <a:avLst/>
          </a:prstGeom>
        </p:spPr>
      </p:pic>
      <p:sp>
        <p:nvSpPr>
          <p:cNvPr id="49" name="矩形: 圆角 48">
            <a:extLst>
              <a:ext uri="{FF2B5EF4-FFF2-40B4-BE49-F238E27FC236}">
                <a16:creationId xmlns:a16="http://schemas.microsoft.com/office/drawing/2014/main" id="{555DD429-4157-4D54-B25D-E23DCD3E2382}"/>
              </a:ext>
            </a:extLst>
          </p:cNvPr>
          <p:cNvSpPr/>
          <p:nvPr/>
        </p:nvSpPr>
        <p:spPr>
          <a:xfrm>
            <a:off x="3949125" y="1545026"/>
            <a:ext cx="4469134" cy="4701790"/>
          </a:xfrm>
          <a:prstGeom prst="roundRect">
            <a:avLst>
              <a:gd name="adj" fmla="val 5694"/>
            </a:avLst>
          </a:prstGeom>
          <a:noFill/>
          <a:ln w="1270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7" name="Shape 204">
            <a:extLst>
              <a:ext uri="{FF2B5EF4-FFF2-40B4-BE49-F238E27FC236}">
                <a16:creationId xmlns:a16="http://schemas.microsoft.com/office/drawing/2014/main" id="{ADD9F2C5-9B62-40A1-9C9E-565382CA7102}"/>
              </a:ext>
            </a:extLst>
          </p:cNvPr>
          <p:cNvSpPr txBox="1"/>
          <p:nvPr/>
        </p:nvSpPr>
        <p:spPr>
          <a:xfrm>
            <a:off x="4381643" y="998679"/>
            <a:ext cx="3702395" cy="1071948"/>
          </a:xfrm>
          <a:prstGeom prst="rect">
            <a:avLst/>
          </a:prstGeom>
          <a:solidFill>
            <a:schemeClr val="bg1"/>
          </a:solidFill>
          <a:ln>
            <a:noFill/>
          </a:ln>
          <a:effectLst>
            <a:softEdge rad="63500"/>
          </a:effectLst>
        </p:spPr>
        <p:txBody>
          <a:bodyPr lIns="243775" tIns="121875" rIns="243775" bIns="121875" anchor="t" anchorCtr="0">
            <a:noAutofit/>
          </a:bodyPr>
          <a:lstStyle/>
          <a:p>
            <a:pPr marL="0" marR="0" lvl="0" indent="0" algn="just" rtl="0">
              <a:lnSpc>
                <a:spcPct val="150000"/>
              </a:lnSpc>
              <a:spcBef>
                <a:spcPts val="0"/>
              </a:spcBef>
              <a:buSzPct val="25000"/>
              <a:buNone/>
            </a:pPr>
            <a:r>
              <a:rPr lang="zh-CN" altLang="en-US"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“好看好玩好买”直播间主页</a:t>
            </a:r>
            <a:endParaRPr lang="en-US" altLang="zh-CN"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150000"/>
              </a:lnSpc>
              <a:spcBef>
                <a:spcPts val="0"/>
              </a:spcBef>
              <a:buSzPct val="25000"/>
              <a:buNone/>
            </a:pP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从内容、互动、带货角度提升用户体验</a:t>
            </a:r>
          </a:p>
        </p:txBody>
      </p:sp>
      <p:sp>
        <p:nvSpPr>
          <p:cNvPr id="50" name="矩形: 圆角 49">
            <a:extLst>
              <a:ext uri="{FF2B5EF4-FFF2-40B4-BE49-F238E27FC236}">
                <a16:creationId xmlns:a16="http://schemas.microsoft.com/office/drawing/2014/main" id="{63E2D5FD-97C7-4B4D-A817-BF3E4209C518}"/>
              </a:ext>
            </a:extLst>
          </p:cNvPr>
          <p:cNvSpPr/>
          <p:nvPr/>
        </p:nvSpPr>
        <p:spPr>
          <a:xfrm>
            <a:off x="628613" y="1545026"/>
            <a:ext cx="2952995" cy="4701790"/>
          </a:xfrm>
          <a:prstGeom prst="roundRect">
            <a:avLst>
              <a:gd name="adj" fmla="val 5694"/>
            </a:avLst>
          </a:prstGeom>
          <a:noFill/>
          <a:ln w="1270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6" name="Shape 204">
            <a:extLst>
              <a:ext uri="{FF2B5EF4-FFF2-40B4-BE49-F238E27FC236}">
                <a16:creationId xmlns:a16="http://schemas.microsoft.com/office/drawing/2014/main" id="{403CFA3C-8A0E-472E-98D2-44A29ACBB903}"/>
              </a:ext>
            </a:extLst>
          </p:cNvPr>
          <p:cNvSpPr txBox="1"/>
          <p:nvPr/>
        </p:nvSpPr>
        <p:spPr>
          <a:xfrm>
            <a:off x="771697" y="1053818"/>
            <a:ext cx="2644619" cy="1151740"/>
          </a:xfrm>
          <a:prstGeom prst="rect">
            <a:avLst/>
          </a:prstGeom>
          <a:solidFill>
            <a:schemeClr val="bg1"/>
          </a:solidFill>
          <a:ln>
            <a:noFill/>
          </a:ln>
          <a:effectLst>
            <a:softEdge rad="63500"/>
          </a:effectLst>
        </p:spPr>
        <p:txBody>
          <a:bodyPr lIns="243775" tIns="121875" rIns="243775" bIns="121875" anchor="t" anchorCtr="0">
            <a:noAutofit/>
          </a:bodyPr>
          <a:lstStyle/>
          <a:p>
            <a:pPr marL="0" marR="0" lvl="0" indent="0" algn="ctr" rtl="0">
              <a:lnSpc>
                <a:spcPct val="150000"/>
              </a:lnSpc>
              <a:spcBef>
                <a:spcPts val="0"/>
              </a:spcBef>
              <a:buSzPct val="25000"/>
              <a:buNone/>
            </a:pPr>
            <a:r>
              <a:rPr lang="zh-CN" altLang="en-US"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千人多面的常态阵地</a:t>
            </a:r>
            <a:endParaRPr lang="en-US" altLang="zh-CN"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150000"/>
              </a:lnSpc>
              <a:spcBef>
                <a:spcPts val="0"/>
              </a:spcBef>
              <a:buSzPct val="25000"/>
              <a:buNone/>
            </a:pP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基于用户历史浏览记录和用户定位的推荐逻辑</a:t>
            </a:r>
            <a:endParaRPr lang="en-US" sz="14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51" name="矩形: 圆角 50">
            <a:extLst>
              <a:ext uri="{FF2B5EF4-FFF2-40B4-BE49-F238E27FC236}">
                <a16:creationId xmlns:a16="http://schemas.microsoft.com/office/drawing/2014/main" id="{FFB628DE-EB4B-4F02-AE13-E9526C76D6CC}"/>
              </a:ext>
            </a:extLst>
          </p:cNvPr>
          <p:cNvSpPr/>
          <p:nvPr/>
        </p:nvSpPr>
        <p:spPr>
          <a:xfrm>
            <a:off x="8723868" y="1528082"/>
            <a:ext cx="2937714" cy="4701790"/>
          </a:xfrm>
          <a:prstGeom prst="roundRect">
            <a:avLst>
              <a:gd name="adj" fmla="val 5694"/>
            </a:avLst>
          </a:prstGeom>
          <a:noFill/>
          <a:ln w="1270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2" name="Shape 204">
            <a:extLst>
              <a:ext uri="{FF2B5EF4-FFF2-40B4-BE49-F238E27FC236}">
                <a16:creationId xmlns:a16="http://schemas.microsoft.com/office/drawing/2014/main" id="{60E75A44-5704-4C85-AA8D-ED503475A25F}"/>
              </a:ext>
            </a:extLst>
          </p:cNvPr>
          <p:cNvSpPr txBox="1"/>
          <p:nvPr/>
        </p:nvSpPr>
        <p:spPr>
          <a:xfrm>
            <a:off x="8843828" y="1036874"/>
            <a:ext cx="2719559" cy="1239602"/>
          </a:xfrm>
          <a:prstGeom prst="rect">
            <a:avLst/>
          </a:prstGeom>
          <a:solidFill>
            <a:schemeClr val="bg1"/>
          </a:solidFill>
          <a:ln>
            <a:noFill/>
          </a:ln>
          <a:effectLst>
            <a:softEdge rad="63500"/>
          </a:effectLst>
        </p:spPr>
        <p:txBody>
          <a:bodyPr lIns="243775" tIns="121875" rIns="243775" bIns="121875" anchor="t" anchorCtr="0">
            <a:noAutofit/>
          </a:bodyPr>
          <a:lstStyle/>
          <a:p>
            <a:pPr marL="0" marR="0" lvl="0" indent="0" algn="ctr" rtl="0">
              <a:lnSpc>
                <a:spcPct val="150000"/>
              </a:lnSpc>
              <a:spcBef>
                <a:spcPts val="0"/>
              </a:spcBef>
              <a:buSzPct val="25000"/>
              <a:buNone/>
            </a:pPr>
            <a:r>
              <a:rPr lang="zh-CN" altLang="en-US"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丰富账号主页</a:t>
            </a:r>
          </a:p>
          <a:p>
            <a:pPr marL="0" marR="0" lvl="0" indent="0" algn="just" rtl="0">
              <a:lnSpc>
                <a:spcPct val="150000"/>
              </a:lnSpc>
              <a:spcBef>
                <a:spcPts val="0"/>
              </a:spcBef>
              <a:buSzPct val="25000"/>
              <a:buNone/>
            </a:pP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账号主页增添直播预告和回放，作为常态入口</a:t>
            </a:r>
          </a:p>
        </p:txBody>
      </p:sp>
      <p:pic>
        <p:nvPicPr>
          <p:cNvPr id="8" name="图片 7">
            <a:extLst>
              <a:ext uri="{FF2B5EF4-FFF2-40B4-BE49-F238E27FC236}">
                <a16:creationId xmlns:a16="http://schemas.microsoft.com/office/drawing/2014/main" id="{D80D732B-9BB4-4D74-94C5-1A46E4471A5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151"/>
          <a:stretch/>
        </p:blipFill>
        <p:spPr>
          <a:xfrm>
            <a:off x="916360" y="2324675"/>
            <a:ext cx="2211522" cy="3809601"/>
          </a:xfrm>
          <a:prstGeom prst="rect">
            <a:avLst/>
          </a:prstGeom>
        </p:spPr>
      </p:pic>
      <p:pic>
        <p:nvPicPr>
          <p:cNvPr id="11" name="图片 10">
            <a:extLst>
              <a:ext uri="{FF2B5EF4-FFF2-40B4-BE49-F238E27FC236}">
                <a16:creationId xmlns:a16="http://schemas.microsoft.com/office/drawing/2014/main" id="{FFF0FB4A-EF02-4BBE-ABA6-720B8546D27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8544"/>
          <a:stretch/>
        </p:blipFill>
        <p:spPr>
          <a:xfrm>
            <a:off x="8875541" y="2327606"/>
            <a:ext cx="2587565" cy="3794307"/>
          </a:xfrm>
          <a:prstGeom prst="rect">
            <a:avLst/>
          </a:prstGeom>
        </p:spPr>
      </p:pic>
    </p:spTree>
    <p:extLst>
      <p:ext uri="{BB962C8B-B14F-4D97-AF65-F5344CB8AC3E}">
        <p14:creationId xmlns:p14="http://schemas.microsoft.com/office/powerpoint/2010/main" val="3042658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515" y="418249"/>
            <a:ext cx="9594621" cy="646331"/>
          </a:xfrm>
          <a:prstGeom prst="rect">
            <a:avLst/>
          </a:prstGeom>
          <a:noFill/>
        </p:spPr>
        <p:txBody>
          <a:bodyPr wrap="square" rtlCol="0">
            <a:spAutoFit/>
          </a:bodyPr>
          <a:lstStyle/>
          <a:p>
            <a:pPr lvl="0" algn="ctr">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后台：搭建“好用”的主播助手和运营后台</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70AC54CC-64D7-4DDA-96FF-4D82DAD33350}"/>
              </a:ext>
            </a:extLst>
          </p:cNvPr>
          <p:cNvSpPr/>
          <p:nvPr/>
        </p:nvSpPr>
        <p:spPr>
          <a:xfrm>
            <a:off x="2487584" y="1048505"/>
            <a:ext cx="408038" cy="64633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访问层</a:t>
            </a:r>
          </a:p>
        </p:txBody>
      </p:sp>
      <p:sp>
        <p:nvSpPr>
          <p:cNvPr id="9" name="矩形 8">
            <a:extLst>
              <a:ext uri="{FF2B5EF4-FFF2-40B4-BE49-F238E27FC236}">
                <a16:creationId xmlns:a16="http://schemas.microsoft.com/office/drawing/2014/main" id="{D71183AD-7F74-489E-B030-D38C8E95ED8E}"/>
              </a:ext>
            </a:extLst>
          </p:cNvPr>
          <p:cNvSpPr/>
          <p:nvPr/>
        </p:nvSpPr>
        <p:spPr>
          <a:xfrm>
            <a:off x="3140309" y="1084495"/>
            <a:ext cx="7933997" cy="5947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5" name="图片 14">
            <a:extLst>
              <a:ext uri="{FF2B5EF4-FFF2-40B4-BE49-F238E27FC236}">
                <a16:creationId xmlns:a16="http://schemas.microsoft.com/office/drawing/2014/main" id="{D2D36AF6-962D-4590-8DD5-82618FA8F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991" y="1222722"/>
            <a:ext cx="369332" cy="369332"/>
          </a:xfrm>
          <a:prstGeom prst="rect">
            <a:avLst/>
          </a:prstGeom>
          <a:solidFill>
            <a:schemeClr val="accent4">
              <a:lumMod val="75000"/>
            </a:schemeClr>
          </a:solidFill>
        </p:spPr>
      </p:pic>
      <p:sp>
        <p:nvSpPr>
          <p:cNvPr id="16" name="文本框 15">
            <a:extLst>
              <a:ext uri="{FF2B5EF4-FFF2-40B4-BE49-F238E27FC236}">
                <a16:creationId xmlns:a16="http://schemas.microsoft.com/office/drawing/2014/main" id="{4FF023B0-400B-4E7D-8BD1-A78FC852A6D6}"/>
              </a:ext>
            </a:extLst>
          </p:cNvPr>
          <p:cNvSpPr txBox="1"/>
          <p:nvPr/>
        </p:nvSpPr>
        <p:spPr>
          <a:xfrm>
            <a:off x="3646758" y="1253499"/>
            <a:ext cx="1345334" cy="276999"/>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终端用户</a:t>
            </a:r>
          </a:p>
        </p:txBody>
      </p:sp>
      <p:pic>
        <p:nvPicPr>
          <p:cNvPr id="18" name="图片 17">
            <a:extLst>
              <a:ext uri="{FF2B5EF4-FFF2-40B4-BE49-F238E27FC236}">
                <a16:creationId xmlns:a16="http://schemas.microsoft.com/office/drawing/2014/main" id="{E264E098-C312-416C-9CE0-7B59A34EB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288" y="1268255"/>
            <a:ext cx="369332" cy="323798"/>
          </a:xfrm>
          <a:prstGeom prst="rect">
            <a:avLst/>
          </a:prstGeom>
          <a:solidFill>
            <a:schemeClr val="accent4">
              <a:lumMod val="75000"/>
            </a:schemeClr>
          </a:solidFill>
        </p:spPr>
      </p:pic>
      <p:sp>
        <p:nvSpPr>
          <p:cNvPr id="23" name="文本框 22">
            <a:extLst>
              <a:ext uri="{FF2B5EF4-FFF2-40B4-BE49-F238E27FC236}">
                <a16:creationId xmlns:a16="http://schemas.microsoft.com/office/drawing/2014/main" id="{4D4098D6-5AB9-46FD-8776-50FFCCA9D7D0}"/>
              </a:ext>
            </a:extLst>
          </p:cNvPr>
          <p:cNvSpPr txBox="1"/>
          <p:nvPr/>
        </p:nvSpPr>
        <p:spPr>
          <a:xfrm>
            <a:off x="4903620" y="1253499"/>
            <a:ext cx="576335" cy="276999"/>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主播</a:t>
            </a:r>
          </a:p>
        </p:txBody>
      </p:sp>
      <p:sp>
        <p:nvSpPr>
          <p:cNvPr id="19" name="文本框 18">
            <a:extLst>
              <a:ext uri="{FF2B5EF4-FFF2-40B4-BE49-F238E27FC236}">
                <a16:creationId xmlns:a16="http://schemas.microsoft.com/office/drawing/2014/main" id="{D50FCC54-A2D7-4327-B0D3-63EF571DE0BF}"/>
              </a:ext>
            </a:extLst>
          </p:cNvPr>
          <p:cNvSpPr txBox="1"/>
          <p:nvPr/>
        </p:nvSpPr>
        <p:spPr>
          <a:xfrm>
            <a:off x="7671091" y="1271399"/>
            <a:ext cx="1002838" cy="276999"/>
          </a:xfrm>
          <a:prstGeom prst="rect">
            <a:avLst/>
          </a:prstGeom>
          <a:solidFill>
            <a:schemeClr val="accent4">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招财号</a:t>
            </a:r>
          </a:p>
        </p:txBody>
      </p:sp>
      <p:sp>
        <p:nvSpPr>
          <p:cNvPr id="25" name="文本框 24">
            <a:extLst>
              <a:ext uri="{FF2B5EF4-FFF2-40B4-BE49-F238E27FC236}">
                <a16:creationId xmlns:a16="http://schemas.microsoft.com/office/drawing/2014/main" id="{6C59A433-329B-4AB8-B63E-51B7FFFE03F6}"/>
              </a:ext>
            </a:extLst>
          </p:cNvPr>
          <p:cNvSpPr txBox="1"/>
          <p:nvPr/>
        </p:nvSpPr>
        <p:spPr>
          <a:xfrm>
            <a:off x="6110306" y="1253498"/>
            <a:ext cx="1002838" cy="276999"/>
          </a:xfrm>
          <a:prstGeom prst="rect">
            <a:avLst/>
          </a:prstGeom>
          <a:solidFill>
            <a:schemeClr val="accent4">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直播助手</a:t>
            </a:r>
          </a:p>
        </p:txBody>
      </p:sp>
      <p:sp>
        <p:nvSpPr>
          <p:cNvPr id="26" name="文本框 25">
            <a:extLst>
              <a:ext uri="{FF2B5EF4-FFF2-40B4-BE49-F238E27FC236}">
                <a16:creationId xmlns:a16="http://schemas.microsoft.com/office/drawing/2014/main" id="{BFA23C48-14A0-4E72-9121-76BD798CA52A}"/>
              </a:ext>
            </a:extLst>
          </p:cNvPr>
          <p:cNvSpPr txBox="1"/>
          <p:nvPr/>
        </p:nvSpPr>
        <p:spPr>
          <a:xfrm>
            <a:off x="9231876" y="1253498"/>
            <a:ext cx="1002838" cy="276999"/>
          </a:xfrm>
          <a:prstGeom prst="rect">
            <a:avLst/>
          </a:prstGeom>
          <a:solidFill>
            <a:schemeClr val="accent4">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审核平台</a:t>
            </a:r>
          </a:p>
        </p:txBody>
      </p:sp>
      <p:cxnSp>
        <p:nvCxnSpPr>
          <p:cNvPr id="27" name="直接连接符 26">
            <a:extLst>
              <a:ext uri="{FF2B5EF4-FFF2-40B4-BE49-F238E27FC236}">
                <a16:creationId xmlns:a16="http://schemas.microsoft.com/office/drawing/2014/main" id="{85798EE5-6E68-46C7-BF63-811D4C0E5714}"/>
              </a:ext>
            </a:extLst>
          </p:cNvPr>
          <p:cNvCxnSpPr>
            <a:cxnSpLocks/>
          </p:cNvCxnSpPr>
          <p:nvPr/>
        </p:nvCxnSpPr>
        <p:spPr>
          <a:xfrm>
            <a:off x="2235124" y="1748125"/>
            <a:ext cx="8839182"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9F65E00-1D90-45C6-B075-C3B26AC0C67A}"/>
              </a:ext>
            </a:extLst>
          </p:cNvPr>
          <p:cNvSpPr/>
          <p:nvPr/>
        </p:nvSpPr>
        <p:spPr>
          <a:xfrm>
            <a:off x="2487584" y="1830071"/>
            <a:ext cx="408038" cy="254064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应用层</a:t>
            </a:r>
          </a:p>
        </p:txBody>
      </p:sp>
      <p:sp>
        <p:nvSpPr>
          <p:cNvPr id="30" name="矩形 29">
            <a:extLst>
              <a:ext uri="{FF2B5EF4-FFF2-40B4-BE49-F238E27FC236}">
                <a16:creationId xmlns:a16="http://schemas.microsoft.com/office/drawing/2014/main" id="{4A9481B3-C24F-4CB4-AFAA-7D461FE97AE4}"/>
              </a:ext>
            </a:extLst>
          </p:cNvPr>
          <p:cNvSpPr/>
          <p:nvPr/>
        </p:nvSpPr>
        <p:spPr>
          <a:xfrm>
            <a:off x="3140310" y="1810682"/>
            <a:ext cx="7933998" cy="256134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 name="文本框 38">
            <a:extLst>
              <a:ext uri="{FF2B5EF4-FFF2-40B4-BE49-F238E27FC236}">
                <a16:creationId xmlns:a16="http://schemas.microsoft.com/office/drawing/2014/main" id="{CB75165A-787A-4B3F-B00C-85F9C6D24CD0}"/>
              </a:ext>
            </a:extLst>
          </p:cNvPr>
          <p:cNvSpPr txBox="1"/>
          <p:nvPr/>
        </p:nvSpPr>
        <p:spPr>
          <a:xfrm>
            <a:off x="3548657" y="2342394"/>
            <a:ext cx="1002838"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回声消除</a:t>
            </a:r>
          </a:p>
        </p:txBody>
      </p:sp>
      <p:sp>
        <p:nvSpPr>
          <p:cNvPr id="41" name="文本框 40">
            <a:extLst>
              <a:ext uri="{FF2B5EF4-FFF2-40B4-BE49-F238E27FC236}">
                <a16:creationId xmlns:a16="http://schemas.microsoft.com/office/drawing/2014/main" id="{95D467E9-B00F-44C5-97F0-E06211C6CC93}"/>
              </a:ext>
            </a:extLst>
          </p:cNvPr>
          <p:cNvSpPr txBox="1"/>
          <p:nvPr/>
        </p:nvSpPr>
        <p:spPr>
          <a:xfrm>
            <a:off x="4620517" y="2353883"/>
            <a:ext cx="1002838"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直播装扮</a:t>
            </a:r>
          </a:p>
        </p:txBody>
      </p:sp>
      <p:sp>
        <p:nvSpPr>
          <p:cNvPr id="42" name="文本框 41">
            <a:extLst>
              <a:ext uri="{FF2B5EF4-FFF2-40B4-BE49-F238E27FC236}">
                <a16:creationId xmlns:a16="http://schemas.microsoft.com/office/drawing/2014/main" id="{1A7BC573-BF26-4183-8A4E-5DD87DA64450}"/>
              </a:ext>
            </a:extLst>
          </p:cNvPr>
          <p:cNvSpPr txBox="1"/>
          <p:nvPr/>
        </p:nvSpPr>
        <p:spPr>
          <a:xfrm>
            <a:off x="3548657" y="2715301"/>
            <a:ext cx="1002838"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导播台</a:t>
            </a:r>
          </a:p>
        </p:txBody>
      </p:sp>
      <p:sp>
        <p:nvSpPr>
          <p:cNvPr id="43" name="文本框 42">
            <a:extLst>
              <a:ext uri="{FF2B5EF4-FFF2-40B4-BE49-F238E27FC236}">
                <a16:creationId xmlns:a16="http://schemas.microsoft.com/office/drawing/2014/main" id="{22E2E604-2ABA-48B0-ABC6-6B069DEC5EC0}"/>
              </a:ext>
            </a:extLst>
          </p:cNvPr>
          <p:cNvSpPr txBox="1"/>
          <p:nvPr/>
        </p:nvSpPr>
        <p:spPr>
          <a:xfrm>
            <a:off x="3548657" y="3088208"/>
            <a:ext cx="1002838"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风险监测</a:t>
            </a:r>
          </a:p>
        </p:txBody>
      </p:sp>
      <p:sp>
        <p:nvSpPr>
          <p:cNvPr id="44" name="文本框 43">
            <a:extLst>
              <a:ext uri="{FF2B5EF4-FFF2-40B4-BE49-F238E27FC236}">
                <a16:creationId xmlns:a16="http://schemas.microsoft.com/office/drawing/2014/main" id="{AF70CDC4-B7F2-49E0-BB5D-62ED5D9A4722}"/>
              </a:ext>
            </a:extLst>
          </p:cNvPr>
          <p:cNvSpPr txBox="1"/>
          <p:nvPr/>
        </p:nvSpPr>
        <p:spPr>
          <a:xfrm>
            <a:off x="4620517" y="2715301"/>
            <a:ext cx="1002838"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直播控制</a:t>
            </a:r>
          </a:p>
        </p:txBody>
      </p:sp>
      <p:sp>
        <p:nvSpPr>
          <p:cNvPr id="45" name="文本框 44">
            <a:extLst>
              <a:ext uri="{FF2B5EF4-FFF2-40B4-BE49-F238E27FC236}">
                <a16:creationId xmlns:a16="http://schemas.microsoft.com/office/drawing/2014/main" id="{68CFC9CD-8FEF-44C7-AE25-A8C43BFFC81D}"/>
              </a:ext>
            </a:extLst>
          </p:cNvPr>
          <p:cNvSpPr txBox="1"/>
          <p:nvPr/>
        </p:nvSpPr>
        <p:spPr>
          <a:xfrm>
            <a:off x="4620517" y="3088208"/>
            <a:ext cx="1002838"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抽奖互动</a:t>
            </a:r>
          </a:p>
        </p:txBody>
      </p:sp>
      <p:sp>
        <p:nvSpPr>
          <p:cNvPr id="46" name="文本框 45">
            <a:extLst>
              <a:ext uri="{FF2B5EF4-FFF2-40B4-BE49-F238E27FC236}">
                <a16:creationId xmlns:a16="http://schemas.microsoft.com/office/drawing/2014/main" id="{D358E853-322D-4A28-B8AF-31A47E60ADA9}"/>
              </a:ext>
            </a:extLst>
          </p:cNvPr>
          <p:cNvSpPr txBox="1"/>
          <p:nvPr/>
        </p:nvSpPr>
        <p:spPr>
          <a:xfrm>
            <a:off x="3548657" y="3910601"/>
            <a:ext cx="1002838"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聊天室</a:t>
            </a:r>
          </a:p>
        </p:txBody>
      </p:sp>
      <p:sp>
        <p:nvSpPr>
          <p:cNvPr id="47" name="文本框 46">
            <a:extLst>
              <a:ext uri="{FF2B5EF4-FFF2-40B4-BE49-F238E27FC236}">
                <a16:creationId xmlns:a16="http://schemas.microsoft.com/office/drawing/2014/main" id="{44BE5AA8-33F0-42FC-B135-527DE52DCC3E}"/>
              </a:ext>
            </a:extLst>
          </p:cNvPr>
          <p:cNvSpPr txBox="1"/>
          <p:nvPr/>
        </p:nvSpPr>
        <p:spPr>
          <a:xfrm>
            <a:off x="3548657" y="3503554"/>
            <a:ext cx="1002838"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智能推流</a:t>
            </a:r>
          </a:p>
        </p:txBody>
      </p:sp>
      <p:sp>
        <p:nvSpPr>
          <p:cNvPr id="48" name="文本框 47">
            <a:extLst>
              <a:ext uri="{FF2B5EF4-FFF2-40B4-BE49-F238E27FC236}">
                <a16:creationId xmlns:a16="http://schemas.microsoft.com/office/drawing/2014/main" id="{C5DD7848-13E8-47F1-8E53-693461F72031}"/>
              </a:ext>
            </a:extLst>
          </p:cNvPr>
          <p:cNvSpPr txBox="1"/>
          <p:nvPr/>
        </p:nvSpPr>
        <p:spPr>
          <a:xfrm>
            <a:off x="4620517" y="3910601"/>
            <a:ext cx="1002838"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日志埋点</a:t>
            </a:r>
          </a:p>
        </p:txBody>
      </p:sp>
      <p:sp>
        <p:nvSpPr>
          <p:cNvPr id="49" name="文本框 48">
            <a:extLst>
              <a:ext uri="{FF2B5EF4-FFF2-40B4-BE49-F238E27FC236}">
                <a16:creationId xmlns:a16="http://schemas.microsoft.com/office/drawing/2014/main" id="{A1D3B91D-8B27-48CA-86BE-DC412A3B615B}"/>
              </a:ext>
            </a:extLst>
          </p:cNvPr>
          <p:cNvSpPr txBox="1"/>
          <p:nvPr/>
        </p:nvSpPr>
        <p:spPr>
          <a:xfrm>
            <a:off x="4613611" y="3502291"/>
            <a:ext cx="1002838"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理财推送</a:t>
            </a:r>
          </a:p>
        </p:txBody>
      </p:sp>
      <p:sp>
        <p:nvSpPr>
          <p:cNvPr id="21" name="矩形 20">
            <a:extLst>
              <a:ext uri="{FF2B5EF4-FFF2-40B4-BE49-F238E27FC236}">
                <a16:creationId xmlns:a16="http://schemas.microsoft.com/office/drawing/2014/main" id="{3D39070A-262B-49FE-96EE-BC94046D7982}"/>
              </a:ext>
            </a:extLst>
          </p:cNvPr>
          <p:cNvSpPr/>
          <p:nvPr/>
        </p:nvSpPr>
        <p:spPr>
          <a:xfrm>
            <a:off x="3435874" y="2257850"/>
            <a:ext cx="2327564" cy="199747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0" name="矩形 49">
            <a:extLst>
              <a:ext uri="{FF2B5EF4-FFF2-40B4-BE49-F238E27FC236}">
                <a16:creationId xmlns:a16="http://schemas.microsoft.com/office/drawing/2014/main" id="{AC17AB52-4C66-4AA5-AFB1-1E7D0409B507}"/>
              </a:ext>
            </a:extLst>
          </p:cNvPr>
          <p:cNvSpPr/>
          <p:nvPr/>
        </p:nvSpPr>
        <p:spPr>
          <a:xfrm>
            <a:off x="3285482" y="1955828"/>
            <a:ext cx="2621120" cy="2341001"/>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2" name="文本框 21">
            <a:extLst>
              <a:ext uri="{FF2B5EF4-FFF2-40B4-BE49-F238E27FC236}">
                <a16:creationId xmlns:a16="http://schemas.microsoft.com/office/drawing/2014/main" id="{557BB693-22CC-4301-9711-5B585193390E}"/>
              </a:ext>
            </a:extLst>
          </p:cNvPr>
          <p:cNvSpPr txBox="1"/>
          <p:nvPr/>
        </p:nvSpPr>
        <p:spPr>
          <a:xfrm>
            <a:off x="3898575" y="1950307"/>
            <a:ext cx="1727168" cy="276999"/>
          </a:xfrm>
          <a:prstGeom prst="rect">
            <a:avLst/>
          </a:prstGeom>
          <a:noFill/>
        </p:spPr>
        <p:txBody>
          <a:bodyPr wrap="squar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Web</a:t>
            </a:r>
            <a:r>
              <a:rPr lang="zh-CN" altLang="en-US" sz="1200" b="1" dirty="0">
                <a:solidFill>
                  <a:schemeClr val="bg1"/>
                </a:solidFill>
                <a:latin typeface="微软雅黑" panose="020B0503020204020204" pitchFamily="34" charset="-122"/>
                <a:ea typeface="微软雅黑" panose="020B0503020204020204" pitchFamily="34" charset="-122"/>
              </a:rPr>
              <a:t>推流助手</a:t>
            </a:r>
          </a:p>
        </p:txBody>
      </p:sp>
      <p:sp>
        <p:nvSpPr>
          <p:cNvPr id="51" name="文本框 50">
            <a:extLst>
              <a:ext uri="{FF2B5EF4-FFF2-40B4-BE49-F238E27FC236}">
                <a16:creationId xmlns:a16="http://schemas.microsoft.com/office/drawing/2014/main" id="{E5350D89-67C0-461D-9EBE-1AE6EFB449EF}"/>
              </a:ext>
            </a:extLst>
          </p:cNvPr>
          <p:cNvSpPr txBox="1"/>
          <p:nvPr/>
        </p:nvSpPr>
        <p:spPr>
          <a:xfrm>
            <a:off x="8607577" y="2336873"/>
            <a:ext cx="2077086"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直播埋点</a:t>
            </a:r>
          </a:p>
        </p:txBody>
      </p:sp>
      <p:sp>
        <p:nvSpPr>
          <p:cNvPr id="53" name="文本框 52">
            <a:extLst>
              <a:ext uri="{FF2B5EF4-FFF2-40B4-BE49-F238E27FC236}">
                <a16:creationId xmlns:a16="http://schemas.microsoft.com/office/drawing/2014/main" id="{4EB4E612-A4F0-408D-BB66-04F0ED7C2421}"/>
              </a:ext>
            </a:extLst>
          </p:cNvPr>
          <p:cNvSpPr txBox="1"/>
          <p:nvPr/>
        </p:nvSpPr>
        <p:spPr>
          <a:xfrm>
            <a:off x="8607577" y="2709780"/>
            <a:ext cx="2077086"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小窗播放</a:t>
            </a:r>
          </a:p>
        </p:txBody>
      </p:sp>
      <p:sp>
        <p:nvSpPr>
          <p:cNvPr id="54" name="文本框 53">
            <a:extLst>
              <a:ext uri="{FF2B5EF4-FFF2-40B4-BE49-F238E27FC236}">
                <a16:creationId xmlns:a16="http://schemas.microsoft.com/office/drawing/2014/main" id="{D848182C-59FE-41C6-8E22-BEAB7635E264}"/>
              </a:ext>
            </a:extLst>
          </p:cNvPr>
          <p:cNvSpPr txBox="1"/>
          <p:nvPr/>
        </p:nvSpPr>
        <p:spPr>
          <a:xfrm>
            <a:off x="8607577" y="3082687"/>
            <a:ext cx="2077086"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直播卡顿自切换</a:t>
            </a:r>
          </a:p>
        </p:txBody>
      </p:sp>
      <p:sp>
        <p:nvSpPr>
          <p:cNvPr id="57" name="文本框 56">
            <a:extLst>
              <a:ext uri="{FF2B5EF4-FFF2-40B4-BE49-F238E27FC236}">
                <a16:creationId xmlns:a16="http://schemas.microsoft.com/office/drawing/2014/main" id="{6C4D6F49-4CCA-4B90-B76B-BE8A956806A4}"/>
              </a:ext>
            </a:extLst>
          </p:cNvPr>
          <p:cNvSpPr txBox="1"/>
          <p:nvPr/>
        </p:nvSpPr>
        <p:spPr>
          <a:xfrm>
            <a:off x="8607577" y="3905080"/>
            <a:ext cx="2077086"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参与抽奖</a:t>
            </a:r>
          </a:p>
        </p:txBody>
      </p:sp>
      <p:sp>
        <p:nvSpPr>
          <p:cNvPr id="58" name="文本框 57">
            <a:extLst>
              <a:ext uri="{FF2B5EF4-FFF2-40B4-BE49-F238E27FC236}">
                <a16:creationId xmlns:a16="http://schemas.microsoft.com/office/drawing/2014/main" id="{A45FCFD4-4290-4CFA-AADE-29FA745B2936}"/>
              </a:ext>
            </a:extLst>
          </p:cNvPr>
          <p:cNvSpPr txBox="1"/>
          <p:nvPr/>
        </p:nvSpPr>
        <p:spPr>
          <a:xfrm>
            <a:off x="8607577" y="3498033"/>
            <a:ext cx="2077086"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用户发言</a:t>
            </a:r>
          </a:p>
        </p:txBody>
      </p:sp>
      <p:sp>
        <p:nvSpPr>
          <p:cNvPr id="61" name="矩形 60">
            <a:extLst>
              <a:ext uri="{FF2B5EF4-FFF2-40B4-BE49-F238E27FC236}">
                <a16:creationId xmlns:a16="http://schemas.microsoft.com/office/drawing/2014/main" id="{DB98ABCA-C787-48B7-BF09-6B6781BA8E38}"/>
              </a:ext>
            </a:extLst>
          </p:cNvPr>
          <p:cNvSpPr/>
          <p:nvPr/>
        </p:nvSpPr>
        <p:spPr>
          <a:xfrm>
            <a:off x="8494794" y="2252329"/>
            <a:ext cx="2327564" cy="199747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2" name="矩形 61">
            <a:extLst>
              <a:ext uri="{FF2B5EF4-FFF2-40B4-BE49-F238E27FC236}">
                <a16:creationId xmlns:a16="http://schemas.microsoft.com/office/drawing/2014/main" id="{A6DA8DE6-164C-4A76-B1C7-53C89203B430}"/>
              </a:ext>
            </a:extLst>
          </p:cNvPr>
          <p:cNvSpPr/>
          <p:nvPr/>
        </p:nvSpPr>
        <p:spPr>
          <a:xfrm>
            <a:off x="8344402" y="1950307"/>
            <a:ext cx="2621120" cy="2341001"/>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3" name="文本框 62">
            <a:extLst>
              <a:ext uri="{FF2B5EF4-FFF2-40B4-BE49-F238E27FC236}">
                <a16:creationId xmlns:a16="http://schemas.microsoft.com/office/drawing/2014/main" id="{C62E1820-2E1D-44FF-8DB4-255812EAD583}"/>
              </a:ext>
            </a:extLst>
          </p:cNvPr>
          <p:cNvSpPr txBox="1"/>
          <p:nvPr/>
        </p:nvSpPr>
        <p:spPr>
          <a:xfrm>
            <a:off x="8957495" y="1944786"/>
            <a:ext cx="1727168"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终端观看界面</a:t>
            </a:r>
          </a:p>
        </p:txBody>
      </p:sp>
      <p:sp>
        <p:nvSpPr>
          <p:cNvPr id="64" name="文本框 63">
            <a:extLst>
              <a:ext uri="{FF2B5EF4-FFF2-40B4-BE49-F238E27FC236}">
                <a16:creationId xmlns:a16="http://schemas.microsoft.com/office/drawing/2014/main" id="{081F28C0-63C8-48E8-94CC-1641581A2047}"/>
              </a:ext>
            </a:extLst>
          </p:cNvPr>
          <p:cNvSpPr txBox="1"/>
          <p:nvPr/>
        </p:nvSpPr>
        <p:spPr>
          <a:xfrm>
            <a:off x="6493624" y="2348036"/>
            <a:ext cx="1578235"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招财号</a:t>
            </a:r>
          </a:p>
        </p:txBody>
      </p:sp>
      <p:sp>
        <p:nvSpPr>
          <p:cNvPr id="65" name="文本框 64">
            <a:extLst>
              <a:ext uri="{FF2B5EF4-FFF2-40B4-BE49-F238E27FC236}">
                <a16:creationId xmlns:a16="http://schemas.microsoft.com/office/drawing/2014/main" id="{341C659D-D7A1-4835-9F4B-8AF2E65F018A}"/>
              </a:ext>
            </a:extLst>
          </p:cNvPr>
          <p:cNvSpPr txBox="1"/>
          <p:nvPr/>
        </p:nvSpPr>
        <p:spPr>
          <a:xfrm>
            <a:off x="6493624" y="2720943"/>
            <a:ext cx="1578235"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直播管理平台</a:t>
            </a:r>
          </a:p>
        </p:txBody>
      </p:sp>
      <p:sp>
        <p:nvSpPr>
          <p:cNvPr id="66" name="文本框 65">
            <a:extLst>
              <a:ext uri="{FF2B5EF4-FFF2-40B4-BE49-F238E27FC236}">
                <a16:creationId xmlns:a16="http://schemas.microsoft.com/office/drawing/2014/main" id="{C1A5A651-C144-4EB3-B9EF-6FAC0C889351}"/>
              </a:ext>
            </a:extLst>
          </p:cNvPr>
          <p:cNvSpPr txBox="1"/>
          <p:nvPr/>
        </p:nvSpPr>
        <p:spPr>
          <a:xfrm>
            <a:off x="6493624" y="3093850"/>
            <a:ext cx="1578235"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直播监控平台</a:t>
            </a:r>
          </a:p>
        </p:txBody>
      </p:sp>
      <p:sp>
        <p:nvSpPr>
          <p:cNvPr id="67" name="文本框 66">
            <a:extLst>
              <a:ext uri="{FF2B5EF4-FFF2-40B4-BE49-F238E27FC236}">
                <a16:creationId xmlns:a16="http://schemas.microsoft.com/office/drawing/2014/main" id="{5AC5FFD6-EC41-4937-B80A-4AE97A3CB92E}"/>
              </a:ext>
            </a:extLst>
          </p:cNvPr>
          <p:cNvSpPr txBox="1"/>
          <p:nvPr/>
        </p:nvSpPr>
        <p:spPr>
          <a:xfrm>
            <a:off x="6493624" y="3916243"/>
            <a:ext cx="1578235" cy="276999"/>
          </a:xfrm>
          <a:prstGeom prst="rect">
            <a:avLst/>
          </a:prstGeom>
          <a:solidFill>
            <a:schemeClr val="accent2">
              <a:lumMod val="75000"/>
            </a:schemeClr>
          </a:solidFill>
          <a:ln>
            <a:solidFill>
              <a:schemeClr val="bg1"/>
            </a:solidFill>
          </a:ln>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E32B3AA8-692B-485C-8D84-DDDE78F34029}"/>
              </a:ext>
            </a:extLst>
          </p:cNvPr>
          <p:cNvSpPr txBox="1"/>
          <p:nvPr/>
        </p:nvSpPr>
        <p:spPr>
          <a:xfrm>
            <a:off x="6493624" y="3509196"/>
            <a:ext cx="1578235" cy="276999"/>
          </a:xfrm>
          <a:prstGeom prst="rect">
            <a:avLst/>
          </a:prstGeom>
          <a:solidFill>
            <a:schemeClr val="accent2">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直播助手</a:t>
            </a:r>
          </a:p>
        </p:txBody>
      </p:sp>
      <p:sp>
        <p:nvSpPr>
          <p:cNvPr id="69" name="矩形 68">
            <a:extLst>
              <a:ext uri="{FF2B5EF4-FFF2-40B4-BE49-F238E27FC236}">
                <a16:creationId xmlns:a16="http://schemas.microsoft.com/office/drawing/2014/main" id="{6DC37671-469A-4B09-A608-21C2E9CF153E}"/>
              </a:ext>
            </a:extLst>
          </p:cNvPr>
          <p:cNvSpPr/>
          <p:nvPr/>
        </p:nvSpPr>
        <p:spPr>
          <a:xfrm>
            <a:off x="6380841" y="2263492"/>
            <a:ext cx="1768556" cy="199747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0" name="矩形 69">
            <a:extLst>
              <a:ext uri="{FF2B5EF4-FFF2-40B4-BE49-F238E27FC236}">
                <a16:creationId xmlns:a16="http://schemas.microsoft.com/office/drawing/2014/main" id="{548187DE-3422-49A1-9B50-5C37907DBB02}"/>
              </a:ext>
            </a:extLst>
          </p:cNvPr>
          <p:cNvSpPr/>
          <p:nvPr/>
        </p:nvSpPr>
        <p:spPr>
          <a:xfrm>
            <a:off x="6299769" y="1961470"/>
            <a:ext cx="1922289" cy="2341001"/>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1" name="文本框 70">
            <a:extLst>
              <a:ext uri="{FF2B5EF4-FFF2-40B4-BE49-F238E27FC236}">
                <a16:creationId xmlns:a16="http://schemas.microsoft.com/office/drawing/2014/main" id="{FF84CF42-5C5B-4434-AC9A-81F6962BFB85}"/>
              </a:ext>
            </a:extLst>
          </p:cNvPr>
          <p:cNvSpPr txBox="1"/>
          <p:nvPr/>
        </p:nvSpPr>
        <p:spPr>
          <a:xfrm>
            <a:off x="6843542" y="1955949"/>
            <a:ext cx="1312356"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业务系统</a:t>
            </a:r>
          </a:p>
        </p:txBody>
      </p:sp>
      <p:cxnSp>
        <p:nvCxnSpPr>
          <p:cNvPr id="72" name="直接连接符 71">
            <a:extLst>
              <a:ext uri="{FF2B5EF4-FFF2-40B4-BE49-F238E27FC236}">
                <a16:creationId xmlns:a16="http://schemas.microsoft.com/office/drawing/2014/main" id="{571C9FFE-E055-4C32-A3FD-5C4F9A17308F}"/>
              </a:ext>
            </a:extLst>
          </p:cNvPr>
          <p:cNvCxnSpPr>
            <a:cxnSpLocks/>
          </p:cNvCxnSpPr>
          <p:nvPr/>
        </p:nvCxnSpPr>
        <p:spPr>
          <a:xfrm>
            <a:off x="2212017" y="4423241"/>
            <a:ext cx="8839182"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D2EBDFCC-95B3-40D1-B9E9-53D444CEA108}"/>
              </a:ext>
            </a:extLst>
          </p:cNvPr>
          <p:cNvSpPr/>
          <p:nvPr/>
        </p:nvSpPr>
        <p:spPr>
          <a:xfrm>
            <a:off x="2487584" y="4518909"/>
            <a:ext cx="408038" cy="16755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服务层</a:t>
            </a:r>
          </a:p>
        </p:txBody>
      </p:sp>
      <p:sp>
        <p:nvSpPr>
          <p:cNvPr id="74" name="矩形 73">
            <a:extLst>
              <a:ext uri="{FF2B5EF4-FFF2-40B4-BE49-F238E27FC236}">
                <a16:creationId xmlns:a16="http://schemas.microsoft.com/office/drawing/2014/main" id="{398372AB-4F8D-4BCA-AE5F-966D29EB5AB6}"/>
              </a:ext>
            </a:extLst>
          </p:cNvPr>
          <p:cNvSpPr/>
          <p:nvPr/>
        </p:nvSpPr>
        <p:spPr>
          <a:xfrm>
            <a:off x="3144947" y="4510862"/>
            <a:ext cx="7933998" cy="167323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5" name="文本框 74">
            <a:extLst>
              <a:ext uri="{FF2B5EF4-FFF2-40B4-BE49-F238E27FC236}">
                <a16:creationId xmlns:a16="http://schemas.microsoft.com/office/drawing/2014/main" id="{8009CDBF-1E40-42A6-887C-829B0E350717}"/>
              </a:ext>
            </a:extLst>
          </p:cNvPr>
          <p:cNvSpPr txBox="1"/>
          <p:nvPr/>
        </p:nvSpPr>
        <p:spPr>
          <a:xfrm>
            <a:off x="4496630" y="5103923"/>
            <a:ext cx="243582" cy="830997"/>
          </a:xfrm>
          <a:prstGeom prst="rect">
            <a:avLst/>
          </a:prstGeom>
          <a:solidFill>
            <a:schemeClr val="accent3">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日志接入</a:t>
            </a:r>
          </a:p>
        </p:txBody>
      </p:sp>
      <p:sp>
        <p:nvSpPr>
          <p:cNvPr id="76" name="文本框 75">
            <a:extLst>
              <a:ext uri="{FF2B5EF4-FFF2-40B4-BE49-F238E27FC236}">
                <a16:creationId xmlns:a16="http://schemas.microsoft.com/office/drawing/2014/main" id="{A69132FD-7BD2-4AF5-8F4F-5379EB464C4E}"/>
              </a:ext>
            </a:extLst>
          </p:cNvPr>
          <p:cNvSpPr txBox="1"/>
          <p:nvPr/>
        </p:nvSpPr>
        <p:spPr>
          <a:xfrm>
            <a:off x="6103783" y="5103923"/>
            <a:ext cx="243581" cy="830997"/>
          </a:xfrm>
          <a:prstGeom prst="rect">
            <a:avLst/>
          </a:prstGeom>
          <a:solidFill>
            <a:schemeClr val="accent3">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直播调度</a:t>
            </a:r>
          </a:p>
        </p:txBody>
      </p:sp>
      <p:sp>
        <p:nvSpPr>
          <p:cNvPr id="77" name="文本框 76">
            <a:extLst>
              <a:ext uri="{FF2B5EF4-FFF2-40B4-BE49-F238E27FC236}">
                <a16:creationId xmlns:a16="http://schemas.microsoft.com/office/drawing/2014/main" id="{176D85BE-BF7D-4CEB-B779-F035E042778A}"/>
              </a:ext>
            </a:extLst>
          </p:cNvPr>
          <p:cNvSpPr txBox="1"/>
          <p:nvPr/>
        </p:nvSpPr>
        <p:spPr>
          <a:xfrm>
            <a:off x="5706782" y="5103923"/>
            <a:ext cx="243581" cy="646331"/>
          </a:xfrm>
          <a:prstGeom prst="rect">
            <a:avLst/>
          </a:prstGeom>
          <a:solidFill>
            <a:schemeClr val="accent3">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聊天室</a:t>
            </a:r>
          </a:p>
        </p:txBody>
      </p:sp>
      <p:sp>
        <p:nvSpPr>
          <p:cNvPr id="78" name="文本框 77">
            <a:extLst>
              <a:ext uri="{FF2B5EF4-FFF2-40B4-BE49-F238E27FC236}">
                <a16:creationId xmlns:a16="http://schemas.microsoft.com/office/drawing/2014/main" id="{A989166B-6D6D-4D1F-8EA2-2541E655C9B1}"/>
              </a:ext>
            </a:extLst>
          </p:cNvPr>
          <p:cNvSpPr txBox="1"/>
          <p:nvPr/>
        </p:nvSpPr>
        <p:spPr>
          <a:xfrm>
            <a:off x="4897871" y="5103923"/>
            <a:ext cx="243582" cy="830997"/>
          </a:xfrm>
          <a:prstGeom prst="rect">
            <a:avLst/>
          </a:prstGeom>
          <a:solidFill>
            <a:schemeClr val="accent3">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异常处理</a:t>
            </a:r>
          </a:p>
        </p:txBody>
      </p:sp>
      <p:sp>
        <p:nvSpPr>
          <p:cNvPr id="79" name="文本框 78">
            <a:extLst>
              <a:ext uri="{FF2B5EF4-FFF2-40B4-BE49-F238E27FC236}">
                <a16:creationId xmlns:a16="http://schemas.microsoft.com/office/drawing/2014/main" id="{EAC27AF6-C877-4D21-82E0-F62F25DEEB29}"/>
              </a:ext>
            </a:extLst>
          </p:cNvPr>
          <p:cNvSpPr txBox="1"/>
          <p:nvPr/>
        </p:nvSpPr>
        <p:spPr>
          <a:xfrm>
            <a:off x="6502624" y="5098602"/>
            <a:ext cx="243581" cy="830997"/>
          </a:xfrm>
          <a:prstGeom prst="rect">
            <a:avLst/>
          </a:prstGeom>
          <a:solidFill>
            <a:schemeClr val="accent3">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直播监控</a:t>
            </a:r>
          </a:p>
        </p:txBody>
      </p:sp>
      <p:sp>
        <p:nvSpPr>
          <p:cNvPr id="80" name="文本框 79">
            <a:extLst>
              <a:ext uri="{FF2B5EF4-FFF2-40B4-BE49-F238E27FC236}">
                <a16:creationId xmlns:a16="http://schemas.microsoft.com/office/drawing/2014/main" id="{5DE956C2-500D-411C-8E33-10043970277F}"/>
              </a:ext>
            </a:extLst>
          </p:cNvPr>
          <p:cNvSpPr txBox="1"/>
          <p:nvPr/>
        </p:nvSpPr>
        <p:spPr>
          <a:xfrm>
            <a:off x="5305007" y="5103923"/>
            <a:ext cx="243581" cy="830997"/>
          </a:xfrm>
          <a:prstGeom prst="rect">
            <a:avLst/>
          </a:prstGeom>
          <a:solidFill>
            <a:schemeClr val="accent3">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统一鉴权</a:t>
            </a:r>
          </a:p>
        </p:txBody>
      </p:sp>
      <p:sp>
        <p:nvSpPr>
          <p:cNvPr id="85" name="矩形 84">
            <a:extLst>
              <a:ext uri="{FF2B5EF4-FFF2-40B4-BE49-F238E27FC236}">
                <a16:creationId xmlns:a16="http://schemas.microsoft.com/office/drawing/2014/main" id="{362D07BC-3BFB-44D9-BE95-645736235A38}"/>
              </a:ext>
            </a:extLst>
          </p:cNvPr>
          <p:cNvSpPr/>
          <p:nvPr/>
        </p:nvSpPr>
        <p:spPr>
          <a:xfrm>
            <a:off x="3376958" y="4975556"/>
            <a:ext cx="4460142" cy="110916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86" name="矩形 85">
            <a:extLst>
              <a:ext uri="{FF2B5EF4-FFF2-40B4-BE49-F238E27FC236}">
                <a16:creationId xmlns:a16="http://schemas.microsoft.com/office/drawing/2014/main" id="{9FAEF0E1-09EE-4578-8B94-209BE6039D86}"/>
              </a:ext>
            </a:extLst>
          </p:cNvPr>
          <p:cNvSpPr/>
          <p:nvPr/>
        </p:nvSpPr>
        <p:spPr>
          <a:xfrm>
            <a:off x="3226566" y="4600914"/>
            <a:ext cx="7536876" cy="327615"/>
          </a:xfrm>
          <a:prstGeom prst="rect">
            <a:avLst/>
          </a:prstGeom>
          <a:solidFill>
            <a:schemeClr val="bg2">
              <a:lumMod val="2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87" name="文本框 86">
            <a:extLst>
              <a:ext uri="{FF2B5EF4-FFF2-40B4-BE49-F238E27FC236}">
                <a16:creationId xmlns:a16="http://schemas.microsoft.com/office/drawing/2014/main" id="{FA7EC667-FF1B-4F4F-A294-2BCBD5BCA624}"/>
              </a:ext>
            </a:extLst>
          </p:cNvPr>
          <p:cNvSpPr txBox="1"/>
          <p:nvPr/>
        </p:nvSpPr>
        <p:spPr>
          <a:xfrm>
            <a:off x="5763438" y="4635527"/>
            <a:ext cx="3302720" cy="276999"/>
          </a:xfrm>
          <a:prstGeom prst="rect">
            <a:avLst/>
          </a:prstGeom>
          <a:noFill/>
        </p:spPr>
        <p:txBody>
          <a:bodyPr wrap="squar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API Gateway --- </a:t>
            </a:r>
            <a:r>
              <a:rPr lang="zh-CN" altLang="en-US" sz="1200" b="1" dirty="0">
                <a:solidFill>
                  <a:schemeClr val="bg1"/>
                </a:solidFill>
                <a:latin typeface="微软雅黑" panose="020B0503020204020204" pitchFamily="34" charset="-122"/>
                <a:ea typeface="微软雅黑" panose="020B0503020204020204" pitchFamily="34" charset="-122"/>
              </a:rPr>
              <a:t>鉴权、防刷、流控</a:t>
            </a:r>
          </a:p>
        </p:txBody>
      </p:sp>
      <p:sp>
        <p:nvSpPr>
          <p:cNvPr id="88" name="文本框 87">
            <a:extLst>
              <a:ext uri="{FF2B5EF4-FFF2-40B4-BE49-F238E27FC236}">
                <a16:creationId xmlns:a16="http://schemas.microsoft.com/office/drawing/2014/main" id="{96BE087B-27A9-4E76-99F6-922BFF4C3C1A}"/>
              </a:ext>
            </a:extLst>
          </p:cNvPr>
          <p:cNvSpPr txBox="1"/>
          <p:nvPr/>
        </p:nvSpPr>
        <p:spPr>
          <a:xfrm>
            <a:off x="8156731" y="5375602"/>
            <a:ext cx="1352629" cy="276999"/>
          </a:xfrm>
          <a:prstGeom prst="rect">
            <a:avLst/>
          </a:prstGeom>
          <a:solidFill>
            <a:schemeClr val="accent3">
              <a:lumMod val="75000"/>
            </a:schemeClr>
          </a:solidFill>
          <a:ln>
            <a:solidFill>
              <a:schemeClr val="bg1"/>
            </a:solidFill>
          </a:ln>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Flume</a:t>
            </a:r>
            <a:r>
              <a:rPr lang="zh-CN" altLang="en-US" sz="1200" dirty="0">
                <a:solidFill>
                  <a:schemeClr val="bg1"/>
                </a:solidFill>
                <a:latin typeface="微软雅黑" panose="020B0503020204020204" pitchFamily="34" charset="-122"/>
                <a:ea typeface="微软雅黑" panose="020B0503020204020204" pitchFamily="34" charset="-122"/>
              </a:rPr>
              <a:t>日志采集</a:t>
            </a:r>
          </a:p>
        </p:txBody>
      </p:sp>
      <p:sp>
        <p:nvSpPr>
          <p:cNvPr id="89" name="文本框 88">
            <a:extLst>
              <a:ext uri="{FF2B5EF4-FFF2-40B4-BE49-F238E27FC236}">
                <a16:creationId xmlns:a16="http://schemas.microsoft.com/office/drawing/2014/main" id="{99518CEB-5AAE-4DF4-8FF3-1C7D9840700F}"/>
              </a:ext>
            </a:extLst>
          </p:cNvPr>
          <p:cNvSpPr txBox="1"/>
          <p:nvPr/>
        </p:nvSpPr>
        <p:spPr>
          <a:xfrm>
            <a:off x="8143561" y="5771460"/>
            <a:ext cx="1545293" cy="276999"/>
          </a:xfrm>
          <a:prstGeom prst="rect">
            <a:avLst/>
          </a:prstGeom>
          <a:solidFill>
            <a:schemeClr val="accent3">
              <a:lumMod val="75000"/>
            </a:schemeClr>
          </a:solidFill>
          <a:ln>
            <a:solidFill>
              <a:schemeClr val="bg1"/>
            </a:solidFill>
          </a:ln>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Logstash</a:t>
            </a:r>
            <a:r>
              <a:rPr lang="zh-CN" altLang="en-US" sz="1200" dirty="0">
                <a:solidFill>
                  <a:schemeClr val="bg1"/>
                </a:solidFill>
                <a:latin typeface="微软雅黑" panose="020B0503020204020204" pitchFamily="34" charset="-122"/>
                <a:ea typeface="微软雅黑" panose="020B0503020204020204" pitchFamily="34" charset="-122"/>
              </a:rPr>
              <a:t>搜集分析</a:t>
            </a:r>
          </a:p>
        </p:txBody>
      </p:sp>
      <p:sp>
        <p:nvSpPr>
          <p:cNvPr id="90" name="文本框 89">
            <a:extLst>
              <a:ext uri="{FF2B5EF4-FFF2-40B4-BE49-F238E27FC236}">
                <a16:creationId xmlns:a16="http://schemas.microsoft.com/office/drawing/2014/main" id="{D450BDC1-8DA6-430A-8556-9D53C19675A6}"/>
              </a:ext>
            </a:extLst>
          </p:cNvPr>
          <p:cNvSpPr txBox="1"/>
          <p:nvPr/>
        </p:nvSpPr>
        <p:spPr>
          <a:xfrm>
            <a:off x="9821079" y="5762223"/>
            <a:ext cx="827271" cy="276999"/>
          </a:xfrm>
          <a:prstGeom prst="rect">
            <a:avLst/>
          </a:prstGeom>
          <a:solidFill>
            <a:schemeClr val="accent3">
              <a:lumMod val="75000"/>
            </a:schemeClr>
          </a:solidFill>
          <a:ln>
            <a:solidFill>
              <a:schemeClr val="bg1"/>
            </a:solidFill>
          </a:ln>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Kibana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3" name="矩形 92">
            <a:extLst>
              <a:ext uri="{FF2B5EF4-FFF2-40B4-BE49-F238E27FC236}">
                <a16:creationId xmlns:a16="http://schemas.microsoft.com/office/drawing/2014/main" id="{ED72B039-8329-4189-813C-93F5842A0275}"/>
              </a:ext>
            </a:extLst>
          </p:cNvPr>
          <p:cNvSpPr/>
          <p:nvPr/>
        </p:nvSpPr>
        <p:spPr>
          <a:xfrm>
            <a:off x="8028300" y="4975556"/>
            <a:ext cx="2735142" cy="114982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95" name="文本框 94">
            <a:extLst>
              <a:ext uri="{FF2B5EF4-FFF2-40B4-BE49-F238E27FC236}">
                <a16:creationId xmlns:a16="http://schemas.microsoft.com/office/drawing/2014/main" id="{0F766FCE-F3C7-4CDD-B233-DB0B32371F0B}"/>
              </a:ext>
            </a:extLst>
          </p:cNvPr>
          <p:cNvSpPr txBox="1"/>
          <p:nvPr/>
        </p:nvSpPr>
        <p:spPr>
          <a:xfrm>
            <a:off x="8342733" y="5028653"/>
            <a:ext cx="2283014" cy="276999"/>
          </a:xfrm>
          <a:prstGeom prst="rect">
            <a:avLst/>
          </a:prstGeom>
          <a:noFill/>
        </p:spPr>
        <p:txBody>
          <a:bodyPr wrap="square" rtlCol="0">
            <a:spAutoFit/>
          </a:bodyPr>
          <a:lstStyle/>
          <a:p>
            <a:pPr lvl="1"/>
            <a:r>
              <a:rPr lang="en-US" altLang="zh-CN" sz="1200" b="1" dirty="0">
                <a:solidFill>
                  <a:schemeClr val="bg1"/>
                </a:solidFill>
                <a:latin typeface="微软雅黑" panose="020B0503020204020204" pitchFamily="34" charset="-122"/>
                <a:ea typeface="微软雅黑" panose="020B0503020204020204" pitchFamily="34" charset="-122"/>
              </a:rPr>
              <a:t>ELK</a:t>
            </a:r>
            <a:r>
              <a:rPr lang="zh-CN" altLang="en-US" sz="1200" b="1" dirty="0">
                <a:solidFill>
                  <a:schemeClr val="bg1"/>
                </a:solidFill>
                <a:latin typeface="微软雅黑" panose="020B0503020204020204" pitchFamily="34" charset="-122"/>
                <a:ea typeface="微软雅黑" panose="020B0503020204020204" pitchFamily="34" charset="-122"/>
              </a:rPr>
              <a:t>日志采集监控</a:t>
            </a:r>
          </a:p>
        </p:txBody>
      </p:sp>
      <p:sp>
        <p:nvSpPr>
          <p:cNvPr id="96" name="文本框 95">
            <a:extLst>
              <a:ext uri="{FF2B5EF4-FFF2-40B4-BE49-F238E27FC236}">
                <a16:creationId xmlns:a16="http://schemas.microsoft.com/office/drawing/2014/main" id="{56044B0C-C8CE-46A3-885F-024B242F402B}"/>
              </a:ext>
            </a:extLst>
          </p:cNvPr>
          <p:cNvSpPr txBox="1"/>
          <p:nvPr/>
        </p:nvSpPr>
        <p:spPr>
          <a:xfrm>
            <a:off x="9580107" y="5375659"/>
            <a:ext cx="1068243" cy="276999"/>
          </a:xfrm>
          <a:prstGeom prst="rect">
            <a:avLst/>
          </a:prstGeom>
          <a:solidFill>
            <a:schemeClr val="accent3">
              <a:lumMod val="75000"/>
            </a:schemeClr>
          </a:solidFill>
          <a:ln>
            <a:solidFill>
              <a:schemeClr val="bg1"/>
            </a:solidFill>
          </a:ln>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ES</a:t>
            </a:r>
            <a:r>
              <a:rPr lang="zh-CN" altLang="en-US" sz="1200" dirty="0">
                <a:solidFill>
                  <a:schemeClr val="bg1"/>
                </a:solidFill>
                <a:latin typeface="微软雅黑" panose="020B0503020204020204" pitchFamily="34" charset="-122"/>
                <a:ea typeface="微软雅黑" panose="020B0503020204020204" pitchFamily="34" charset="-122"/>
              </a:rPr>
              <a:t>检索</a:t>
            </a:r>
          </a:p>
        </p:txBody>
      </p:sp>
      <p:sp>
        <p:nvSpPr>
          <p:cNvPr id="104" name="文本框 103">
            <a:extLst>
              <a:ext uri="{FF2B5EF4-FFF2-40B4-BE49-F238E27FC236}">
                <a16:creationId xmlns:a16="http://schemas.microsoft.com/office/drawing/2014/main" id="{751C845E-7264-4C22-B177-743D237B8451}"/>
              </a:ext>
            </a:extLst>
          </p:cNvPr>
          <p:cNvSpPr txBox="1"/>
          <p:nvPr/>
        </p:nvSpPr>
        <p:spPr>
          <a:xfrm>
            <a:off x="6883900" y="5098602"/>
            <a:ext cx="243581" cy="830997"/>
          </a:xfrm>
          <a:prstGeom prst="rect">
            <a:avLst/>
          </a:prstGeom>
          <a:solidFill>
            <a:schemeClr val="accent3">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抽奖互动</a:t>
            </a:r>
          </a:p>
        </p:txBody>
      </p:sp>
      <p:sp>
        <p:nvSpPr>
          <p:cNvPr id="105" name="文本框 104">
            <a:extLst>
              <a:ext uri="{FF2B5EF4-FFF2-40B4-BE49-F238E27FC236}">
                <a16:creationId xmlns:a16="http://schemas.microsoft.com/office/drawing/2014/main" id="{86888596-2745-4527-A113-54FE16CC6980}"/>
              </a:ext>
            </a:extLst>
          </p:cNvPr>
          <p:cNvSpPr txBox="1"/>
          <p:nvPr/>
        </p:nvSpPr>
        <p:spPr>
          <a:xfrm>
            <a:off x="7282741" y="5098602"/>
            <a:ext cx="243581" cy="830997"/>
          </a:xfrm>
          <a:prstGeom prst="rect">
            <a:avLst/>
          </a:prstGeom>
          <a:solidFill>
            <a:schemeClr val="accent3">
              <a:lumMod val="75000"/>
            </a:schemeClr>
          </a:solidFill>
          <a:ln>
            <a:solidFill>
              <a:schemeClr val="bg1"/>
            </a:solidFill>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理财推送</a:t>
            </a:r>
          </a:p>
        </p:txBody>
      </p:sp>
      <p:sp>
        <p:nvSpPr>
          <p:cNvPr id="106" name="文本框 105">
            <a:extLst>
              <a:ext uri="{FF2B5EF4-FFF2-40B4-BE49-F238E27FC236}">
                <a16:creationId xmlns:a16="http://schemas.microsoft.com/office/drawing/2014/main" id="{58C4180A-DCED-44EC-A276-E30C10C37FD8}"/>
              </a:ext>
            </a:extLst>
          </p:cNvPr>
          <p:cNvSpPr txBox="1"/>
          <p:nvPr/>
        </p:nvSpPr>
        <p:spPr>
          <a:xfrm>
            <a:off x="3435874" y="5305652"/>
            <a:ext cx="945664"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微服务接入</a:t>
            </a:r>
          </a:p>
        </p:txBody>
      </p:sp>
      <p:sp>
        <p:nvSpPr>
          <p:cNvPr id="3" name="矩形 2">
            <a:extLst>
              <a:ext uri="{FF2B5EF4-FFF2-40B4-BE49-F238E27FC236}">
                <a16:creationId xmlns:a16="http://schemas.microsoft.com/office/drawing/2014/main" id="{19C44F17-8215-40C7-B3D5-562BFA903836}"/>
              </a:ext>
            </a:extLst>
          </p:cNvPr>
          <p:cNvSpPr/>
          <p:nvPr/>
        </p:nvSpPr>
        <p:spPr>
          <a:xfrm>
            <a:off x="3396008" y="2221784"/>
            <a:ext cx="2621120" cy="2086207"/>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AB9EF3AB-13A2-45FC-865A-DB4F7E58B322}"/>
              </a:ext>
            </a:extLst>
          </p:cNvPr>
          <p:cNvCxnSpPr>
            <a:cxnSpLocks/>
          </p:cNvCxnSpPr>
          <p:nvPr/>
        </p:nvCxnSpPr>
        <p:spPr>
          <a:xfrm>
            <a:off x="1918752" y="3647695"/>
            <a:ext cx="1307814" cy="0"/>
          </a:xfrm>
          <a:prstGeom prst="line">
            <a:avLst/>
          </a:prstGeom>
          <a:noFill/>
          <a:ln w="38100">
            <a:solidFill>
              <a:srgbClr val="C0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a:extLst>
              <a:ext uri="{FF2B5EF4-FFF2-40B4-BE49-F238E27FC236}">
                <a16:creationId xmlns:a16="http://schemas.microsoft.com/office/drawing/2014/main" id="{3DCDB4E1-50C8-4411-8F31-CDE8662D1934}"/>
              </a:ext>
            </a:extLst>
          </p:cNvPr>
          <p:cNvSpPr txBox="1"/>
          <p:nvPr/>
        </p:nvSpPr>
        <p:spPr>
          <a:xfrm>
            <a:off x="187331" y="2984594"/>
            <a:ext cx="1669727" cy="769441"/>
          </a:xfrm>
          <a:prstGeom prst="rect">
            <a:avLst/>
          </a:prstGeom>
          <a:noFill/>
        </p:spPr>
        <p:txBody>
          <a:bodyPr wrap="square" rtlCol="0">
            <a:spAutoFit/>
          </a:bodyPr>
          <a:lstStyle/>
          <a:p>
            <a:pPr algn="just"/>
            <a:r>
              <a:rPr lang="zh-CN" altLang="en-US" sz="1600" b="1" dirty="0">
                <a:solidFill>
                  <a:srgbClr val="C00000"/>
                </a:solidFill>
                <a:latin typeface="微软雅黑" panose="020B0503020204020204" pitchFamily="34" charset="-122"/>
                <a:ea typeface="微软雅黑" panose="020B0503020204020204" pitchFamily="34" charset="-122"/>
              </a:rPr>
              <a:t>强大功能配置：</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运营后台提供更多模板，供主播配置</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7FBDAD94-BE6A-4534-9A99-51293EFF07F8}"/>
              </a:ext>
            </a:extLst>
          </p:cNvPr>
          <p:cNvSpPr txBox="1"/>
          <p:nvPr/>
        </p:nvSpPr>
        <p:spPr>
          <a:xfrm>
            <a:off x="221109" y="5090208"/>
            <a:ext cx="1669727" cy="984885"/>
          </a:xfrm>
          <a:prstGeom prst="rect">
            <a:avLst/>
          </a:prstGeom>
          <a:noFill/>
        </p:spPr>
        <p:txBody>
          <a:bodyPr wrap="square" rtlCol="0">
            <a:spAutoFit/>
          </a:bodyPr>
          <a:lstStyle/>
          <a:p>
            <a:pPr algn="just"/>
            <a:r>
              <a:rPr lang="zh-CN" altLang="en-US" sz="1600" b="1" dirty="0">
                <a:solidFill>
                  <a:srgbClr val="C00000"/>
                </a:solidFill>
                <a:latin typeface="微软雅黑" panose="020B0503020204020204" pitchFamily="34" charset="-122"/>
                <a:ea typeface="微软雅黑" panose="020B0503020204020204" pitchFamily="34" charset="-122"/>
              </a:rPr>
              <a:t>集成操作系统：</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抽奖、聊天室管理、异常处理等服务统一接入</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FE1702B3-AC3A-46E4-9808-BA58699D426F}"/>
              </a:ext>
            </a:extLst>
          </p:cNvPr>
          <p:cNvSpPr/>
          <p:nvPr/>
        </p:nvSpPr>
        <p:spPr>
          <a:xfrm>
            <a:off x="6073916" y="1115795"/>
            <a:ext cx="1207529" cy="64367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a:extLst>
              <a:ext uri="{FF2B5EF4-FFF2-40B4-BE49-F238E27FC236}">
                <a16:creationId xmlns:a16="http://schemas.microsoft.com/office/drawing/2014/main" id="{0AAF9C47-ED37-4A1E-BA0D-244B3F9943BF}"/>
              </a:ext>
            </a:extLst>
          </p:cNvPr>
          <p:cNvCxnSpPr>
            <a:cxnSpLocks/>
          </p:cNvCxnSpPr>
          <p:nvPr/>
        </p:nvCxnSpPr>
        <p:spPr>
          <a:xfrm>
            <a:off x="1976836" y="1679219"/>
            <a:ext cx="3895538" cy="4872"/>
          </a:xfrm>
          <a:prstGeom prst="line">
            <a:avLst/>
          </a:prstGeom>
          <a:noFill/>
          <a:ln w="38100">
            <a:solidFill>
              <a:srgbClr val="C0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4" name="文本框 83">
            <a:extLst>
              <a:ext uri="{FF2B5EF4-FFF2-40B4-BE49-F238E27FC236}">
                <a16:creationId xmlns:a16="http://schemas.microsoft.com/office/drawing/2014/main" id="{C2696292-4AC0-4EF3-A831-C4287702FC74}"/>
              </a:ext>
            </a:extLst>
          </p:cNvPr>
          <p:cNvSpPr txBox="1"/>
          <p:nvPr/>
        </p:nvSpPr>
        <p:spPr>
          <a:xfrm>
            <a:off x="212592" y="1434251"/>
            <a:ext cx="1669727" cy="769441"/>
          </a:xfrm>
          <a:prstGeom prst="rect">
            <a:avLst/>
          </a:prstGeom>
          <a:noFill/>
        </p:spPr>
        <p:txBody>
          <a:bodyPr wrap="square" rtlCol="0">
            <a:spAutoFit/>
          </a:bodyPr>
          <a:lstStyle/>
          <a:p>
            <a:pPr algn="just"/>
            <a:r>
              <a:rPr lang="zh-CN" altLang="en-US" sz="1600" b="1" dirty="0">
                <a:solidFill>
                  <a:srgbClr val="C00000"/>
                </a:solidFill>
                <a:latin typeface="微软雅黑" panose="020B0503020204020204" pitchFamily="34" charset="-122"/>
                <a:ea typeface="微软雅黑" panose="020B0503020204020204" pitchFamily="34" charset="-122"/>
              </a:rPr>
              <a:t>便捷开播：</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基于手机端</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掌上生活</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】APP</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的主播平台</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4FAE0F58-A76D-4460-BC86-836FC4DA96CD}"/>
              </a:ext>
            </a:extLst>
          </p:cNvPr>
          <p:cNvSpPr/>
          <p:nvPr/>
        </p:nvSpPr>
        <p:spPr>
          <a:xfrm>
            <a:off x="3380570" y="4975554"/>
            <a:ext cx="4398405" cy="1117367"/>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连接符 93">
            <a:extLst>
              <a:ext uri="{FF2B5EF4-FFF2-40B4-BE49-F238E27FC236}">
                <a16:creationId xmlns:a16="http://schemas.microsoft.com/office/drawing/2014/main" id="{49D98816-3C7B-4E66-9DA0-AB6241F30690}"/>
              </a:ext>
            </a:extLst>
          </p:cNvPr>
          <p:cNvCxnSpPr>
            <a:cxnSpLocks/>
          </p:cNvCxnSpPr>
          <p:nvPr/>
        </p:nvCxnSpPr>
        <p:spPr>
          <a:xfrm>
            <a:off x="1882319" y="5799170"/>
            <a:ext cx="1403163" cy="0"/>
          </a:xfrm>
          <a:prstGeom prst="line">
            <a:avLst/>
          </a:prstGeom>
          <a:noFill/>
          <a:ln w="38100">
            <a:solidFill>
              <a:srgbClr val="C0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01967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514" y="0"/>
            <a:ext cx="6008493" cy="685800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94733" y="641878"/>
            <a:ext cx="3620236" cy="646331"/>
          </a:xfrm>
          <a:prstGeom prst="rect">
            <a:avLst/>
          </a:prstGeom>
          <a:noFill/>
        </p:spPr>
        <p:txBody>
          <a:bodyPr wrap="square" rtlCol="0">
            <a:spAutoFit/>
          </a:bodyPr>
          <a:lstStyle/>
          <a:p>
            <a:pPr lvl="0" algn="ctr">
              <a:buSzPct val="25000"/>
            </a:pPr>
            <a:r>
              <a:rPr lang="zh-CN" altLang="en-US" sz="3600" b="1" dirty="0">
                <a:solidFill>
                  <a:srgbClr val="C00000">
                    <a:alpha val="20000"/>
                  </a:srgbClr>
                </a:solidFill>
                <a:latin typeface="Montserrat" panose="02000505000000020004"/>
                <a:ea typeface="微软雅黑" panose="020B0503020204020204" pitchFamily="34" charset="-122"/>
                <a:cs typeface="Montserrat" panose="02000505000000020004"/>
                <a:sym typeface="Montserrat" panose="02000505000000020004"/>
              </a:rPr>
              <a:t>产品待优化</a:t>
            </a:r>
            <a:endParaRPr lang="en-US" altLang="zh-CN" sz="3600" b="1" dirty="0">
              <a:solidFill>
                <a:srgbClr val="C00000">
                  <a:alpha val="20000"/>
                </a:srgbClr>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11" name="组合 10">
            <a:extLst>
              <a:ext uri="{FF2B5EF4-FFF2-40B4-BE49-F238E27FC236}">
                <a16:creationId xmlns:a16="http://schemas.microsoft.com/office/drawing/2014/main" id="{BB46FE8B-41F0-4A46-954C-367CFED375B0}"/>
              </a:ext>
            </a:extLst>
          </p:cNvPr>
          <p:cNvGrpSpPr/>
          <p:nvPr/>
        </p:nvGrpSpPr>
        <p:grpSpPr>
          <a:xfrm>
            <a:off x="1362486" y="1970752"/>
            <a:ext cx="3209683" cy="3582479"/>
            <a:chOff x="1746171" y="1392316"/>
            <a:chExt cx="3209683" cy="3582479"/>
          </a:xfrm>
        </p:grpSpPr>
        <p:grpSp>
          <p:nvGrpSpPr>
            <p:cNvPr id="10" name="组合 9">
              <a:extLst>
                <a:ext uri="{FF2B5EF4-FFF2-40B4-BE49-F238E27FC236}">
                  <a16:creationId xmlns:a16="http://schemas.microsoft.com/office/drawing/2014/main" id="{3F9F2DAD-8952-469E-9BA1-CC08FC8A4A9C}"/>
                </a:ext>
              </a:extLst>
            </p:cNvPr>
            <p:cNvGrpSpPr/>
            <p:nvPr/>
          </p:nvGrpSpPr>
          <p:grpSpPr>
            <a:xfrm>
              <a:off x="2078718" y="1392316"/>
              <a:ext cx="2375439" cy="2576064"/>
              <a:chOff x="2739486" y="1392316"/>
              <a:chExt cx="2375439" cy="2576064"/>
            </a:xfrm>
          </p:grpSpPr>
          <p:sp>
            <p:nvSpPr>
              <p:cNvPr id="16" name="等腰三角形 15"/>
              <p:cNvSpPr/>
              <p:nvPr/>
            </p:nvSpPr>
            <p:spPr>
              <a:xfrm flipV="1">
                <a:off x="3800475" y="3728822"/>
                <a:ext cx="257175" cy="239558"/>
              </a:xfrm>
              <a:prstGeom prst="triangle">
                <a:avLst/>
              </a:prstGeom>
              <a:solidFill>
                <a:schemeClr val="bg2">
                  <a:lumMod val="2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20000"/>
                    </a:schemeClr>
                  </a:solidFill>
                </a:endParaRPr>
              </a:p>
            </p:txBody>
          </p:sp>
          <p:sp>
            <p:nvSpPr>
              <p:cNvPr id="8" name="流程图: 接点 7">
                <a:extLst>
                  <a:ext uri="{FF2B5EF4-FFF2-40B4-BE49-F238E27FC236}">
                    <a16:creationId xmlns:a16="http://schemas.microsoft.com/office/drawing/2014/main" id="{B86BA90D-BCC6-43F8-BFEE-43921D213C46}"/>
                  </a:ext>
                </a:extLst>
              </p:cNvPr>
              <p:cNvSpPr/>
              <p:nvPr/>
            </p:nvSpPr>
            <p:spPr>
              <a:xfrm>
                <a:off x="2739486" y="1392316"/>
                <a:ext cx="2375439" cy="2250477"/>
              </a:xfrm>
              <a:prstGeom prst="flowChartConnector">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20000"/>
                    </a:schemeClr>
                  </a:solidFill>
                </a:endParaRPr>
              </a:p>
            </p:txBody>
          </p:sp>
          <p:sp>
            <p:nvSpPr>
              <p:cNvPr id="3" name="文本框 2">
                <a:extLst>
                  <a:ext uri="{FF2B5EF4-FFF2-40B4-BE49-F238E27FC236}">
                    <a16:creationId xmlns:a16="http://schemas.microsoft.com/office/drawing/2014/main" id="{B43BB2EE-6D0E-418D-A0F0-DAC73EF70562}"/>
                  </a:ext>
                </a:extLst>
              </p:cNvPr>
              <p:cNvSpPr txBox="1"/>
              <p:nvPr/>
            </p:nvSpPr>
            <p:spPr>
              <a:xfrm>
                <a:off x="2894120" y="2005683"/>
                <a:ext cx="2061733" cy="1023742"/>
              </a:xfrm>
              <a:prstGeom prst="rect">
                <a:avLst/>
              </a:prstGeom>
              <a:noFill/>
            </p:spPr>
            <p:txBody>
              <a:bodyPr wrap="square" rtlCol="0">
                <a:spAutoFit/>
              </a:bodyPr>
              <a:lstStyle/>
              <a:p>
                <a:pPr>
                  <a:lnSpc>
                    <a:spcPct val="150000"/>
                  </a:lnSpc>
                </a:pPr>
                <a:r>
                  <a:rPr lang="zh-CN" altLang="en-US" sz="1400" b="1" dirty="0">
                    <a:solidFill>
                      <a:schemeClr val="bg1">
                        <a:alpha val="20000"/>
                      </a:schemeClr>
                    </a:solidFill>
                    <a:latin typeface="微软雅黑" panose="020B0503020204020204" pitchFamily="34" charset="-122"/>
                    <a:ea typeface="微软雅黑" panose="020B0503020204020204" pitchFamily="34" charset="-122"/>
                  </a:rPr>
                  <a:t>开放融合</a:t>
                </a:r>
                <a:r>
                  <a:rPr lang="en-US" altLang="zh-CN" sz="1400" dirty="0">
                    <a:solidFill>
                      <a:schemeClr val="bg1">
                        <a:alpha val="20000"/>
                      </a:schemeClr>
                    </a:solidFill>
                    <a:latin typeface="微软雅黑" panose="020B0503020204020204" pitchFamily="34" charset="-122"/>
                    <a:ea typeface="微软雅黑" panose="020B0503020204020204" pitchFamily="34" charset="-122"/>
                  </a:rPr>
                  <a:t>【</a:t>
                </a:r>
                <a:r>
                  <a:rPr lang="zh-CN" altLang="en-US" sz="1400" dirty="0">
                    <a:solidFill>
                      <a:schemeClr val="bg1">
                        <a:alpha val="20000"/>
                      </a:schemeClr>
                    </a:solidFill>
                    <a:latin typeface="微软雅黑" panose="020B0503020204020204" pitchFamily="34" charset="-122"/>
                    <a:ea typeface="微软雅黑" panose="020B0503020204020204" pitchFamily="34" charset="-122"/>
                  </a:rPr>
                  <a:t>招行</a:t>
                </a:r>
                <a:r>
                  <a:rPr lang="en-US" altLang="zh-CN" sz="1400" dirty="0">
                    <a:solidFill>
                      <a:schemeClr val="bg1">
                        <a:alpha val="20000"/>
                      </a:schemeClr>
                    </a:solidFill>
                    <a:latin typeface="微软雅黑" panose="020B0503020204020204" pitchFamily="34" charset="-122"/>
                    <a:ea typeface="微软雅黑" panose="020B0503020204020204" pitchFamily="34" charset="-122"/>
                  </a:rPr>
                  <a:t>】APP</a:t>
                </a:r>
                <a:r>
                  <a:rPr lang="zh-CN" altLang="en-US" sz="1400" dirty="0">
                    <a:solidFill>
                      <a:schemeClr val="bg1">
                        <a:alpha val="20000"/>
                      </a:schemeClr>
                    </a:solidFill>
                    <a:latin typeface="微软雅黑" panose="020B0503020204020204" pitchFamily="34" charset="-122"/>
                    <a:ea typeface="微软雅黑" panose="020B0503020204020204" pitchFamily="34" charset="-122"/>
                  </a:rPr>
                  <a:t>直播，对标互联网顶级直播进行优化</a:t>
                </a:r>
              </a:p>
            </p:txBody>
          </p:sp>
        </p:grpSp>
        <p:grpSp>
          <p:nvGrpSpPr>
            <p:cNvPr id="9" name="组合 8">
              <a:extLst>
                <a:ext uri="{FF2B5EF4-FFF2-40B4-BE49-F238E27FC236}">
                  <a16:creationId xmlns:a16="http://schemas.microsoft.com/office/drawing/2014/main" id="{6320214A-23F0-434D-BFA2-F4353EA010A8}"/>
                </a:ext>
              </a:extLst>
            </p:cNvPr>
            <p:cNvGrpSpPr/>
            <p:nvPr/>
          </p:nvGrpSpPr>
          <p:grpSpPr>
            <a:xfrm>
              <a:off x="1746171" y="4187272"/>
              <a:ext cx="3209683" cy="787523"/>
              <a:chOff x="1627346" y="4187272"/>
              <a:chExt cx="3209683" cy="787523"/>
            </a:xfrm>
          </p:grpSpPr>
          <p:sp>
            <p:nvSpPr>
              <p:cNvPr id="24" name="矩形 23">
                <a:extLst>
                  <a:ext uri="{FF2B5EF4-FFF2-40B4-BE49-F238E27FC236}">
                    <a16:creationId xmlns:a16="http://schemas.microsoft.com/office/drawing/2014/main" id="{177F30F6-1FB9-4EE9-A9EA-318BDF10534A}"/>
                  </a:ext>
                </a:extLst>
              </p:cNvPr>
              <p:cNvSpPr/>
              <p:nvPr/>
            </p:nvSpPr>
            <p:spPr>
              <a:xfrm>
                <a:off x="3075008" y="4187272"/>
                <a:ext cx="1762021" cy="787523"/>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bg2">
                        <a:lumMod val="25000"/>
                        <a:alpha val="20000"/>
                      </a:schemeClr>
                    </a:solidFill>
                    <a:latin typeface="微软雅黑" panose="020B0503020204020204" pitchFamily="34" charset="-122"/>
                    <a:ea typeface="微软雅黑" panose="020B0503020204020204" pitchFamily="34" charset="-122"/>
                    <a:cs typeface="Arial" panose="020B0604020202020204" pitchFamily="34" charset="0"/>
                  </a:rPr>
                  <a:t>商品好买</a:t>
                </a:r>
              </a:p>
              <a:p>
                <a:pPr marL="342900" indent="-342900" algn="just">
                  <a:lnSpc>
                    <a:spcPct val="150000"/>
                  </a:lnSpc>
                  <a:buFont typeface="Arial" panose="020B0604020202020204" pitchFamily="34" charset="0"/>
                  <a:buChar char="•"/>
                </a:pPr>
                <a:r>
                  <a:rPr lang="zh-CN" altLang="en-US" sz="1600" b="1" dirty="0">
                    <a:solidFill>
                      <a:schemeClr val="bg2">
                        <a:lumMod val="25000"/>
                        <a:alpha val="20000"/>
                      </a:schemeClr>
                    </a:solidFill>
                    <a:latin typeface="微软雅黑" panose="020B0503020204020204" pitchFamily="34" charset="-122"/>
                    <a:ea typeface="微软雅黑" panose="020B0503020204020204" pitchFamily="34" charset="-122"/>
                    <a:cs typeface="Arial" panose="020B0604020202020204" pitchFamily="34" charset="0"/>
                  </a:rPr>
                  <a:t>主播平台好用</a:t>
                </a:r>
              </a:p>
            </p:txBody>
          </p:sp>
          <p:sp>
            <p:nvSpPr>
              <p:cNvPr id="22" name="矩形 21">
                <a:extLst>
                  <a:ext uri="{FF2B5EF4-FFF2-40B4-BE49-F238E27FC236}">
                    <a16:creationId xmlns:a16="http://schemas.microsoft.com/office/drawing/2014/main" id="{627454A0-E141-4631-9A72-3C8FBFF55056}"/>
                  </a:ext>
                </a:extLst>
              </p:cNvPr>
              <p:cNvSpPr/>
              <p:nvPr/>
            </p:nvSpPr>
            <p:spPr>
              <a:xfrm>
                <a:off x="1627346" y="4187272"/>
                <a:ext cx="1412566" cy="787523"/>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bg2">
                        <a:lumMod val="25000"/>
                        <a:alpha val="20000"/>
                      </a:schemeClr>
                    </a:solidFill>
                    <a:latin typeface="微软雅黑" panose="020B0503020204020204" pitchFamily="34" charset="-122"/>
                    <a:ea typeface="微软雅黑" panose="020B0503020204020204" pitchFamily="34" charset="-122"/>
                    <a:cs typeface="Arial" panose="020B0604020202020204" pitchFamily="34" charset="0"/>
                  </a:rPr>
                  <a:t>内容好看 </a:t>
                </a:r>
              </a:p>
              <a:p>
                <a:pPr marL="342900" indent="-342900" algn="just">
                  <a:lnSpc>
                    <a:spcPct val="150000"/>
                  </a:lnSpc>
                  <a:buFont typeface="Arial" panose="020B0604020202020204" pitchFamily="34" charset="0"/>
                  <a:buChar char="•"/>
                </a:pPr>
                <a:r>
                  <a:rPr lang="zh-CN" altLang="en-US" sz="1600" b="1" dirty="0">
                    <a:solidFill>
                      <a:schemeClr val="bg2">
                        <a:lumMod val="25000"/>
                        <a:alpha val="20000"/>
                      </a:schemeClr>
                    </a:solidFill>
                    <a:latin typeface="微软雅黑" panose="020B0503020204020204" pitchFamily="34" charset="-122"/>
                    <a:ea typeface="微软雅黑" panose="020B0503020204020204" pitchFamily="34" charset="-122"/>
                    <a:cs typeface="Arial" panose="020B0604020202020204" pitchFamily="34" charset="0"/>
                  </a:rPr>
                  <a:t>互动好玩</a:t>
                </a:r>
              </a:p>
            </p:txBody>
          </p:sp>
        </p:grpSp>
      </p:grpSp>
      <p:grpSp>
        <p:nvGrpSpPr>
          <p:cNvPr id="13" name="组合 12">
            <a:extLst>
              <a:ext uri="{FF2B5EF4-FFF2-40B4-BE49-F238E27FC236}">
                <a16:creationId xmlns:a16="http://schemas.microsoft.com/office/drawing/2014/main" id="{5F640FB0-4A07-422C-8C56-487905135037}"/>
              </a:ext>
            </a:extLst>
          </p:cNvPr>
          <p:cNvGrpSpPr/>
          <p:nvPr/>
        </p:nvGrpSpPr>
        <p:grpSpPr>
          <a:xfrm>
            <a:off x="6865350" y="641877"/>
            <a:ext cx="4141180" cy="5280686"/>
            <a:chOff x="6430211" y="641877"/>
            <a:chExt cx="4141180" cy="5280686"/>
          </a:xfrm>
        </p:grpSpPr>
        <p:grpSp>
          <p:nvGrpSpPr>
            <p:cNvPr id="12" name="组合 11">
              <a:extLst>
                <a:ext uri="{FF2B5EF4-FFF2-40B4-BE49-F238E27FC236}">
                  <a16:creationId xmlns:a16="http://schemas.microsoft.com/office/drawing/2014/main" id="{0FE2659C-8C16-4472-9BBB-E72B23A80825}"/>
                </a:ext>
              </a:extLst>
            </p:cNvPr>
            <p:cNvGrpSpPr/>
            <p:nvPr/>
          </p:nvGrpSpPr>
          <p:grpSpPr>
            <a:xfrm>
              <a:off x="6430211" y="1978301"/>
              <a:ext cx="4141180" cy="3944262"/>
              <a:chOff x="5801487" y="1399865"/>
              <a:chExt cx="4141180" cy="3944262"/>
            </a:xfrm>
          </p:grpSpPr>
          <p:sp>
            <p:nvSpPr>
              <p:cNvPr id="17" name="等腰三角形 16"/>
              <p:cNvSpPr/>
              <p:nvPr/>
            </p:nvSpPr>
            <p:spPr>
              <a:xfrm flipV="1">
                <a:off x="7737844" y="3747676"/>
                <a:ext cx="257175" cy="239558"/>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接点 34">
                <a:extLst>
                  <a:ext uri="{FF2B5EF4-FFF2-40B4-BE49-F238E27FC236}">
                    <a16:creationId xmlns:a16="http://schemas.microsoft.com/office/drawing/2014/main" id="{76FB2E0C-92DE-4296-9F34-7584C0A91DB1}"/>
                  </a:ext>
                </a:extLst>
              </p:cNvPr>
              <p:cNvSpPr/>
              <p:nvPr/>
            </p:nvSpPr>
            <p:spPr>
              <a:xfrm>
                <a:off x="6697788" y="1399865"/>
                <a:ext cx="2375438" cy="225047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F7B128A-4A17-4D0F-B92F-E0AC65ADDD66}"/>
                  </a:ext>
                </a:extLst>
              </p:cNvPr>
              <p:cNvSpPr txBox="1"/>
              <p:nvPr/>
            </p:nvSpPr>
            <p:spPr>
              <a:xfrm>
                <a:off x="6930907" y="1918596"/>
                <a:ext cx="2020026" cy="1346907"/>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对标互联网完善直播运营团队，按</a:t>
                </a:r>
                <a:r>
                  <a:rPr lang="zh-CN" altLang="en-US" sz="1400" b="1" dirty="0">
                    <a:solidFill>
                      <a:schemeClr val="bg1"/>
                    </a:solidFill>
                    <a:latin typeface="微软雅黑" panose="020B0503020204020204" pitchFamily="34" charset="-122"/>
                    <a:ea typeface="微软雅黑" panose="020B0503020204020204" pitchFamily="34" charset="-122"/>
                  </a:rPr>
                  <a:t>“三步走”</a:t>
                </a:r>
                <a:r>
                  <a:rPr lang="zh-CN" altLang="en-US" sz="1400" dirty="0">
                    <a:solidFill>
                      <a:schemeClr val="bg1"/>
                    </a:solidFill>
                    <a:latin typeface="微软雅黑" panose="020B0503020204020204" pitchFamily="34" charset="-122"/>
                    <a:ea typeface="微软雅黑" panose="020B0503020204020204" pitchFamily="34" charset="-122"/>
                  </a:rPr>
                  <a:t>阶段进行“</a:t>
                </a:r>
                <a:r>
                  <a:rPr lang="zh-CN" altLang="en-US" sz="1400" b="1" dirty="0">
                    <a:solidFill>
                      <a:schemeClr val="bg1"/>
                    </a:solidFill>
                    <a:latin typeface="微软雅黑" panose="020B0503020204020204" pitchFamily="34" charset="-122"/>
                    <a:ea typeface="微软雅黑" panose="020B0503020204020204" pitchFamily="34" charset="-122"/>
                  </a:rPr>
                  <a:t>六边形</a:t>
                </a:r>
                <a:r>
                  <a:rPr lang="zh-CN" altLang="en-US" sz="1400" dirty="0">
                    <a:solidFill>
                      <a:schemeClr val="bg1"/>
                    </a:solidFill>
                    <a:latin typeface="微软雅黑" panose="020B0503020204020204" pitchFamily="34" charset="-122"/>
                    <a:ea typeface="微软雅黑" panose="020B0503020204020204" pitchFamily="34" charset="-122"/>
                  </a:rPr>
                  <a:t>”运营体系搭建</a:t>
                </a:r>
              </a:p>
            </p:txBody>
          </p:sp>
          <p:grpSp>
            <p:nvGrpSpPr>
              <p:cNvPr id="2" name="组合 1">
                <a:extLst>
                  <a:ext uri="{FF2B5EF4-FFF2-40B4-BE49-F238E27FC236}">
                    <a16:creationId xmlns:a16="http://schemas.microsoft.com/office/drawing/2014/main" id="{7948A934-108C-4AED-A982-DE0FBB6D352C}"/>
                  </a:ext>
                </a:extLst>
              </p:cNvPr>
              <p:cNvGrpSpPr/>
              <p:nvPr/>
            </p:nvGrpSpPr>
            <p:grpSpPr>
              <a:xfrm>
                <a:off x="5801487" y="4187272"/>
                <a:ext cx="4141180" cy="1156855"/>
                <a:chOff x="7177290" y="4187272"/>
                <a:chExt cx="4141180" cy="1156855"/>
              </a:xfrm>
            </p:grpSpPr>
            <p:sp>
              <p:nvSpPr>
                <p:cNvPr id="26" name="矩形 25"/>
                <p:cNvSpPr/>
                <p:nvPr/>
              </p:nvSpPr>
              <p:spPr>
                <a:xfrm>
                  <a:off x="7177290" y="4187272"/>
                  <a:ext cx="2172390" cy="1156855"/>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主播联盟完备 </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直播间栏目化</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粉丝成长体系成熟</a:t>
                  </a:r>
                </a:p>
              </p:txBody>
            </p:sp>
            <p:sp>
              <p:nvSpPr>
                <p:cNvPr id="19" name="矩形 18">
                  <a:extLst>
                    <a:ext uri="{FF2B5EF4-FFF2-40B4-BE49-F238E27FC236}">
                      <a16:creationId xmlns:a16="http://schemas.microsoft.com/office/drawing/2014/main" id="{81844E4D-3BC8-43E3-892F-97E3A0A4745F}"/>
                    </a:ext>
                  </a:extLst>
                </p:cNvPr>
                <p:cNvSpPr/>
                <p:nvPr/>
              </p:nvSpPr>
              <p:spPr>
                <a:xfrm>
                  <a:off x="9351265" y="4187272"/>
                  <a:ext cx="1967205" cy="1156855"/>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活动形式丰富</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渠道矩阵差异化</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品牌合作优质</a:t>
                  </a:r>
                </a:p>
              </p:txBody>
            </p:sp>
          </p:grpSp>
        </p:grpSp>
        <p:sp>
          <p:nvSpPr>
            <p:cNvPr id="27" name="文本框 26">
              <a:extLst>
                <a:ext uri="{FF2B5EF4-FFF2-40B4-BE49-F238E27FC236}">
                  <a16:creationId xmlns:a16="http://schemas.microsoft.com/office/drawing/2014/main" id="{AFC74043-3BD5-49C8-BD20-9892E7DBB9D3}"/>
                </a:ext>
              </a:extLst>
            </p:cNvPr>
            <p:cNvSpPr txBox="1"/>
            <p:nvPr/>
          </p:nvSpPr>
          <p:spPr>
            <a:xfrm>
              <a:off x="6782460" y="641877"/>
              <a:ext cx="3463542" cy="646331"/>
            </a:xfrm>
            <a:prstGeom prst="rect">
              <a:avLst/>
            </a:prstGeom>
            <a:noFill/>
          </p:spPr>
          <p:txBody>
            <a:bodyPr wrap="square" rtlCol="0">
              <a:spAutoFit/>
            </a:bodyPr>
            <a:lstStyle/>
            <a:p>
              <a:pPr lvl="0" algn="ctr">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运营需玩转</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spTree>
    <p:extLst>
      <p:ext uri="{BB962C8B-B14F-4D97-AF65-F5344CB8AC3E}">
        <p14:creationId xmlns:p14="http://schemas.microsoft.com/office/powerpoint/2010/main" val="3255708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 下 2">
            <a:extLst>
              <a:ext uri="{FF2B5EF4-FFF2-40B4-BE49-F238E27FC236}">
                <a16:creationId xmlns:a16="http://schemas.microsoft.com/office/drawing/2014/main" id="{6B151117-D364-4A86-BD60-37E695E3E1EC}"/>
              </a:ext>
            </a:extLst>
          </p:cNvPr>
          <p:cNvSpPr/>
          <p:nvPr/>
        </p:nvSpPr>
        <p:spPr>
          <a:xfrm>
            <a:off x="4663310" y="2643552"/>
            <a:ext cx="2668208" cy="1385609"/>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72C76B27-A52C-4132-80FB-6E828DB8F4D4}"/>
              </a:ext>
            </a:extLst>
          </p:cNvPr>
          <p:cNvSpPr/>
          <p:nvPr/>
        </p:nvSpPr>
        <p:spPr>
          <a:xfrm>
            <a:off x="0" y="1121729"/>
            <a:ext cx="12180710" cy="18748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 y="388375"/>
            <a:ext cx="7054931"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“三步走”</a:t>
            </a:r>
            <a:r>
              <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“六边形”运营体系</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46938FB8-0A26-4C3F-BD7B-C596DD3F68E2}"/>
              </a:ext>
            </a:extLst>
          </p:cNvPr>
          <p:cNvSpPr/>
          <p:nvPr/>
        </p:nvSpPr>
        <p:spPr>
          <a:xfrm>
            <a:off x="348792" y="4174322"/>
            <a:ext cx="6085475" cy="1846146"/>
          </a:xfrm>
          <a:prstGeom prst="rect">
            <a:avLst/>
          </a:prstGeom>
        </p:spPr>
        <p:txBody>
          <a:bodyPr wrap="square">
            <a:spAutoFit/>
          </a:bodyPr>
          <a:lstStyle/>
          <a:p>
            <a:pPr marL="342900" indent="-342900">
              <a:lnSpc>
                <a:spcPct val="200000"/>
              </a:lnSpc>
              <a:buFont typeface="Wingdings" panose="05000000000000000000" pitchFamily="2" charset="2"/>
              <a:buChar char="Ø"/>
            </a:pPr>
            <a:r>
              <a:rPr lang="zh-CN" altLang="en-US" sz="20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主播：</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形成卡部</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卡中心部门</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品牌方的直播联盟</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200000"/>
              </a:lnSpc>
              <a:buFont typeface="Wingdings" panose="05000000000000000000" pitchFamily="2" charset="2"/>
              <a:buChar char="Ø"/>
            </a:pPr>
            <a:r>
              <a:rPr lang="zh-CN" altLang="en-US" sz="20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内容：</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形成聚焦“吃看玩物车”的栏目化品质直播间</a:t>
            </a:r>
            <a:endParaRPr lang="en-US" altLang="zh-CN" sz="20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200000"/>
              </a:lnSpc>
              <a:buFont typeface="Wingdings" panose="05000000000000000000" pitchFamily="2" charset="2"/>
              <a:buChar char="Ø"/>
            </a:pPr>
            <a:r>
              <a:rPr lang="zh-CN" altLang="en-US" sz="20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活动：</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形成阶梯式、多花样的活动形式</a:t>
            </a:r>
            <a:r>
              <a:rPr lang="en-US" altLang="zh-CN" sz="1000" dirty="0">
                <a:solidFill>
                  <a:schemeClr val="bg2">
                    <a:lumMod val="25000"/>
                  </a:schemeClr>
                </a:solidFill>
                <a:latin typeface="Agency FB" panose="020B0503020202020204" pitchFamily="34" charset="0"/>
                <a:cs typeface="Arial" panose="020B0604020202020204" pitchFamily="34" charset="0"/>
              </a:rPr>
              <a:t>..</a:t>
            </a:r>
          </a:p>
        </p:txBody>
      </p:sp>
      <p:sp>
        <p:nvSpPr>
          <p:cNvPr id="35" name="矩形 34">
            <a:extLst>
              <a:ext uri="{FF2B5EF4-FFF2-40B4-BE49-F238E27FC236}">
                <a16:creationId xmlns:a16="http://schemas.microsoft.com/office/drawing/2014/main" id="{6A175D12-E416-4DAA-9DC9-A0C3FA26EFD9}"/>
              </a:ext>
            </a:extLst>
          </p:cNvPr>
          <p:cNvSpPr/>
          <p:nvPr/>
        </p:nvSpPr>
        <p:spPr>
          <a:xfrm>
            <a:off x="6434267" y="4174322"/>
            <a:ext cx="5597173" cy="1846146"/>
          </a:xfrm>
          <a:prstGeom prst="rect">
            <a:avLst/>
          </a:prstGeom>
        </p:spPr>
        <p:txBody>
          <a:bodyPr wrap="square">
            <a:spAutoFit/>
          </a:bodyPr>
          <a:lstStyle/>
          <a:p>
            <a:pPr marL="342900" indent="-342900" algn="just">
              <a:lnSpc>
                <a:spcPct val="200000"/>
              </a:lnSpc>
              <a:buFont typeface="Wingdings" panose="05000000000000000000" pitchFamily="2" charset="2"/>
              <a:buChar char="Ø"/>
            </a:pPr>
            <a:r>
              <a:rPr lang="zh-CN" altLang="en-US" sz="20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用户：</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搭建粉丝成长体系</a:t>
            </a:r>
            <a:endParaRPr lang="en-US" altLang="zh-CN" sz="20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lnSpc>
                <a:spcPct val="200000"/>
              </a:lnSpc>
              <a:buFont typeface="Wingdings" panose="05000000000000000000" pitchFamily="2" charset="2"/>
              <a:buChar char="Ø"/>
            </a:pPr>
            <a:r>
              <a:rPr lang="zh-CN" altLang="en-US" sz="20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渠道：</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形成</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1+N</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个阵地细化经营的渠道矩阵</a:t>
            </a:r>
            <a:endParaRPr lang="en-US" altLang="zh-CN" sz="20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lnSpc>
                <a:spcPct val="200000"/>
              </a:lnSpc>
              <a:buFont typeface="Wingdings" panose="05000000000000000000" pitchFamily="2" charset="2"/>
              <a:buChar char="Ø"/>
            </a:pPr>
            <a:r>
              <a:rPr lang="zh-CN" altLang="en-US" sz="20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品牌方：</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形成长期优质合作关系</a:t>
            </a:r>
            <a:r>
              <a:rPr lang="en-US" altLang="zh-CN" sz="1000" dirty="0">
                <a:solidFill>
                  <a:schemeClr val="bg2">
                    <a:lumMod val="25000"/>
                  </a:schemeClr>
                </a:solidFill>
                <a:latin typeface="Agency FB" panose="020B0503020202020204" pitchFamily="34" charset="0"/>
                <a:cs typeface="Arial" panose="020B0604020202020204" pitchFamily="34" charset="0"/>
              </a:rPr>
              <a:t>.</a:t>
            </a:r>
            <a:endParaRPr lang="en-US" altLang="zh-CN" sz="1100" dirty="0">
              <a:solidFill>
                <a:schemeClr val="bg2">
                  <a:lumMod val="25000"/>
                </a:schemeClr>
              </a:solidFill>
              <a:latin typeface="Agency FB" panose="020B0503020202020204" pitchFamily="34" charset="0"/>
              <a:cs typeface="Arial" panose="020B0604020202020204" pitchFamily="34" charset="0"/>
            </a:endParaRPr>
          </a:p>
        </p:txBody>
      </p:sp>
      <p:sp>
        <p:nvSpPr>
          <p:cNvPr id="41" name="右箭头 1">
            <a:extLst>
              <a:ext uri="{FF2B5EF4-FFF2-40B4-BE49-F238E27FC236}">
                <a16:creationId xmlns:a16="http://schemas.microsoft.com/office/drawing/2014/main" id="{D87219E7-3E98-47FD-B1AD-1ACCFAC2E41E}"/>
              </a:ext>
            </a:extLst>
          </p:cNvPr>
          <p:cNvSpPr/>
          <p:nvPr/>
        </p:nvSpPr>
        <p:spPr>
          <a:xfrm>
            <a:off x="3808236" y="1799864"/>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右箭头 12">
            <a:extLst>
              <a:ext uri="{FF2B5EF4-FFF2-40B4-BE49-F238E27FC236}">
                <a16:creationId xmlns:a16="http://schemas.microsoft.com/office/drawing/2014/main" id="{481B6FA0-3F82-44D2-BFCD-091D931D8EB6}"/>
              </a:ext>
            </a:extLst>
          </p:cNvPr>
          <p:cNvSpPr/>
          <p:nvPr/>
        </p:nvSpPr>
        <p:spPr>
          <a:xfrm>
            <a:off x="7526039" y="1799864"/>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69592710-CF9F-4211-8B0F-DDCA6A7C9795}"/>
              </a:ext>
            </a:extLst>
          </p:cNvPr>
          <p:cNvSpPr txBox="1"/>
          <p:nvPr/>
        </p:nvSpPr>
        <p:spPr>
          <a:xfrm>
            <a:off x="959773" y="1352065"/>
            <a:ext cx="2228850" cy="1156855"/>
          </a:xfrm>
          <a:prstGeom prst="rect">
            <a:avLst/>
          </a:prstGeom>
          <a:noFill/>
        </p:spPr>
        <p:txBody>
          <a:bodyPr wrap="square" rtlCol="0">
            <a:spAutoFit/>
          </a:bodyPr>
          <a:lstStyle/>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一期：作为直播者</a:t>
            </a:r>
          </a:p>
          <a:p>
            <a:pPr algn="ct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形成单直播间</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基础运营</a:t>
            </a:r>
          </a:p>
        </p:txBody>
      </p:sp>
      <p:sp>
        <p:nvSpPr>
          <p:cNvPr id="43" name="文本框 42">
            <a:extLst>
              <a:ext uri="{FF2B5EF4-FFF2-40B4-BE49-F238E27FC236}">
                <a16:creationId xmlns:a16="http://schemas.microsoft.com/office/drawing/2014/main" id="{D9FF8937-3D3E-4180-9D47-E6BA232BF7D6}"/>
              </a:ext>
            </a:extLst>
          </p:cNvPr>
          <p:cNvSpPr txBox="1"/>
          <p:nvPr/>
        </p:nvSpPr>
        <p:spPr>
          <a:xfrm>
            <a:off x="4547520" y="1352065"/>
            <a:ext cx="2507411" cy="1156855"/>
          </a:xfrm>
          <a:prstGeom prst="rect">
            <a:avLst/>
          </a:prstGeom>
          <a:noFill/>
        </p:spPr>
        <p:txBody>
          <a:bodyPr wrap="square" rtlCol="0">
            <a:spAutoFit/>
          </a:bodyPr>
          <a:lstStyle/>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二期：作为运营牵头人</a:t>
            </a:r>
            <a:endParaRPr lang="zh-CN" altLang="en-US"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形成主播联盟、</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栏目化直播</a:t>
            </a:r>
          </a:p>
        </p:txBody>
      </p:sp>
      <p:sp>
        <p:nvSpPr>
          <p:cNvPr id="44" name="文本框 43">
            <a:extLst>
              <a:ext uri="{FF2B5EF4-FFF2-40B4-BE49-F238E27FC236}">
                <a16:creationId xmlns:a16="http://schemas.microsoft.com/office/drawing/2014/main" id="{769EDB34-45BB-4FAC-B888-D246A7BDC3EC}"/>
              </a:ext>
            </a:extLst>
          </p:cNvPr>
          <p:cNvSpPr txBox="1"/>
          <p:nvPr/>
        </p:nvSpPr>
        <p:spPr>
          <a:xfrm>
            <a:off x="8435166" y="1352065"/>
            <a:ext cx="2649211" cy="1156855"/>
          </a:xfrm>
          <a:prstGeom prst="rect">
            <a:avLst/>
          </a:prstGeom>
          <a:noFill/>
        </p:spPr>
        <p:txBody>
          <a:bodyPr wrap="square" rtlCol="0">
            <a:spAutoFit/>
          </a:bodyPr>
          <a:lstStyle/>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三期：作为直播管理方</a:t>
            </a:r>
          </a:p>
          <a:p>
            <a:pPr algn="ct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形成“六边形”运营体系</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“四好”消费决策产品</a:t>
            </a:r>
          </a:p>
        </p:txBody>
      </p:sp>
      <p:sp>
        <p:nvSpPr>
          <p:cNvPr id="8" name="矩形: 圆角 7">
            <a:extLst>
              <a:ext uri="{FF2B5EF4-FFF2-40B4-BE49-F238E27FC236}">
                <a16:creationId xmlns:a16="http://schemas.microsoft.com/office/drawing/2014/main" id="{1625F071-8002-4F20-BE0D-3ADA5D3842D9}"/>
              </a:ext>
            </a:extLst>
          </p:cNvPr>
          <p:cNvSpPr/>
          <p:nvPr/>
        </p:nvSpPr>
        <p:spPr>
          <a:xfrm>
            <a:off x="348792" y="4174322"/>
            <a:ext cx="11599927" cy="2009662"/>
          </a:xfrm>
          <a:prstGeom prst="roundRect">
            <a:avLst>
              <a:gd name="adj" fmla="val 7150"/>
            </a:avLst>
          </a:prstGeom>
          <a:noFill/>
          <a:ln w="19050">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1376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291" y="435603"/>
            <a:ext cx="10698274"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主播：形成卡中心部门</a:t>
            </a:r>
            <a:r>
              <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卡部</a:t>
            </a:r>
            <a:r>
              <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品牌方的直播联盟</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Freeform 124">
            <a:extLst>
              <a:ext uri="{FF2B5EF4-FFF2-40B4-BE49-F238E27FC236}">
                <a16:creationId xmlns:a16="http://schemas.microsoft.com/office/drawing/2014/main" id="{B5994BCC-8C9C-48A9-9BC5-E0FAA96E01F5}"/>
              </a:ext>
            </a:extLst>
          </p:cNvPr>
          <p:cNvSpPr>
            <a:spLocks noEditPoints="1"/>
          </p:cNvSpPr>
          <p:nvPr/>
        </p:nvSpPr>
        <p:spPr bwMode="auto">
          <a:xfrm>
            <a:off x="5637738" y="1558238"/>
            <a:ext cx="741102" cy="715950"/>
          </a:xfrm>
          <a:custGeom>
            <a:avLst/>
            <a:gdLst>
              <a:gd name="T0" fmla="*/ 60 w 60"/>
              <a:gd name="T1" fmla="*/ 50 h 59"/>
              <a:gd name="T2" fmla="*/ 0 w 60"/>
              <a:gd name="T3" fmla="*/ 50 h 59"/>
              <a:gd name="T4" fmla="*/ 5 w 60"/>
              <a:gd name="T5" fmla="*/ 46 h 59"/>
              <a:gd name="T6" fmla="*/ 55 w 60"/>
              <a:gd name="T7" fmla="*/ 46 h 59"/>
              <a:gd name="T8" fmla="*/ 15 w 60"/>
              <a:gd name="T9" fmla="*/ 2 h 59"/>
              <a:gd name="T10" fmla="*/ 15 w 60"/>
              <a:gd name="T11" fmla="*/ 13 h 59"/>
              <a:gd name="T12" fmla="*/ 15 w 60"/>
              <a:gd name="T13" fmla="*/ 2 h 59"/>
              <a:gd name="T14" fmla="*/ 39 w 60"/>
              <a:gd name="T15" fmla="*/ 7 h 59"/>
              <a:gd name="T16" fmla="*/ 50 w 60"/>
              <a:gd name="T17" fmla="*/ 7 h 59"/>
              <a:gd name="T18" fmla="*/ 39 w 60"/>
              <a:gd name="T19" fmla="*/ 33 h 59"/>
              <a:gd name="T20" fmla="*/ 43 w 60"/>
              <a:gd name="T21" fmla="*/ 48 h 59"/>
              <a:gd name="T22" fmla="*/ 46 w 60"/>
              <a:gd name="T23" fmla="*/ 48 h 59"/>
              <a:gd name="T24" fmla="*/ 50 w 60"/>
              <a:gd name="T25" fmla="*/ 32 h 59"/>
              <a:gd name="T26" fmla="*/ 53 w 60"/>
              <a:gd name="T27" fmla="*/ 19 h 59"/>
              <a:gd name="T28" fmla="*/ 42 w 60"/>
              <a:gd name="T29" fmla="*/ 14 h 59"/>
              <a:gd name="T30" fmla="*/ 42 w 60"/>
              <a:gd name="T31" fmla="*/ 18 h 59"/>
              <a:gd name="T32" fmla="*/ 39 w 60"/>
              <a:gd name="T33" fmla="*/ 33 h 59"/>
              <a:gd name="T34" fmla="*/ 36 w 60"/>
              <a:gd name="T35" fmla="*/ 6 h 59"/>
              <a:gd name="T36" fmla="*/ 24 w 60"/>
              <a:gd name="T37" fmla="*/ 6 h 59"/>
              <a:gd name="T38" fmla="*/ 36 w 60"/>
              <a:gd name="T39" fmla="*/ 32 h 59"/>
              <a:gd name="T40" fmla="*/ 39 w 60"/>
              <a:gd name="T41" fmla="*/ 18 h 59"/>
              <a:gd name="T42" fmla="*/ 26 w 60"/>
              <a:gd name="T43" fmla="*/ 13 h 59"/>
              <a:gd name="T44" fmla="*/ 21 w 60"/>
              <a:gd name="T45" fmla="*/ 27 h 59"/>
              <a:gd name="T46" fmla="*/ 24 w 60"/>
              <a:gd name="T47" fmla="*/ 50 h 59"/>
              <a:gd name="T48" fmla="*/ 30 w 60"/>
              <a:gd name="T49" fmla="*/ 39 h 59"/>
              <a:gd name="T50" fmla="*/ 36 w 60"/>
              <a:gd name="T51" fmla="*/ 50 h 59"/>
              <a:gd name="T52" fmla="*/ 21 w 60"/>
              <a:gd name="T53" fmla="*/ 33 h 59"/>
              <a:gd name="T54" fmla="*/ 18 w 60"/>
              <a:gd name="T55" fmla="*/ 18 h 59"/>
              <a:gd name="T56" fmla="*/ 18 w 60"/>
              <a:gd name="T57" fmla="*/ 14 h 59"/>
              <a:gd name="T58" fmla="*/ 7 w 60"/>
              <a:gd name="T59" fmla="*/ 19 h 59"/>
              <a:gd name="T60" fmla="*/ 9 w 60"/>
              <a:gd name="T61" fmla="*/ 32 h 59"/>
              <a:gd name="T62" fmla="*/ 14 w 60"/>
              <a:gd name="T63" fmla="*/ 48 h 59"/>
              <a:gd name="T64" fmla="*/ 17 w 60"/>
              <a:gd name="T65" fmla="*/ 48 h 59"/>
              <a:gd name="T66" fmla="*/ 21 w 60"/>
              <a:gd name="T67" fmla="*/ 3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59">
                <a:moveTo>
                  <a:pt x="54" y="44"/>
                </a:moveTo>
                <a:cubicBezTo>
                  <a:pt x="58" y="45"/>
                  <a:pt x="60" y="47"/>
                  <a:pt x="60" y="50"/>
                </a:cubicBezTo>
                <a:cubicBezTo>
                  <a:pt x="60" y="55"/>
                  <a:pt x="47" y="59"/>
                  <a:pt x="30" y="59"/>
                </a:cubicBezTo>
                <a:cubicBezTo>
                  <a:pt x="13" y="59"/>
                  <a:pt x="0" y="55"/>
                  <a:pt x="0" y="50"/>
                </a:cubicBezTo>
                <a:cubicBezTo>
                  <a:pt x="0" y="47"/>
                  <a:pt x="2" y="45"/>
                  <a:pt x="6" y="44"/>
                </a:cubicBezTo>
                <a:cubicBezTo>
                  <a:pt x="5" y="45"/>
                  <a:pt x="5" y="45"/>
                  <a:pt x="5" y="46"/>
                </a:cubicBezTo>
                <a:cubicBezTo>
                  <a:pt x="5" y="49"/>
                  <a:pt x="16" y="52"/>
                  <a:pt x="30" y="52"/>
                </a:cubicBezTo>
                <a:cubicBezTo>
                  <a:pt x="44" y="52"/>
                  <a:pt x="55" y="49"/>
                  <a:pt x="55" y="46"/>
                </a:cubicBezTo>
                <a:cubicBezTo>
                  <a:pt x="55" y="45"/>
                  <a:pt x="55" y="45"/>
                  <a:pt x="54" y="44"/>
                </a:cubicBezTo>
                <a:close/>
                <a:moveTo>
                  <a:pt x="15" y="2"/>
                </a:moveTo>
                <a:cubicBezTo>
                  <a:pt x="18" y="2"/>
                  <a:pt x="21" y="4"/>
                  <a:pt x="21" y="7"/>
                </a:cubicBezTo>
                <a:cubicBezTo>
                  <a:pt x="21" y="10"/>
                  <a:pt x="18" y="13"/>
                  <a:pt x="15" y="13"/>
                </a:cubicBezTo>
                <a:cubicBezTo>
                  <a:pt x="12" y="13"/>
                  <a:pt x="10" y="10"/>
                  <a:pt x="10" y="7"/>
                </a:cubicBezTo>
                <a:cubicBezTo>
                  <a:pt x="10" y="4"/>
                  <a:pt x="12" y="2"/>
                  <a:pt x="15" y="2"/>
                </a:cubicBezTo>
                <a:close/>
                <a:moveTo>
                  <a:pt x="45" y="2"/>
                </a:moveTo>
                <a:cubicBezTo>
                  <a:pt x="42" y="2"/>
                  <a:pt x="39" y="4"/>
                  <a:pt x="39" y="7"/>
                </a:cubicBezTo>
                <a:cubicBezTo>
                  <a:pt x="39" y="10"/>
                  <a:pt x="42" y="13"/>
                  <a:pt x="45" y="13"/>
                </a:cubicBezTo>
                <a:cubicBezTo>
                  <a:pt x="48" y="13"/>
                  <a:pt x="50" y="10"/>
                  <a:pt x="50" y="7"/>
                </a:cubicBezTo>
                <a:cubicBezTo>
                  <a:pt x="50" y="4"/>
                  <a:pt x="48" y="2"/>
                  <a:pt x="45" y="2"/>
                </a:cubicBezTo>
                <a:close/>
                <a:moveTo>
                  <a:pt x="39" y="33"/>
                </a:moveTo>
                <a:cubicBezTo>
                  <a:pt x="39" y="48"/>
                  <a:pt x="39" y="48"/>
                  <a:pt x="39" y="48"/>
                </a:cubicBezTo>
                <a:cubicBezTo>
                  <a:pt x="43" y="48"/>
                  <a:pt x="43" y="48"/>
                  <a:pt x="43" y="48"/>
                </a:cubicBezTo>
                <a:cubicBezTo>
                  <a:pt x="45" y="37"/>
                  <a:pt x="45" y="37"/>
                  <a:pt x="45" y="37"/>
                </a:cubicBezTo>
                <a:cubicBezTo>
                  <a:pt x="46" y="48"/>
                  <a:pt x="46" y="48"/>
                  <a:pt x="46" y="48"/>
                </a:cubicBezTo>
                <a:cubicBezTo>
                  <a:pt x="50" y="48"/>
                  <a:pt x="50" y="48"/>
                  <a:pt x="50" y="48"/>
                </a:cubicBezTo>
                <a:cubicBezTo>
                  <a:pt x="50" y="32"/>
                  <a:pt x="50" y="32"/>
                  <a:pt x="50" y="32"/>
                </a:cubicBezTo>
                <a:cubicBezTo>
                  <a:pt x="52" y="31"/>
                  <a:pt x="53" y="29"/>
                  <a:pt x="53" y="27"/>
                </a:cubicBezTo>
                <a:cubicBezTo>
                  <a:pt x="53" y="19"/>
                  <a:pt x="53" y="19"/>
                  <a:pt x="53" y="19"/>
                </a:cubicBezTo>
                <a:cubicBezTo>
                  <a:pt x="53" y="16"/>
                  <a:pt x="51" y="14"/>
                  <a:pt x="48" y="14"/>
                </a:cubicBezTo>
                <a:cubicBezTo>
                  <a:pt x="42" y="14"/>
                  <a:pt x="42" y="14"/>
                  <a:pt x="42" y="14"/>
                </a:cubicBezTo>
                <a:cubicBezTo>
                  <a:pt x="41" y="14"/>
                  <a:pt x="41" y="14"/>
                  <a:pt x="40" y="14"/>
                </a:cubicBezTo>
                <a:cubicBezTo>
                  <a:pt x="41" y="15"/>
                  <a:pt x="42" y="17"/>
                  <a:pt x="42" y="18"/>
                </a:cubicBezTo>
                <a:cubicBezTo>
                  <a:pt x="42" y="27"/>
                  <a:pt x="42" y="27"/>
                  <a:pt x="42" y="27"/>
                </a:cubicBezTo>
                <a:cubicBezTo>
                  <a:pt x="42" y="30"/>
                  <a:pt x="41" y="32"/>
                  <a:pt x="39" y="33"/>
                </a:cubicBezTo>
                <a:close/>
                <a:moveTo>
                  <a:pt x="30" y="0"/>
                </a:moveTo>
                <a:cubicBezTo>
                  <a:pt x="33" y="0"/>
                  <a:pt x="36" y="2"/>
                  <a:pt x="36" y="6"/>
                </a:cubicBezTo>
                <a:cubicBezTo>
                  <a:pt x="36" y="9"/>
                  <a:pt x="33" y="12"/>
                  <a:pt x="30" y="12"/>
                </a:cubicBezTo>
                <a:cubicBezTo>
                  <a:pt x="27" y="12"/>
                  <a:pt x="24" y="9"/>
                  <a:pt x="24" y="6"/>
                </a:cubicBezTo>
                <a:cubicBezTo>
                  <a:pt x="24" y="2"/>
                  <a:pt x="27" y="0"/>
                  <a:pt x="30" y="0"/>
                </a:cubicBezTo>
                <a:close/>
                <a:moveTo>
                  <a:pt x="36" y="32"/>
                </a:moveTo>
                <a:cubicBezTo>
                  <a:pt x="38" y="31"/>
                  <a:pt x="39" y="29"/>
                  <a:pt x="39" y="27"/>
                </a:cubicBezTo>
                <a:cubicBezTo>
                  <a:pt x="39" y="18"/>
                  <a:pt x="39" y="18"/>
                  <a:pt x="39" y="18"/>
                </a:cubicBezTo>
                <a:cubicBezTo>
                  <a:pt x="39" y="15"/>
                  <a:pt x="36" y="13"/>
                  <a:pt x="33" y="13"/>
                </a:cubicBezTo>
                <a:cubicBezTo>
                  <a:pt x="26" y="13"/>
                  <a:pt x="26" y="13"/>
                  <a:pt x="26" y="13"/>
                </a:cubicBezTo>
                <a:cubicBezTo>
                  <a:pt x="23" y="13"/>
                  <a:pt x="21" y="15"/>
                  <a:pt x="21" y="18"/>
                </a:cubicBezTo>
                <a:cubicBezTo>
                  <a:pt x="21" y="27"/>
                  <a:pt x="21" y="27"/>
                  <a:pt x="21" y="27"/>
                </a:cubicBezTo>
                <a:cubicBezTo>
                  <a:pt x="21" y="29"/>
                  <a:pt x="22" y="31"/>
                  <a:pt x="24" y="32"/>
                </a:cubicBezTo>
                <a:cubicBezTo>
                  <a:pt x="24" y="50"/>
                  <a:pt x="24" y="50"/>
                  <a:pt x="24" y="50"/>
                </a:cubicBezTo>
                <a:cubicBezTo>
                  <a:pt x="28" y="50"/>
                  <a:pt x="28" y="50"/>
                  <a:pt x="28" y="50"/>
                </a:cubicBezTo>
                <a:cubicBezTo>
                  <a:pt x="30" y="39"/>
                  <a:pt x="30" y="39"/>
                  <a:pt x="30" y="39"/>
                </a:cubicBezTo>
                <a:cubicBezTo>
                  <a:pt x="32" y="50"/>
                  <a:pt x="32" y="50"/>
                  <a:pt x="32" y="50"/>
                </a:cubicBezTo>
                <a:cubicBezTo>
                  <a:pt x="36" y="50"/>
                  <a:pt x="36" y="50"/>
                  <a:pt x="36" y="50"/>
                </a:cubicBezTo>
                <a:cubicBezTo>
                  <a:pt x="36" y="32"/>
                  <a:pt x="36" y="32"/>
                  <a:pt x="36" y="32"/>
                </a:cubicBezTo>
                <a:close/>
                <a:moveTo>
                  <a:pt x="21" y="33"/>
                </a:moveTo>
                <a:cubicBezTo>
                  <a:pt x="19" y="32"/>
                  <a:pt x="18" y="30"/>
                  <a:pt x="18" y="27"/>
                </a:cubicBezTo>
                <a:cubicBezTo>
                  <a:pt x="18" y="18"/>
                  <a:pt x="18" y="18"/>
                  <a:pt x="18" y="18"/>
                </a:cubicBezTo>
                <a:cubicBezTo>
                  <a:pt x="18" y="17"/>
                  <a:pt x="19" y="15"/>
                  <a:pt x="19" y="14"/>
                </a:cubicBezTo>
                <a:cubicBezTo>
                  <a:pt x="19" y="14"/>
                  <a:pt x="19" y="14"/>
                  <a:pt x="18" y="14"/>
                </a:cubicBezTo>
                <a:cubicBezTo>
                  <a:pt x="12" y="14"/>
                  <a:pt x="12" y="14"/>
                  <a:pt x="12" y="14"/>
                </a:cubicBezTo>
                <a:cubicBezTo>
                  <a:pt x="9" y="14"/>
                  <a:pt x="7" y="16"/>
                  <a:pt x="7" y="19"/>
                </a:cubicBezTo>
                <a:cubicBezTo>
                  <a:pt x="7" y="27"/>
                  <a:pt x="7" y="27"/>
                  <a:pt x="7" y="27"/>
                </a:cubicBezTo>
                <a:cubicBezTo>
                  <a:pt x="7" y="29"/>
                  <a:pt x="8" y="31"/>
                  <a:pt x="9" y="32"/>
                </a:cubicBezTo>
                <a:cubicBezTo>
                  <a:pt x="9" y="48"/>
                  <a:pt x="9" y="48"/>
                  <a:pt x="9" y="48"/>
                </a:cubicBezTo>
                <a:cubicBezTo>
                  <a:pt x="14" y="48"/>
                  <a:pt x="14" y="48"/>
                  <a:pt x="14" y="48"/>
                </a:cubicBezTo>
                <a:cubicBezTo>
                  <a:pt x="15" y="37"/>
                  <a:pt x="15" y="37"/>
                  <a:pt x="15" y="37"/>
                </a:cubicBezTo>
                <a:cubicBezTo>
                  <a:pt x="17" y="48"/>
                  <a:pt x="17" y="48"/>
                  <a:pt x="17" y="48"/>
                </a:cubicBezTo>
                <a:cubicBezTo>
                  <a:pt x="21" y="48"/>
                  <a:pt x="21" y="48"/>
                  <a:pt x="21" y="48"/>
                </a:cubicBezTo>
                <a:lnTo>
                  <a:pt x="21" y="33"/>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6">
            <a:extLst>
              <a:ext uri="{FF2B5EF4-FFF2-40B4-BE49-F238E27FC236}">
                <a16:creationId xmlns:a16="http://schemas.microsoft.com/office/drawing/2014/main" id="{C9F0693D-80AD-4534-812E-0749D7F8D361}"/>
              </a:ext>
            </a:extLst>
          </p:cNvPr>
          <p:cNvSpPr>
            <a:spLocks noEditPoints="1"/>
          </p:cNvSpPr>
          <p:nvPr/>
        </p:nvSpPr>
        <p:spPr bwMode="auto">
          <a:xfrm>
            <a:off x="1816497" y="1557903"/>
            <a:ext cx="702118" cy="715953"/>
          </a:xfrm>
          <a:custGeom>
            <a:avLst/>
            <a:gdLst>
              <a:gd name="T0" fmla="*/ 0 w 56"/>
              <a:gd name="T1" fmla="*/ 5 h 60"/>
              <a:gd name="T2" fmla="*/ 5 w 56"/>
              <a:gd name="T3" fmla="*/ 5 h 60"/>
              <a:gd name="T4" fmla="*/ 5 w 56"/>
              <a:gd name="T5" fmla="*/ 54 h 60"/>
              <a:gd name="T6" fmla="*/ 56 w 56"/>
              <a:gd name="T7" fmla="*/ 54 h 60"/>
              <a:gd name="T8" fmla="*/ 56 w 56"/>
              <a:gd name="T9" fmla="*/ 60 h 60"/>
              <a:gd name="T10" fmla="*/ 5 w 56"/>
              <a:gd name="T11" fmla="*/ 60 h 60"/>
              <a:gd name="T12" fmla="*/ 0 w 56"/>
              <a:gd name="T13" fmla="*/ 60 h 60"/>
              <a:gd name="T14" fmla="*/ 0 w 56"/>
              <a:gd name="T15" fmla="*/ 54 h 60"/>
              <a:gd name="T16" fmla="*/ 0 w 56"/>
              <a:gd name="T17" fmla="*/ 5 h 60"/>
              <a:gd name="T18" fmla="*/ 8 w 56"/>
              <a:gd name="T19" fmla="*/ 27 h 60"/>
              <a:gd name="T20" fmla="*/ 11 w 56"/>
              <a:gd name="T21" fmla="*/ 32 h 60"/>
              <a:gd name="T22" fmla="*/ 11 w 56"/>
              <a:gd name="T23" fmla="*/ 32 h 60"/>
              <a:gd name="T24" fmla="*/ 11 w 56"/>
              <a:gd name="T25" fmla="*/ 31 h 60"/>
              <a:gd name="T26" fmla="*/ 22 w 56"/>
              <a:gd name="T27" fmla="*/ 30 h 60"/>
              <a:gd name="T28" fmla="*/ 43 w 56"/>
              <a:gd name="T29" fmla="*/ 12 h 60"/>
              <a:gd name="T30" fmla="*/ 47 w 56"/>
              <a:gd name="T31" fmla="*/ 13 h 60"/>
              <a:gd name="T32" fmla="*/ 45 w 56"/>
              <a:gd name="T33" fmla="*/ 7 h 60"/>
              <a:gd name="T34" fmla="*/ 44 w 56"/>
              <a:gd name="T35" fmla="*/ 0 h 60"/>
              <a:gd name="T36" fmla="*/ 39 w 56"/>
              <a:gd name="T37" fmla="*/ 5 h 60"/>
              <a:gd name="T38" fmla="*/ 34 w 56"/>
              <a:gd name="T39" fmla="*/ 9 h 60"/>
              <a:gd name="T40" fmla="*/ 38 w 56"/>
              <a:gd name="T41" fmla="*/ 11 h 60"/>
              <a:gd name="T42" fmla="*/ 22 w 56"/>
              <a:gd name="T43" fmla="*/ 24 h 60"/>
              <a:gd name="T44" fmla="*/ 9 w 56"/>
              <a:gd name="T45" fmla="*/ 26 h 60"/>
              <a:gd name="T46" fmla="*/ 8 w 56"/>
              <a:gd name="T47" fmla="*/ 27 h 60"/>
              <a:gd name="T48" fmla="*/ 8 w 56"/>
              <a:gd name="T49" fmla="*/ 27 h 60"/>
              <a:gd name="T50" fmla="*/ 40 w 56"/>
              <a:gd name="T51" fmla="*/ 52 h 60"/>
              <a:gd name="T52" fmla="*/ 49 w 56"/>
              <a:gd name="T53" fmla="*/ 52 h 60"/>
              <a:gd name="T54" fmla="*/ 49 w 56"/>
              <a:gd name="T55" fmla="*/ 18 h 60"/>
              <a:gd name="T56" fmla="*/ 40 w 56"/>
              <a:gd name="T57" fmla="*/ 29 h 60"/>
              <a:gd name="T58" fmla="*/ 40 w 56"/>
              <a:gd name="T59" fmla="*/ 52 h 60"/>
              <a:gd name="T60" fmla="*/ 26 w 56"/>
              <a:gd name="T61" fmla="*/ 52 h 60"/>
              <a:gd name="T62" fmla="*/ 36 w 56"/>
              <a:gd name="T63" fmla="*/ 52 h 60"/>
              <a:gd name="T64" fmla="*/ 36 w 56"/>
              <a:gd name="T65" fmla="*/ 40 h 60"/>
              <a:gd name="T66" fmla="*/ 26 w 56"/>
              <a:gd name="T67" fmla="*/ 40 h 60"/>
              <a:gd name="T68" fmla="*/ 26 w 56"/>
              <a:gd name="T69" fmla="*/ 52 h 60"/>
              <a:gd name="T70" fmla="*/ 13 w 56"/>
              <a:gd name="T71" fmla="*/ 52 h 60"/>
              <a:gd name="T72" fmla="*/ 22 w 56"/>
              <a:gd name="T73" fmla="*/ 52 h 60"/>
              <a:gd name="T74" fmla="*/ 22 w 56"/>
              <a:gd name="T75" fmla="*/ 35 h 60"/>
              <a:gd name="T76" fmla="*/ 13 w 56"/>
              <a:gd name="T77" fmla="*/ 35 h 60"/>
              <a:gd name="T78" fmla="*/ 13 w 56"/>
              <a:gd name="T79" fmla="*/ 5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5"/>
                </a:moveTo>
                <a:cubicBezTo>
                  <a:pt x="5" y="5"/>
                  <a:pt x="5" y="5"/>
                  <a:pt x="5" y="5"/>
                </a:cubicBezTo>
                <a:cubicBezTo>
                  <a:pt x="5" y="54"/>
                  <a:pt x="5" y="54"/>
                  <a:pt x="5" y="54"/>
                </a:cubicBezTo>
                <a:cubicBezTo>
                  <a:pt x="56" y="54"/>
                  <a:pt x="56" y="54"/>
                  <a:pt x="56" y="54"/>
                </a:cubicBezTo>
                <a:cubicBezTo>
                  <a:pt x="56" y="60"/>
                  <a:pt x="56" y="60"/>
                  <a:pt x="56" y="60"/>
                </a:cubicBezTo>
                <a:cubicBezTo>
                  <a:pt x="5" y="60"/>
                  <a:pt x="5" y="60"/>
                  <a:pt x="5" y="60"/>
                </a:cubicBezTo>
                <a:cubicBezTo>
                  <a:pt x="0" y="60"/>
                  <a:pt x="0" y="60"/>
                  <a:pt x="0" y="60"/>
                </a:cubicBezTo>
                <a:cubicBezTo>
                  <a:pt x="0" y="54"/>
                  <a:pt x="0" y="54"/>
                  <a:pt x="0" y="54"/>
                </a:cubicBezTo>
                <a:cubicBezTo>
                  <a:pt x="0" y="5"/>
                  <a:pt x="0" y="5"/>
                  <a:pt x="0" y="5"/>
                </a:cubicBezTo>
                <a:close/>
                <a:moveTo>
                  <a:pt x="8" y="27"/>
                </a:moveTo>
                <a:cubicBezTo>
                  <a:pt x="11" y="32"/>
                  <a:pt x="11" y="32"/>
                  <a:pt x="11" y="32"/>
                </a:cubicBezTo>
                <a:cubicBezTo>
                  <a:pt x="11" y="32"/>
                  <a:pt x="11" y="32"/>
                  <a:pt x="11" y="32"/>
                </a:cubicBezTo>
                <a:cubicBezTo>
                  <a:pt x="11" y="32"/>
                  <a:pt x="11" y="31"/>
                  <a:pt x="11" y="31"/>
                </a:cubicBezTo>
                <a:cubicBezTo>
                  <a:pt x="15" y="30"/>
                  <a:pt x="18" y="30"/>
                  <a:pt x="22" y="30"/>
                </a:cubicBezTo>
                <a:cubicBezTo>
                  <a:pt x="30" y="30"/>
                  <a:pt x="38" y="30"/>
                  <a:pt x="43" y="12"/>
                </a:cubicBezTo>
                <a:cubicBezTo>
                  <a:pt x="47" y="13"/>
                  <a:pt x="47" y="13"/>
                  <a:pt x="47" y="13"/>
                </a:cubicBezTo>
                <a:cubicBezTo>
                  <a:pt x="45" y="7"/>
                  <a:pt x="45" y="7"/>
                  <a:pt x="45" y="7"/>
                </a:cubicBezTo>
                <a:cubicBezTo>
                  <a:pt x="44" y="0"/>
                  <a:pt x="44" y="0"/>
                  <a:pt x="44" y="0"/>
                </a:cubicBezTo>
                <a:cubicBezTo>
                  <a:pt x="39" y="5"/>
                  <a:pt x="39" y="5"/>
                  <a:pt x="39" y="5"/>
                </a:cubicBezTo>
                <a:cubicBezTo>
                  <a:pt x="34" y="9"/>
                  <a:pt x="34" y="9"/>
                  <a:pt x="34" y="9"/>
                </a:cubicBezTo>
                <a:cubicBezTo>
                  <a:pt x="38" y="11"/>
                  <a:pt x="38" y="11"/>
                  <a:pt x="38" y="11"/>
                </a:cubicBezTo>
                <a:cubicBezTo>
                  <a:pt x="33" y="24"/>
                  <a:pt x="28" y="24"/>
                  <a:pt x="22" y="24"/>
                </a:cubicBezTo>
                <a:cubicBezTo>
                  <a:pt x="18" y="24"/>
                  <a:pt x="13" y="24"/>
                  <a:pt x="9" y="26"/>
                </a:cubicBezTo>
                <a:cubicBezTo>
                  <a:pt x="9" y="26"/>
                  <a:pt x="9" y="27"/>
                  <a:pt x="8" y="27"/>
                </a:cubicBezTo>
                <a:cubicBezTo>
                  <a:pt x="8" y="27"/>
                  <a:pt x="8" y="27"/>
                  <a:pt x="8" y="27"/>
                </a:cubicBezTo>
                <a:close/>
                <a:moveTo>
                  <a:pt x="40" y="52"/>
                </a:moveTo>
                <a:cubicBezTo>
                  <a:pt x="49" y="52"/>
                  <a:pt x="49" y="52"/>
                  <a:pt x="49" y="52"/>
                </a:cubicBezTo>
                <a:cubicBezTo>
                  <a:pt x="49" y="18"/>
                  <a:pt x="49" y="18"/>
                  <a:pt x="49" y="18"/>
                </a:cubicBezTo>
                <a:cubicBezTo>
                  <a:pt x="40" y="29"/>
                  <a:pt x="40" y="29"/>
                  <a:pt x="40" y="29"/>
                </a:cubicBezTo>
                <a:cubicBezTo>
                  <a:pt x="40" y="52"/>
                  <a:pt x="40" y="52"/>
                  <a:pt x="40" y="52"/>
                </a:cubicBezTo>
                <a:close/>
                <a:moveTo>
                  <a:pt x="26" y="52"/>
                </a:moveTo>
                <a:cubicBezTo>
                  <a:pt x="36" y="52"/>
                  <a:pt x="36" y="52"/>
                  <a:pt x="36" y="52"/>
                </a:cubicBezTo>
                <a:cubicBezTo>
                  <a:pt x="36" y="40"/>
                  <a:pt x="36" y="40"/>
                  <a:pt x="36" y="40"/>
                </a:cubicBezTo>
                <a:cubicBezTo>
                  <a:pt x="26" y="40"/>
                  <a:pt x="26" y="40"/>
                  <a:pt x="26" y="40"/>
                </a:cubicBezTo>
                <a:cubicBezTo>
                  <a:pt x="26" y="52"/>
                  <a:pt x="26" y="52"/>
                  <a:pt x="26" y="52"/>
                </a:cubicBezTo>
                <a:close/>
                <a:moveTo>
                  <a:pt x="13" y="52"/>
                </a:moveTo>
                <a:cubicBezTo>
                  <a:pt x="22" y="52"/>
                  <a:pt x="22" y="52"/>
                  <a:pt x="22" y="52"/>
                </a:cubicBezTo>
                <a:cubicBezTo>
                  <a:pt x="22" y="35"/>
                  <a:pt x="22" y="35"/>
                  <a:pt x="22" y="35"/>
                </a:cubicBezTo>
                <a:cubicBezTo>
                  <a:pt x="13" y="35"/>
                  <a:pt x="13" y="35"/>
                  <a:pt x="13" y="35"/>
                </a:cubicBezTo>
                <a:lnTo>
                  <a:pt x="13" y="52"/>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8" name="组合 47">
            <a:extLst>
              <a:ext uri="{FF2B5EF4-FFF2-40B4-BE49-F238E27FC236}">
                <a16:creationId xmlns:a16="http://schemas.microsoft.com/office/drawing/2014/main" id="{0CABF3D9-FA6A-4C5A-BB96-436CF50F06B2}"/>
              </a:ext>
            </a:extLst>
          </p:cNvPr>
          <p:cNvGrpSpPr/>
          <p:nvPr/>
        </p:nvGrpSpPr>
        <p:grpSpPr>
          <a:xfrm>
            <a:off x="606203" y="2391046"/>
            <a:ext cx="3403071" cy="1960973"/>
            <a:chOff x="425563" y="3512319"/>
            <a:chExt cx="3148542" cy="1443214"/>
          </a:xfrm>
        </p:grpSpPr>
        <p:grpSp>
          <p:nvGrpSpPr>
            <p:cNvPr id="49" name="组合 48">
              <a:extLst>
                <a:ext uri="{FF2B5EF4-FFF2-40B4-BE49-F238E27FC236}">
                  <a16:creationId xmlns:a16="http://schemas.microsoft.com/office/drawing/2014/main" id="{987AAE5A-65A7-49F2-9643-857BAFF7BB7E}"/>
                </a:ext>
              </a:extLst>
            </p:cNvPr>
            <p:cNvGrpSpPr/>
            <p:nvPr/>
          </p:nvGrpSpPr>
          <p:grpSpPr>
            <a:xfrm>
              <a:off x="666193" y="3512319"/>
              <a:ext cx="2387826" cy="522515"/>
              <a:chOff x="713878" y="3312287"/>
              <a:chExt cx="2387826" cy="522515"/>
            </a:xfrm>
          </p:grpSpPr>
          <p:cxnSp>
            <p:nvCxnSpPr>
              <p:cNvPr id="52" name="直接连接符 51">
                <a:extLst>
                  <a:ext uri="{FF2B5EF4-FFF2-40B4-BE49-F238E27FC236}">
                    <a16:creationId xmlns:a16="http://schemas.microsoft.com/office/drawing/2014/main" id="{0783526A-938A-4F18-9422-F2F3D7792836}"/>
                  </a:ext>
                </a:extLst>
              </p:cNvPr>
              <p:cNvCxnSpPr/>
              <p:nvPr/>
            </p:nvCxnSpPr>
            <p:spPr>
              <a:xfrm>
                <a:off x="773791" y="3312287"/>
                <a:ext cx="2268000"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847105B-2B73-4DF3-B92C-74DE7AE753E8}"/>
                  </a:ext>
                </a:extLst>
              </p:cNvPr>
              <p:cNvCxnSpPr/>
              <p:nvPr/>
            </p:nvCxnSpPr>
            <p:spPr>
              <a:xfrm>
                <a:off x="773791" y="3834802"/>
                <a:ext cx="2268000"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E9717280-1210-4DE9-8FEC-D0F2DE5204F8}"/>
                  </a:ext>
                </a:extLst>
              </p:cNvPr>
              <p:cNvSpPr txBox="1"/>
              <p:nvPr/>
            </p:nvSpPr>
            <p:spPr>
              <a:xfrm>
                <a:off x="713878" y="3391799"/>
                <a:ext cx="2387826" cy="430376"/>
              </a:xfrm>
              <a:prstGeom prst="rect">
                <a:avLst/>
              </a:prstGeom>
              <a:noFill/>
            </p:spPr>
            <p:txBody>
              <a:bodyPr wrap="square" rtlCol="0">
                <a:spAutoFit/>
              </a:bodyPr>
              <a:lstStyle/>
              <a:p>
                <a:pPr algn="ctr"/>
                <a:r>
                  <a:rPr lang="en-US" altLang="zh-CN" sz="3200" b="1" dirty="0">
                    <a:solidFill>
                      <a:srgbClr val="C00000"/>
                    </a:solidFill>
                    <a:latin typeface="Agency FB" panose="020B0503020202020204" pitchFamily="34" charset="0"/>
                  </a:rPr>
                  <a:t>2+2+1</a:t>
                </a:r>
                <a:endParaRPr lang="zh-CN" altLang="en-US" sz="3200" b="1" dirty="0">
                  <a:solidFill>
                    <a:srgbClr val="C00000"/>
                  </a:solidFill>
                  <a:latin typeface="Agency FB" panose="020B0503020202020204" pitchFamily="34" charset="0"/>
                </a:endParaRPr>
              </a:p>
            </p:txBody>
          </p:sp>
        </p:grpSp>
        <p:sp>
          <p:nvSpPr>
            <p:cNvPr id="50" name="矩形 49">
              <a:extLst>
                <a:ext uri="{FF2B5EF4-FFF2-40B4-BE49-F238E27FC236}">
                  <a16:creationId xmlns:a16="http://schemas.microsoft.com/office/drawing/2014/main" id="{7D331530-0338-4253-AD9E-CCE546850FF9}"/>
                </a:ext>
              </a:extLst>
            </p:cNvPr>
            <p:cNvSpPr/>
            <p:nvPr/>
          </p:nvSpPr>
          <p:spPr>
            <a:xfrm>
              <a:off x="425563" y="3984072"/>
              <a:ext cx="3148542" cy="971461"/>
            </a:xfrm>
            <a:prstGeom prst="rect">
              <a:avLst/>
            </a:prstGeom>
          </p:spPr>
          <p:txBody>
            <a:bodyPr wrap="square">
              <a:spAutoFit/>
            </a:bodyPr>
            <a:lstStyle/>
            <a:p>
              <a:pPr>
                <a:lnSpc>
                  <a:spcPct val="200000"/>
                </a:lnSpc>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个主播</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：常态主播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OR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主播</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嘉宾</a:t>
              </a:r>
            </a:p>
            <a:p>
              <a:pPr>
                <a:lnSpc>
                  <a:spcPct val="200000"/>
                </a:lnSpc>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个运营</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：选品、策划、编导、合规审核</a:t>
              </a:r>
            </a:p>
            <a:p>
              <a:pPr>
                <a:lnSpc>
                  <a:spcPct val="200000"/>
                </a:lnSpc>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个技术人员</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：需求沟通、技术调试</a:t>
              </a:r>
            </a:p>
          </p:txBody>
        </p:sp>
      </p:grpSp>
      <p:grpSp>
        <p:nvGrpSpPr>
          <p:cNvPr id="56" name="组合 55">
            <a:extLst>
              <a:ext uri="{FF2B5EF4-FFF2-40B4-BE49-F238E27FC236}">
                <a16:creationId xmlns:a16="http://schemas.microsoft.com/office/drawing/2014/main" id="{52E25E66-4630-426F-B7E4-F4FD5F44231C}"/>
              </a:ext>
            </a:extLst>
          </p:cNvPr>
          <p:cNvGrpSpPr/>
          <p:nvPr/>
        </p:nvGrpSpPr>
        <p:grpSpPr>
          <a:xfrm>
            <a:off x="4460934" y="2358348"/>
            <a:ext cx="3151272" cy="709971"/>
            <a:chOff x="710581" y="3312287"/>
            <a:chExt cx="2387826" cy="522515"/>
          </a:xfrm>
        </p:grpSpPr>
        <p:cxnSp>
          <p:nvCxnSpPr>
            <p:cNvPr id="59" name="直接连接符 58">
              <a:extLst>
                <a:ext uri="{FF2B5EF4-FFF2-40B4-BE49-F238E27FC236}">
                  <a16:creationId xmlns:a16="http://schemas.microsoft.com/office/drawing/2014/main" id="{8D17C864-334E-4CE3-858A-2E4FB9BD4C13}"/>
                </a:ext>
              </a:extLst>
            </p:cNvPr>
            <p:cNvCxnSpPr/>
            <p:nvPr/>
          </p:nvCxnSpPr>
          <p:spPr>
            <a:xfrm>
              <a:off x="773791" y="3312287"/>
              <a:ext cx="2268000"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48564B1-B3EB-45A3-B06B-20742636109E}"/>
                </a:ext>
              </a:extLst>
            </p:cNvPr>
            <p:cNvCxnSpPr/>
            <p:nvPr/>
          </p:nvCxnSpPr>
          <p:spPr>
            <a:xfrm>
              <a:off x="773791" y="3834802"/>
              <a:ext cx="2268000"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31D67EEC-9AD6-4470-959B-A8BA2A02C3D5}"/>
                </a:ext>
              </a:extLst>
            </p:cNvPr>
            <p:cNvSpPr txBox="1"/>
            <p:nvPr/>
          </p:nvSpPr>
          <p:spPr>
            <a:xfrm>
              <a:off x="710581" y="3391799"/>
              <a:ext cx="2387826" cy="430375"/>
            </a:xfrm>
            <a:prstGeom prst="rect">
              <a:avLst/>
            </a:prstGeom>
            <a:noFill/>
          </p:spPr>
          <p:txBody>
            <a:bodyPr wrap="square" rtlCol="0">
              <a:spAutoFit/>
            </a:bodyPr>
            <a:lstStyle/>
            <a:p>
              <a:pPr algn="ctr"/>
              <a:r>
                <a:rPr lang="en-US" altLang="zh-CN" sz="3200" b="1" dirty="0">
                  <a:solidFill>
                    <a:srgbClr val="C00000"/>
                  </a:solidFill>
                  <a:latin typeface="Agency FB" panose="020B0503020202020204" pitchFamily="34" charset="0"/>
                </a:rPr>
                <a:t>N+1*5</a:t>
              </a:r>
              <a:endParaRPr lang="zh-CN" altLang="en-US" sz="3200" b="1" dirty="0">
                <a:solidFill>
                  <a:srgbClr val="C00000"/>
                </a:solidFill>
                <a:latin typeface="Agency FB" panose="020B0503020202020204" pitchFamily="34" charset="0"/>
              </a:endParaRPr>
            </a:p>
          </p:txBody>
        </p:sp>
      </p:grpSp>
      <p:grpSp>
        <p:nvGrpSpPr>
          <p:cNvPr id="63" name="组合 62">
            <a:extLst>
              <a:ext uri="{FF2B5EF4-FFF2-40B4-BE49-F238E27FC236}">
                <a16:creationId xmlns:a16="http://schemas.microsoft.com/office/drawing/2014/main" id="{22231C59-1362-4FF3-900F-412C3F88D524}"/>
              </a:ext>
            </a:extLst>
          </p:cNvPr>
          <p:cNvGrpSpPr/>
          <p:nvPr/>
        </p:nvGrpSpPr>
        <p:grpSpPr>
          <a:xfrm>
            <a:off x="8677720" y="2358348"/>
            <a:ext cx="2387826" cy="709972"/>
            <a:chOff x="713878" y="3312286"/>
            <a:chExt cx="2387826" cy="522516"/>
          </a:xfrm>
        </p:grpSpPr>
        <p:cxnSp>
          <p:nvCxnSpPr>
            <p:cNvPr id="66" name="直接连接符 65">
              <a:extLst>
                <a:ext uri="{FF2B5EF4-FFF2-40B4-BE49-F238E27FC236}">
                  <a16:creationId xmlns:a16="http://schemas.microsoft.com/office/drawing/2014/main" id="{96833595-B0FC-4FDA-9EE9-7011348583DB}"/>
                </a:ext>
              </a:extLst>
            </p:cNvPr>
            <p:cNvCxnSpPr/>
            <p:nvPr/>
          </p:nvCxnSpPr>
          <p:spPr>
            <a:xfrm>
              <a:off x="773791" y="3312286"/>
              <a:ext cx="2268000"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BAD7971-5280-475F-9ACC-E0E42F97BE79}"/>
                </a:ext>
              </a:extLst>
            </p:cNvPr>
            <p:cNvCxnSpPr/>
            <p:nvPr/>
          </p:nvCxnSpPr>
          <p:spPr>
            <a:xfrm>
              <a:off x="773791" y="3834802"/>
              <a:ext cx="2268000"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8DC8FA2E-4566-4EED-BD30-B70051019FDD}"/>
                </a:ext>
              </a:extLst>
            </p:cNvPr>
            <p:cNvSpPr txBox="1"/>
            <p:nvPr/>
          </p:nvSpPr>
          <p:spPr>
            <a:xfrm>
              <a:off x="713878" y="3391797"/>
              <a:ext cx="2387826" cy="430375"/>
            </a:xfrm>
            <a:prstGeom prst="rect">
              <a:avLst/>
            </a:prstGeom>
            <a:noFill/>
          </p:spPr>
          <p:txBody>
            <a:bodyPr wrap="square" rtlCol="0">
              <a:spAutoFit/>
            </a:bodyPr>
            <a:lstStyle/>
            <a:p>
              <a:pPr algn="ctr"/>
              <a:r>
                <a:rPr lang="en-US" altLang="zh-CN" sz="3200" b="1" dirty="0">
                  <a:solidFill>
                    <a:srgbClr val="C00000"/>
                  </a:solidFill>
                  <a:latin typeface="Agency FB" panose="020B0503020202020204" pitchFamily="34" charset="0"/>
                </a:rPr>
                <a:t>N*5+1</a:t>
              </a:r>
              <a:endParaRPr lang="zh-CN" altLang="en-US" sz="3200" b="1" dirty="0">
                <a:solidFill>
                  <a:srgbClr val="C00000"/>
                </a:solidFill>
                <a:latin typeface="Agency FB" panose="020B0503020202020204" pitchFamily="34" charset="0"/>
              </a:endParaRPr>
            </a:p>
          </p:txBody>
        </p:sp>
      </p:grpSp>
      <p:sp>
        <p:nvSpPr>
          <p:cNvPr id="69" name="Freeform 132">
            <a:extLst>
              <a:ext uri="{FF2B5EF4-FFF2-40B4-BE49-F238E27FC236}">
                <a16:creationId xmlns:a16="http://schemas.microsoft.com/office/drawing/2014/main" id="{21333FE1-957F-49C3-81C2-EBF51CEB9681}"/>
              </a:ext>
            </a:extLst>
          </p:cNvPr>
          <p:cNvSpPr>
            <a:spLocks noEditPoints="1"/>
          </p:cNvSpPr>
          <p:nvPr/>
        </p:nvSpPr>
        <p:spPr bwMode="auto">
          <a:xfrm>
            <a:off x="9465274" y="1563641"/>
            <a:ext cx="702118" cy="715950"/>
          </a:xfrm>
          <a:custGeom>
            <a:avLst/>
            <a:gdLst>
              <a:gd name="T0" fmla="*/ 4 w 66"/>
              <a:gd name="T1" fmla="*/ 17 h 60"/>
              <a:gd name="T2" fmla="*/ 28 w 66"/>
              <a:gd name="T3" fmla="*/ 15 h 60"/>
              <a:gd name="T4" fmla="*/ 32 w 66"/>
              <a:gd name="T5" fmla="*/ 3 h 60"/>
              <a:gd name="T6" fmla="*/ 63 w 66"/>
              <a:gd name="T7" fmla="*/ 3 h 60"/>
              <a:gd name="T8" fmla="*/ 51 w 66"/>
              <a:gd name="T9" fmla="*/ 60 h 60"/>
              <a:gd name="T10" fmla="*/ 38 w 66"/>
              <a:gd name="T11" fmla="*/ 8 h 60"/>
              <a:gd name="T12" fmla="*/ 28 w 66"/>
              <a:gd name="T13" fmla="*/ 60 h 60"/>
              <a:gd name="T14" fmla="*/ 20 w 66"/>
              <a:gd name="T15" fmla="*/ 20 h 60"/>
              <a:gd name="T16" fmla="*/ 6 w 66"/>
              <a:gd name="T17" fmla="*/ 60 h 60"/>
              <a:gd name="T18" fmla="*/ 44 w 66"/>
              <a:gd name="T19" fmla="*/ 20 h 60"/>
              <a:gd name="T20" fmla="*/ 45 w 66"/>
              <a:gd name="T21" fmla="*/ 16 h 60"/>
              <a:gd name="T22" fmla="*/ 45 w 66"/>
              <a:gd name="T23" fmla="*/ 13 h 60"/>
              <a:gd name="T24" fmla="*/ 44 w 66"/>
              <a:gd name="T25" fmla="*/ 9 h 60"/>
              <a:gd name="T26" fmla="*/ 46 w 66"/>
              <a:gd name="T27" fmla="*/ 27 h 60"/>
              <a:gd name="T28" fmla="*/ 44 w 66"/>
              <a:gd name="T29" fmla="*/ 30 h 60"/>
              <a:gd name="T30" fmla="*/ 46 w 66"/>
              <a:gd name="T31" fmla="*/ 30 h 60"/>
              <a:gd name="T32" fmla="*/ 44 w 66"/>
              <a:gd name="T33" fmla="*/ 41 h 60"/>
              <a:gd name="T34" fmla="*/ 45 w 66"/>
              <a:gd name="T35" fmla="*/ 37 h 60"/>
              <a:gd name="T36" fmla="*/ 41 w 66"/>
              <a:gd name="T37" fmla="*/ 21 h 60"/>
              <a:gd name="T38" fmla="*/ 39 w 66"/>
              <a:gd name="T39" fmla="*/ 17 h 60"/>
              <a:gd name="T40" fmla="*/ 42 w 66"/>
              <a:gd name="T41" fmla="*/ 13 h 60"/>
              <a:gd name="T42" fmla="*/ 39 w 66"/>
              <a:gd name="T43" fmla="*/ 24 h 60"/>
              <a:gd name="T44" fmla="*/ 42 w 66"/>
              <a:gd name="T45" fmla="*/ 23 h 60"/>
              <a:gd name="T46" fmla="*/ 39 w 66"/>
              <a:gd name="T47" fmla="*/ 35 h 60"/>
              <a:gd name="T48" fmla="*/ 41 w 66"/>
              <a:gd name="T49" fmla="*/ 31 h 60"/>
              <a:gd name="T50" fmla="*/ 41 w 66"/>
              <a:gd name="T51" fmla="*/ 41 h 60"/>
              <a:gd name="T52" fmla="*/ 39 w 66"/>
              <a:gd name="T53" fmla="*/ 38 h 60"/>
              <a:gd name="T54" fmla="*/ 46 w 66"/>
              <a:gd name="T55" fmla="*/ 48 h 60"/>
              <a:gd name="T56" fmla="*/ 39 w 66"/>
              <a:gd name="T57" fmla="*/ 45 h 60"/>
              <a:gd name="T58" fmla="*/ 42 w 66"/>
              <a:gd name="T59" fmla="*/ 44 h 60"/>
              <a:gd name="T60" fmla="*/ 11 w 66"/>
              <a:gd name="T61" fmla="*/ 34 h 60"/>
              <a:gd name="T62" fmla="*/ 12 w 66"/>
              <a:gd name="T63" fmla="*/ 30 h 60"/>
              <a:gd name="T64" fmla="*/ 17 w 66"/>
              <a:gd name="T65" fmla="*/ 33 h 60"/>
              <a:gd name="T66" fmla="*/ 15 w 66"/>
              <a:gd name="T67" fmla="*/ 30 h 60"/>
              <a:gd name="T68" fmla="*/ 18 w 66"/>
              <a:gd name="T69" fmla="*/ 26 h 60"/>
              <a:gd name="T70" fmla="*/ 15 w 66"/>
              <a:gd name="T71" fmla="*/ 37 h 60"/>
              <a:gd name="T72" fmla="*/ 18 w 66"/>
              <a:gd name="T73" fmla="*/ 36 h 60"/>
              <a:gd name="T74" fmla="*/ 15 w 66"/>
              <a:gd name="T75" fmla="*/ 48 h 60"/>
              <a:gd name="T76" fmla="*/ 17 w 66"/>
              <a:gd name="T77" fmla="*/ 44 h 60"/>
              <a:gd name="T78" fmla="*/ 17 w 66"/>
              <a:gd name="T79" fmla="*/ 55 h 60"/>
              <a:gd name="T80" fmla="*/ 15 w 66"/>
              <a:gd name="T81" fmla="*/ 51 h 60"/>
              <a:gd name="T82" fmla="*/ 13 w 66"/>
              <a:gd name="T83" fmla="*/ 27 h 60"/>
              <a:gd name="T84" fmla="*/ 11 w 66"/>
              <a:gd name="T85" fmla="*/ 37 h 60"/>
              <a:gd name="T86" fmla="*/ 13 w 66"/>
              <a:gd name="T87" fmla="*/ 37 h 60"/>
              <a:gd name="T88" fmla="*/ 11 w 66"/>
              <a:gd name="T89" fmla="*/ 48 h 60"/>
              <a:gd name="T90" fmla="*/ 12 w 66"/>
              <a:gd name="T91" fmla="*/ 44 h 60"/>
              <a:gd name="T92" fmla="*/ 12 w 66"/>
              <a:gd name="T93" fmla="*/ 55 h 60"/>
              <a:gd name="T94" fmla="*/ 11 w 66"/>
              <a:gd name="T95"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60">
                <a:moveTo>
                  <a:pt x="0" y="55"/>
                </a:moveTo>
                <a:cubicBezTo>
                  <a:pt x="4" y="55"/>
                  <a:pt x="4" y="55"/>
                  <a:pt x="4" y="55"/>
                </a:cubicBezTo>
                <a:cubicBezTo>
                  <a:pt x="4" y="19"/>
                  <a:pt x="4" y="19"/>
                  <a:pt x="4" y="19"/>
                </a:cubicBezTo>
                <a:cubicBezTo>
                  <a:pt x="4" y="17"/>
                  <a:pt x="4" y="17"/>
                  <a:pt x="4" y="17"/>
                </a:cubicBezTo>
                <a:cubicBezTo>
                  <a:pt x="6" y="16"/>
                  <a:pt x="6" y="16"/>
                  <a:pt x="6" y="16"/>
                </a:cubicBezTo>
                <a:cubicBezTo>
                  <a:pt x="22" y="14"/>
                  <a:pt x="22" y="14"/>
                  <a:pt x="22" y="14"/>
                </a:cubicBezTo>
                <a:cubicBezTo>
                  <a:pt x="25" y="14"/>
                  <a:pt x="25" y="14"/>
                  <a:pt x="25" y="14"/>
                </a:cubicBezTo>
                <a:cubicBezTo>
                  <a:pt x="28" y="15"/>
                  <a:pt x="28" y="15"/>
                  <a:pt x="28" y="15"/>
                </a:cubicBezTo>
                <a:cubicBezTo>
                  <a:pt x="31" y="37"/>
                  <a:pt x="31" y="37"/>
                  <a:pt x="31" y="37"/>
                </a:cubicBezTo>
                <a:cubicBezTo>
                  <a:pt x="32" y="38"/>
                  <a:pt x="32" y="38"/>
                  <a:pt x="32" y="38"/>
                </a:cubicBezTo>
                <a:cubicBezTo>
                  <a:pt x="32" y="5"/>
                  <a:pt x="32" y="5"/>
                  <a:pt x="32" y="5"/>
                </a:cubicBezTo>
                <a:cubicBezTo>
                  <a:pt x="32" y="3"/>
                  <a:pt x="32" y="3"/>
                  <a:pt x="32" y="3"/>
                </a:cubicBezTo>
                <a:cubicBezTo>
                  <a:pt x="35" y="3"/>
                  <a:pt x="35" y="3"/>
                  <a:pt x="35" y="3"/>
                </a:cubicBezTo>
                <a:cubicBezTo>
                  <a:pt x="51" y="0"/>
                  <a:pt x="51" y="0"/>
                  <a:pt x="51" y="0"/>
                </a:cubicBezTo>
                <a:cubicBezTo>
                  <a:pt x="54" y="0"/>
                  <a:pt x="54" y="0"/>
                  <a:pt x="54" y="0"/>
                </a:cubicBezTo>
                <a:cubicBezTo>
                  <a:pt x="63" y="3"/>
                  <a:pt x="63" y="3"/>
                  <a:pt x="63" y="3"/>
                </a:cubicBezTo>
                <a:cubicBezTo>
                  <a:pt x="63" y="55"/>
                  <a:pt x="63" y="55"/>
                  <a:pt x="63" y="55"/>
                </a:cubicBezTo>
                <a:cubicBezTo>
                  <a:pt x="66" y="55"/>
                  <a:pt x="66" y="55"/>
                  <a:pt x="66" y="55"/>
                </a:cubicBezTo>
                <a:cubicBezTo>
                  <a:pt x="66" y="60"/>
                  <a:pt x="66" y="60"/>
                  <a:pt x="66" y="60"/>
                </a:cubicBezTo>
                <a:cubicBezTo>
                  <a:pt x="51" y="60"/>
                  <a:pt x="51" y="60"/>
                  <a:pt x="51" y="60"/>
                </a:cubicBezTo>
                <a:cubicBezTo>
                  <a:pt x="49" y="60"/>
                  <a:pt x="49" y="60"/>
                  <a:pt x="49" y="60"/>
                </a:cubicBezTo>
                <a:cubicBezTo>
                  <a:pt x="49" y="57"/>
                  <a:pt x="49" y="57"/>
                  <a:pt x="49" y="57"/>
                </a:cubicBezTo>
                <a:cubicBezTo>
                  <a:pt x="49" y="6"/>
                  <a:pt x="49" y="6"/>
                  <a:pt x="49" y="6"/>
                </a:cubicBezTo>
                <a:cubicBezTo>
                  <a:pt x="38" y="8"/>
                  <a:pt x="38" y="8"/>
                  <a:pt x="38" y="8"/>
                </a:cubicBezTo>
                <a:cubicBezTo>
                  <a:pt x="38" y="57"/>
                  <a:pt x="38" y="57"/>
                  <a:pt x="38" y="57"/>
                </a:cubicBezTo>
                <a:cubicBezTo>
                  <a:pt x="38" y="60"/>
                  <a:pt x="38" y="60"/>
                  <a:pt x="38" y="60"/>
                </a:cubicBezTo>
                <a:cubicBezTo>
                  <a:pt x="37" y="60"/>
                  <a:pt x="37" y="60"/>
                  <a:pt x="37" y="60"/>
                </a:cubicBezTo>
                <a:cubicBezTo>
                  <a:pt x="28" y="60"/>
                  <a:pt x="28" y="60"/>
                  <a:pt x="28" y="60"/>
                </a:cubicBezTo>
                <a:cubicBezTo>
                  <a:pt x="23" y="60"/>
                  <a:pt x="23" y="60"/>
                  <a:pt x="23" y="60"/>
                </a:cubicBezTo>
                <a:cubicBezTo>
                  <a:pt x="20" y="60"/>
                  <a:pt x="20" y="60"/>
                  <a:pt x="20" y="60"/>
                </a:cubicBezTo>
                <a:cubicBezTo>
                  <a:pt x="20" y="57"/>
                  <a:pt x="20" y="57"/>
                  <a:pt x="20" y="57"/>
                </a:cubicBezTo>
                <a:cubicBezTo>
                  <a:pt x="20" y="20"/>
                  <a:pt x="20" y="20"/>
                  <a:pt x="20" y="20"/>
                </a:cubicBezTo>
                <a:cubicBezTo>
                  <a:pt x="9" y="21"/>
                  <a:pt x="9" y="21"/>
                  <a:pt x="9" y="21"/>
                </a:cubicBezTo>
                <a:cubicBezTo>
                  <a:pt x="9" y="57"/>
                  <a:pt x="9" y="57"/>
                  <a:pt x="9" y="57"/>
                </a:cubicBezTo>
                <a:cubicBezTo>
                  <a:pt x="9" y="60"/>
                  <a:pt x="9" y="60"/>
                  <a:pt x="9" y="60"/>
                </a:cubicBezTo>
                <a:cubicBezTo>
                  <a:pt x="6" y="60"/>
                  <a:pt x="6" y="60"/>
                  <a:pt x="6" y="60"/>
                </a:cubicBezTo>
                <a:cubicBezTo>
                  <a:pt x="0" y="60"/>
                  <a:pt x="0" y="60"/>
                  <a:pt x="0" y="60"/>
                </a:cubicBezTo>
                <a:cubicBezTo>
                  <a:pt x="0" y="55"/>
                  <a:pt x="0" y="55"/>
                  <a:pt x="0" y="55"/>
                </a:cubicBezTo>
                <a:close/>
                <a:moveTo>
                  <a:pt x="44" y="16"/>
                </a:moveTo>
                <a:cubicBezTo>
                  <a:pt x="44" y="18"/>
                  <a:pt x="44" y="19"/>
                  <a:pt x="44" y="20"/>
                </a:cubicBezTo>
                <a:cubicBezTo>
                  <a:pt x="44" y="20"/>
                  <a:pt x="45" y="20"/>
                  <a:pt x="45" y="20"/>
                </a:cubicBezTo>
                <a:cubicBezTo>
                  <a:pt x="46" y="20"/>
                  <a:pt x="46" y="20"/>
                  <a:pt x="46" y="20"/>
                </a:cubicBezTo>
                <a:cubicBezTo>
                  <a:pt x="46" y="19"/>
                  <a:pt x="46" y="17"/>
                  <a:pt x="46" y="16"/>
                </a:cubicBezTo>
                <a:cubicBezTo>
                  <a:pt x="46" y="16"/>
                  <a:pt x="46" y="16"/>
                  <a:pt x="45" y="16"/>
                </a:cubicBezTo>
                <a:cubicBezTo>
                  <a:pt x="45" y="16"/>
                  <a:pt x="44" y="16"/>
                  <a:pt x="44" y="16"/>
                </a:cubicBezTo>
                <a:close/>
                <a:moveTo>
                  <a:pt x="44" y="9"/>
                </a:moveTo>
                <a:cubicBezTo>
                  <a:pt x="44" y="11"/>
                  <a:pt x="44" y="12"/>
                  <a:pt x="44" y="13"/>
                </a:cubicBezTo>
                <a:cubicBezTo>
                  <a:pt x="44" y="13"/>
                  <a:pt x="45" y="13"/>
                  <a:pt x="45" y="13"/>
                </a:cubicBezTo>
                <a:cubicBezTo>
                  <a:pt x="46" y="13"/>
                  <a:pt x="46" y="13"/>
                  <a:pt x="46" y="13"/>
                </a:cubicBezTo>
                <a:cubicBezTo>
                  <a:pt x="46" y="12"/>
                  <a:pt x="46" y="10"/>
                  <a:pt x="46" y="9"/>
                </a:cubicBezTo>
                <a:cubicBezTo>
                  <a:pt x="46" y="9"/>
                  <a:pt x="46" y="9"/>
                  <a:pt x="45" y="9"/>
                </a:cubicBezTo>
                <a:cubicBezTo>
                  <a:pt x="45" y="9"/>
                  <a:pt x="44" y="9"/>
                  <a:pt x="44" y="9"/>
                </a:cubicBezTo>
                <a:close/>
                <a:moveTo>
                  <a:pt x="44" y="23"/>
                </a:moveTo>
                <a:cubicBezTo>
                  <a:pt x="44" y="25"/>
                  <a:pt x="44" y="26"/>
                  <a:pt x="44" y="27"/>
                </a:cubicBezTo>
                <a:cubicBezTo>
                  <a:pt x="44" y="27"/>
                  <a:pt x="45" y="27"/>
                  <a:pt x="45" y="27"/>
                </a:cubicBezTo>
                <a:cubicBezTo>
                  <a:pt x="46" y="27"/>
                  <a:pt x="46" y="27"/>
                  <a:pt x="46" y="27"/>
                </a:cubicBezTo>
                <a:cubicBezTo>
                  <a:pt x="46" y="26"/>
                  <a:pt x="46" y="24"/>
                  <a:pt x="46" y="23"/>
                </a:cubicBezTo>
                <a:cubicBezTo>
                  <a:pt x="46" y="23"/>
                  <a:pt x="46" y="23"/>
                  <a:pt x="45" y="23"/>
                </a:cubicBezTo>
                <a:cubicBezTo>
                  <a:pt x="45" y="23"/>
                  <a:pt x="44" y="23"/>
                  <a:pt x="44" y="23"/>
                </a:cubicBezTo>
                <a:close/>
                <a:moveTo>
                  <a:pt x="44" y="30"/>
                </a:moveTo>
                <a:cubicBezTo>
                  <a:pt x="44" y="32"/>
                  <a:pt x="44" y="33"/>
                  <a:pt x="44" y="34"/>
                </a:cubicBezTo>
                <a:cubicBezTo>
                  <a:pt x="44" y="34"/>
                  <a:pt x="45" y="34"/>
                  <a:pt x="45" y="34"/>
                </a:cubicBezTo>
                <a:cubicBezTo>
                  <a:pt x="46" y="34"/>
                  <a:pt x="46" y="34"/>
                  <a:pt x="46" y="34"/>
                </a:cubicBezTo>
                <a:cubicBezTo>
                  <a:pt x="46" y="33"/>
                  <a:pt x="46" y="32"/>
                  <a:pt x="46" y="30"/>
                </a:cubicBezTo>
                <a:cubicBezTo>
                  <a:pt x="46" y="30"/>
                  <a:pt x="46" y="30"/>
                  <a:pt x="45" y="30"/>
                </a:cubicBezTo>
                <a:cubicBezTo>
                  <a:pt x="45" y="30"/>
                  <a:pt x="44" y="30"/>
                  <a:pt x="44" y="30"/>
                </a:cubicBezTo>
                <a:close/>
                <a:moveTo>
                  <a:pt x="44" y="37"/>
                </a:moveTo>
                <a:cubicBezTo>
                  <a:pt x="44" y="39"/>
                  <a:pt x="44" y="40"/>
                  <a:pt x="44" y="41"/>
                </a:cubicBezTo>
                <a:cubicBezTo>
                  <a:pt x="44" y="41"/>
                  <a:pt x="45" y="41"/>
                  <a:pt x="45" y="41"/>
                </a:cubicBezTo>
                <a:cubicBezTo>
                  <a:pt x="46" y="41"/>
                  <a:pt x="46" y="41"/>
                  <a:pt x="46" y="41"/>
                </a:cubicBezTo>
                <a:cubicBezTo>
                  <a:pt x="46" y="40"/>
                  <a:pt x="46" y="39"/>
                  <a:pt x="46" y="37"/>
                </a:cubicBezTo>
                <a:cubicBezTo>
                  <a:pt x="46" y="37"/>
                  <a:pt x="46" y="37"/>
                  <a:pt x="45" y="37"/>
                </a:cubicBezTo>
                <a:cubicBezTo>
                  <a:pt x="45" y="37"/>
                  <a:pt x="44" y="37"/>
                  <a:pt x="44" y="37"/>
                </a:cubicBezTo>
                <a:close/>
                <a:moveTo>
                  <a:pt x="39" y="17"/>
                </a:moveTo>
                <a:cubicBezTo>
                  <a:pt x="39" y="18"/>
                  <a:pt x="39" y="19"/>
                  <a:pt x="39" y="21"/>
                </a:cubicBezTo>
                <a:cubicBezTo>
                  <a:pt x="40" y="21"/>
                  <a:pt x="40" y="21"/>
                  <a:pt x="41" y="21"/>
                </a:cubicBezTo>
                <a:cubicBezTo>
                  <a:pt x="41" y="21"/>
                  <a:pt x="41" y="21"/>
                  <a:pt x="42" y="20"/>
                </a:cubicBezTo>
                <a:cubicBezTo>
                  <a:pt x="42" y="19"/>
                  <a:pt x="42" y="18"/>
                  <a:pt x="42" y="17"/>
                </a:cubicBezTo>
                <a:cubicBezTo>
                  <a:pt x="41" y="17"/>
                  <a:pt x="41" y="17"/>
                  <a:pt x="41" y="17"/>
                </a:cubicBezTo>
                <a:cubicBezTo>
                  <a:pt x="40" y="17"/>
                  <a:pt x="40" y="17"/>
                  <a:pt x="39" y="17"/>
                </a:cubicBezTo>
                <a:close/>
                <a:moveTo>
                  <a:pt x="39" y="10"/>
                </a:moveTo>
                <a:cubicBezTo>
                  <a:pt x="39" y="11"/>
                  <a:pt x="39" y="12"/>
                  <a:pt x="39" y="14"/>
                </a:cubicBezTo>
                <a:cubicBezTo>
                  <a:pt x="40" y="14"/>
                  <a:pt x="40" y="14"/>
                  <a:pt x="41" y="14"/>
                </a:cubicBezTo>
                <a:cubicBezTo>
                  <a:pt x="41" y="14"/>
                  <a:pt x="41" y="14"/>
                  <a:pt x="42" y="13"/>
                </a:cubicBezTo>
                <a:cubicBezTo>
                  <a:pt x="42" y="12"/>
                  <a:pt x="42" y="11"/>
                  <a:pt x="42" y="10"/>
                </a:cubicBezTo>
                <a:cubicBezTo>
                  <a:pt x="41" y="10"/>
                  <a:pt x="41" y="10"/>
                  <a:pt x="41" y="10"/>
                </a:cubicBezTo>
                <a:cubicBezTo>
                  <a:pt x="40" y="10"/>
                  <a:pt x="40" y="10"/>
                  <a:pt x="39" y="10"/>
                </a:cubicBezTo>
                <a:close/>
                <a:moveTo>
                  <a:pt x="39" y="24"/>
                </a:moveTo>
                <a:cubicBezTo>
                  <a:pt x="39" y="25"/>
                  <a:pt x="39" y="26"/>
                  <a:pt x="39" y="28"/>
                </a:cubicBezTo>
                <a:cubicBezTo>
                  <a:pt x="40" y="28"/>
                  <a:pt x="40" y="28"/>
                  <a:pt x="41" y="28"/>
                </a:cubicBezTo>
                <a:cubicBezTo>
                  <a:pt x="41" y="27"/>
                  <a:pt x="41" y="27"/>
                  <a:pt x="42" y="27"/>
                </a:cubicBezTo>
                <a:cubicBezTo>
                  <a:pt x="42" y="26"/>
                  <a:pt x="42" y="25"/>
                  <a:pt x="42" y="23"/>
                </a:cubicBezTo>
                <a:cubicBezTo>
                  <a:pt x="41" y="24"/>
                  <a:pt x="41" y="24"/>
                  <a:pt x="41" y="24"/>
                </a:cubicBezTo>
                <a:cubicBezTo>
                  <a:pt x="40" y="24"/>
                  <a:pt x="40" y="24"/>
                  <a:pt x="39" y="24"/>
                </a:cubicBezTo>
                <a:close/>
                <a:moveTo>
                  <a:pt x="39" y="31"/>
                </a:moveTo>
                <a:cubicBezTo>
                  <a:pt x="39" y="32"/>
                  <a:pt x="39" y="33"/>
                  <a:pt x="39" y="35"/>
                </a:cubicBezTo>
                <a:cubicBezTo>
                  <a:pt x="40" y="35"/>
                  <a:pt x="40" y="34"/>
                  <a:pt x="41" y="34"/>
                </a:cubicBezTo>
                <a:cubicBezTo>
                  <a:pt x="41" y="34"/>
                  <a:pt x="41" y="34"/>
                  <a:pt x="42" y="34"/>
                </a:cubicBezTo>
                <a:cubicBezTo>
                  <a:pt x="42" y="33"/>
                  <a:pt x="42" y="32"/>
                  <a:pt x="42" y="30"/>
                </a:cubicBezTo>
                <a:cubicBezTo>
                  <a:pt x="41" y="30"/>
                  <a:pt x="41" y="30"/>
                  <a:pt x="41" y="31"/>
                </a:cubicBezTo>
                <a:cubicBezTo>
                  <a:pt x="40" y="31"/>
                  <a:pt x="40" y="31"/>
                  <a:pt x="39" y="31"/>
                </a:cubicBezTo>
                <a:close/>
                <a:moveTo>
                  <a:pt x="39" y="38"/>
                </a:moveTo>
                <a:cubicBezTo>
                  <a:pt x="39" y="39"/>
                  <a:pt x="39" y="40"/>
                  <a:pt x="39" y="41"/>
                </a:cubicBezTo>
                <a:cubicBezTo>
                  <a:pt x="40" y="41"/>
                  <a:pt x="40" y="41"/>
                  <a:pt x="41" y="41"/>
                </a:cubicBezTo>
                <a:cubicBezTo>
                  <a:pt x="41" y="41"/>
                  <a:pt x="41" y="41"/>
                  <a:pt x="42" y="41"/>
                </a:cubicBezTo>
                <a:cubicBezTo>
                  <a:pt x="42" y="40"/>
                  <a:pt x="42" y="39"/>
                  <a:pt x="42" y="37"/>
                </a:cubicBezTo>
                <a:cubicBezTo>
                  <a:pt x="41" y="37"/>
                  <a:pt x="41" y="37"/>
                  <a:pt x="41" y="37"/>
                </a:cubicBezTo>
                <a:cubicBezTo>
                  <a:pt x="40" y="37"/>
                  <a:pt x="40" y="37"/>
                  <a:pt x="39" y="38"/>
                </a:cubicBezTo>
                <a:close/>
                <a:moveTo>
                  <a:pt x="44" y="44"/>
                </a:moveTo>
                <a:cubicBezTo>
                  <a:pt x="44" y="46"/>
                  <a:pt x="44" y="47"/>
                  <a:pt x="44" y="48"/>
                </a:cubicBezTo>
                <a:cubicBezTo>
                  <a:pt x="44" y="48"/>
                  <a:pt x="45" y="48"/>
                  <a:pt x="45" y="48"/>
                </a:cubicBezTo>
                <a:cubicBezTo>
                  <a:pt x="46" y="48"/>
                  <a:pt x="46" y="48"/>
                  <a:pt x="46" y="48"/>
                </a:cubicBezTo>
                <a:cubicBezTo>
                  <a:pt x="46" y="47"/>
                  <a:pt x="46" y="46"/>
                  <a:pt x="46" y="44"/>
                </a:cubicBezTo>
                <a:cubicBezTo>
                  <a:pt x="46" y="44"/>
                  <a:pt x="46" y="44"/>
                  <a:pt x="45" y="44"/>
                </a:cubicBezTo>
                <a:cubicBezTo>
                  <a:pt x="45" y="44"/>
                  <a:pt x="44" y="44"/>
                  <a:pt x="44" y="44"/>
                </a:cubicBezTo>
                <a:close/>
                <a:moveTo>
                  <a:pt x="39" y="45"/>
                </a:moveTo>
                <a:cubicBezTo>
                  <a:pt x="39" y="46"/>
                  <a:pt x="39" y="47"/>
                  <a:pt x="39" y="48"/>
                </a:cubicBezTo>
                <a:cubicBezTo>
                  <a:pt x="40" y="48"/>
                  <a:pt x="40" y="48"/>
                  <a:pt x="41" y="48"/>
                </a:cubicBezTo>
                <a:cubicBezTo>
                  <a:pt x="41" y="48"/>
                  <a:pt x="41" y="48"/>
                  <a:pt x="42" y="48"/>
                </a:cubicBezTo>
                <a:cubicBezTo>
                  <a:pt x="42" y="47"/>
                  <a:pt x="42" y="46"/>
                  <a:pt x="42" y="44"/>
                </a:cubicBezTo>
                <a:cubicBezTo>
                  <a:pt x="41" y="44"/>
                  <a:pt x="41" y="44"/>
                  <a:pt x="41" y="44"/>
                </a:cubicBezTo>
                <a:cubicBezTo>
                  <a:pt x="40" y="44"/>
                  <a:pt x="40" y="44"/>
                  <a:pt x="39" y="45"/>
                </a:cubicBezTo>
                <a:close/>
                <a:moveTo>
                  <a:pt x="11" y="30"/>
                </a:moveTo>
                <a:cubicBezTo>
                  <a:pt x="11" y="31"/>
                  <a:pt x="11" y="33"/>
                  <a:pt x="11" y="34"/>
                </a:cubicBezTo>
                <a:cubicBezTo>
                  <a:pt x="11" y="34"/>
                  <a:pt x="12" y="34"/>
                  <a:pt x="12" y="34"/>
                </a:cubicBezTo>
                <a:cubicBezTo>
                  <a:pt x="12" y="34"/>
                  <a:pt x="13" y="34"/>
                  <a:pt x="13" y="34"/>
                </a:cubicBezTo>
                <a:cubicBezTo>
                  <a:pt x="13" y="32"/>
                  <a:pt x="13" y="31"/>
                  <a:pt x="13" y="30"/>
                </a:cubicBezTo>
                <a:cubicBezTo>
                  <a:pt x="13" y="30"/>
                  <a:pt x="12" y="30"/>
                  <a:pt x="12" y="30"/>
                </a:cubicBezTo>
                <a:cubicBezTo>
                  <a:pt x="12" y="30"/>
                  <a:pt x="11" y="30"/>
                  <a:pt x="11" y="30"/>
                </a:cubicBezTo>
                <a:close/>
                <a:moveTo>
                  <a:pt x="15" y="30"/>
                </a:moveTo>
                <a:cubicBezTo>
                  <a:pt x="15" y="31"/>
                  <a:pt x="15" y="32"/>
                  <a:pt x="15" y="34"/>
                </a:cubicBezTo>
                <a:cubicBezTo>
                  <a:pt x="16" y="34"/>
                  <a:pt x="16" y="34"/>
                  <a:pt x="17" y="33"/>
                </a:cubicBezTo>
                <a:cubicBezTo>
                  <a:pt x="17" y="33"/>
                  <a:pt x="17" y="33"/>
                  <a:pt x="18" y="33"/>
                </a:cubicBezTo>
                <a:cubicBezTo>
                  <a:pt x="18" y="32"/>
                  <a:pt x="18" y="31"/>
                  <a:pt x="18" y="29"/>
                </a:cubicBezTo>
                <a:cubicBezTo>
                  <a:pt x="17" y="29"/>
                  <a:pt x="17" y="29"/>
                  <a:pt x="17" y="29"/>
                </a:cubicBezTo>
                <a:cubicBezTo>
                  <a:pt x="16" y="30"/>
                  <a:pt x="16" y="30"/>
                  <a:pt x="15" y="30"/>
                </a:cubicBezTo>
                <a:close/>
                <a:moveTo>
                  <a:pt x="15" y="23"/>
                </a:moveTo>
                <a:cubicBezTo>
                  <a:pt x="15" y="24"/>
                  <a:pt x="15" y="25"/>
                  <a:pt x="15" y="27"/>
                </a:cubicBezTo>
                <a:cubicBezTo>
                  <a:pt x="16" y="27"/>
                  <a:pt x="16" y="26"/>
                  <a:pt x="17" y="26"/>
                </a:cubicBezTo>
                <a:cubicBezTo>
                  <a:pt x="17" y="26"/>
                  <a:pt x="17" y="26"/>
                  <a:pt x="18" y="26"/>
                </a:cubicBezTo>
                <a:cubicBezTo>
                  <a:pt x="18" y="25"/>
                  <a:pt x="18" y="24"/>
                  <a:pt x="18" y="22"/>
                </a:cubicBezTo>
                <a:cubicBezTo>
                  <a:pt x="17" y="22"/>
                  <a:pt x="17" y="22"/>
                  <a:pt x="17" y="22"/>
                </a:cubicBezTo>
                <a:cubicBezTo>
                  <a:pt x="16" y="22"/>
                  <a:pt x="16" y="22"/>
                  <a:pt x="15" y="23"/>
                </a:cubicBezTo>
                <a:close/>
                <a:moveTo>
                  <a:pt x="15" y="37"/>
                </a:moveTo>
                <a:cubicBezTo>
                  <a:pt x="15" y="38"/>
                  <a:pt x="15" y="39"/>
                  <a:pt x="15" y="41"/>
                </a:cubicBezTo>
                <a:cubicBezTo>
                  <a:pt x="16" y="41"/>
                  <a:pt x="16" y="41"/>
                  <a:pt x="17" y="41"/>
                </a:cubicBezTo>
                <a:cubicBezTo>
                  <a:pt x="17" y="41"/>
                  <a:pt x="17" y="41"/>
                  <a:pt x="18" y="40"/>
                </a:cubicBezTo>
                <a:cubicBezTo>
                  <a:pt x="18" y="39"/>
                  <a:pt x="18" y="38"/>
                  <a:pt x="18" y="36"/>
                </a:cubicBezTo>
                <a:cubicBezTo>
                  <a:pt x="17" y="36"/>
                  <a:pt x="17" y="37"/>
                  <a:pt x="17" y="37"/>
                </a:cubicBezTo>
                <a:cubicBezTo>
                  <a:pt x="16" y="37"/>
                  <a:pt x="16" y="37"/>
                  <a:pt x="15" y="37"/>
                </a:cubicBezTo>
                <a:close/>
                <a:moveTo>
                  <a:pt x="15" y="44"/>
                </a:moveTo>
                <a:cubicBezTo>
                  <a:pt x="15" y="45"/>
                  <a:pt x="15" y="46"/>
                  <a:pt x="15" y="48"/>
                </a:cubicBezTo>
                <a:cubicBezTo>
                  <a:pt x="16" y="48"/>
                  <a:pt x="16" y="48"/>
                  <a:pt x="17" y="48"/>
                </a:cubicBezTo>
                <a:cubicBezTo>
                  <a:pt x="17" y="48"/>
                  <a:pt x="17" y="48"/>
                  <a:pt x="18" y="48"/>
                </a:cubicBezTo>
                <a:cubicBezTo>
                  <a:pt x="18" y="46"/>
                  <a:pt x="18" y="45"/>
                  <a:pt x="18" y="44"/>
                </a:cubicBezTo>
                <a:cubicBezTo>
                  <a:pt x="17" y="44"/>
                  <a:pt x="17" y="44"/>
                  <a:pt x="17" y="44"/>
                </a:cubicBezTo>
                <a:cubicBezTo>
                  <a:pt x="16" y="44"/>
                  <a:pt x="16" y="44"/>
                  <a:pt x="15" y="44"/>
                </a:cubicBezTo>
                <a:close/>
                <a:moveTo>
                  <a:pt x="15" y="51"/>
                </a:moveTo>
                <a:cubicBezTo>
                  <a:pt x="15" y="52"/>
                  <a:pt x="15" y="53"/>
                  <a:pt x="15" y="55"/>
                </a:cubicBezTo>
                <a:cubicBezTo>
                  <a:pt x="16" y="55"/>
                  <a:pt x="16" y="55"/>
                  <a:pt x="17" y="55"/>
                </a:cubicBezTo>
                <a:cubicBezTo>
                  <a:pt x="17" y="55"/>
                  <a:pt x="17" y="55"/>
                  <a:pt x="18" y="55"/>
                </a:cubicBezTo>
                <a:cubicBezTo>
                  <a:pt x="18" y="53"/>
                  <a:pt x="18" y="52"/>
                  <a:pt x="18" y="51"/>
                </a:cubicBezTo>
                <a:cubicBezTo>
                  <a:pt x="17" y="51"/>
                  <a:pt x="17" y="51"/>
                  <a:pt x="17" y="51"/>
                </a:cubicBezTo>
                <a:cubicBezTo>
                  <a:pt x="16" y="51"/>
                  <a:pt x="16" y="51"/>
                  <a:pt x="15" y="51"/>
                </a:cubicBezTo>
                <a:close/>
                <a:moveTo>
                  <a:pt x="11" y="23"/>
                </a:moveTo>
                <a:cubicBezTo>
                  <a:pt x="11" y="24"/>
                  <a:pt x="11" y="26"/>
                  <a:pt x="11" y="27"/>
                </a:cubicBezTo>
                <a:cubicBezTo>
                  <a:pt x="11" y="27"/>
                  <a:pt x="12" y="27"/>
                  <a:pt x="12" y="27"/>
                </a:cubicBezTo>
                <a:cubicBezTo>
                  <a:pt x="12" y="27"/>
                  <a:pt x="13" y="27"/>
                  <a:pt x="13" y="27"/>
                </a:cubicBezTo>
                <a:cubicBezTo>
                  <a:pt x="13" y="25"/>
                  <a:pt x="13" y="24"/>
                  <a:pt x="13" y="23"/>
                </a:cubicBezTo>
                <a:cubicBezTo>
                  <a:pt x="13" y="23"/>
                  <a:pt x="12" y="23"/>
                  <a:pt x="12" y="23"/>
                </a:cubicBezTo>
                <a:cubicBezTo>
                  <a:pt x="12" y="23"/>
                  <a:pt x="11" y="23"/>
                  <a:pt x="11" y="23"/>
                </a:cubicBezTo>
                <a:close/>
                <a:moveTo>
                  <a:pt x="11" y="37"/>
                </a:moveTo>
                <a:cubicBezTo>
                  <a:pt x="11" y="38"/>
                  <a:pt x="11" y="40"/>
                  <a:pt x="11" y="41"/>
                </a:cubicBezTo>
                <a:cubicBezTo>
                  <a:pt x="11" y="41"/>
                  <a:pt x="12" y="41"/>
                  <a:pt x="12" y="41"/>
                </a:cubicBezTo>
                <a:cubicBezTo>
                  <a:pt x="12" y="41"/>
                  <a:pt x="13" y="41"/>
                  <a:pt x="13" y="41"/>
                </a:cubicBezTo>
                <a:cubicBezTo>
                  <a:pt x="13" y="39"/>
                  <a:pt x="13" y="38"/>
                  <a:pt x="13" y="37"/>
                </a:cubicBezTo>
                <a:cubicBezTo>
                  <a:pt x="13" y="37"/>
                  <a:pt x="12" y="37"/>
                  <a:pt x="12" y="37"/>
                </a:cubicBezTo>
                <a:cubicBezTo>
                  <a:pt x="12" y="37"/>
                  <a:pt x="11" y="37"/>
                  <a:pt x="11" y="37"/>
                </a:cubicBezTo>
                <a:close/>
                <a:moveTo>
                  <a:pt x="11" y="44"/>
                </a:moveTo>
                <a:cubicBezTo>
                  <a:pt x="11" y="45"/>
                  <a:pt x="11" y="46"/>
                  <a:pt x="11" y="48"/>
                </a:cubicBezTo>
                <a:cubicBezTo>
                  <a:pt x="11" y="48"/>
                  <a:pt x="12" y="48"/>
                  <a:pt x="12" y="48"/>
                </a:cubicBezTo>
                <a:cubicBezTo>
                  <a:pt x="12" y="48"/>
                  <a:pt x="13" y="48"/>
                  <a:pt x="13" y="48"/>
                </a:cubicBezTo>
                <a:cubicBezTo>
                  <a:pt x="13" y="46"/>
                  <a:pt x="13" y="45"/>
                  <a:pt x="13" y="44"/>
                </a:cubicBezTo>
                <a:cubicBezTo>
                  <a:pt x="13" y="44"/>
                  <a:pt x="12" y="44"/>
                  <a:pt x="12" y="44"/>
                </a:cubicBezTo>
                <a:cubicBezTo>
                  <a:pt x="12" y="44"/>
                  <a:pt x="11" y="44"/>
                  <a:pt x="11" y="44"/>
                </a:cubicBezTo>
                <a:close/>
                <a:moveTo>
                  <a:pt x="11" y="51"/>
                </a:moveTo>
                <a:cubicBezTo>
                  <a:pt x="11" y="52"/>
                  <a:pt x="11" y="53"/>
                  <a:pt x="11" y="55"/>
                </a:cubicBezTo>
                <a:cubicBezTo>
                  <a:pt x="11" y="55"/>
                  <a:pt x="12" y="55"/>
                  <a:pt x="12" y="55"/>
                </a:cubicBezTo>
                <a:cubicBezTo>
                  <a:pt x="12" y="55"/>
                  <a:pt x="13" y="55"/>
                  <a:pt x="13" y="55"/>
                </a:cubicBezTo>
                <a:cubicBezTo>
                  <a:pt x="13" y="53"/>
                  <a:pt x="13" y="52"/>
                  <a:pt x="13" y="51"/>
                </a:cubicBezTo>
                <a:cubicBezTo>
                  <a:pt x="13" y="51"/>
                  <a:pt x="12" y="51"/>
                  <a:pt x="12" y="51"/>
                </a:cubicBezTo>
                <a:cubicBezTo>
                  <a:pt x="12" y="51"/>
                  <a:pt x="11" y="51"/>
                  <a:pt x="11" y="51"/>
                </a:cubicBez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矩形 69">
            <a:extLst>
              <a:ext uri="{FF2B5EF4-FFF2-40B4-BE49-F238E27FC236}">
                <a16:creationId xmlns:a16="http://schemas.microsoft.com/office/drawing/2014/main" id="{11412F3B-0E29-4FE2-A185-E9B4F8A9963C}"/>
              </a:ext>
            </a:extLst>
          </p:cNvPr>
          <p:cNvSpPr/>
          <p:nvPr/>
        </p:nvSpPr>
        <p:spPr>
          <a:xfrm>
            <a:off x="4334998" y="2977398"/>
            <a:ext cx="4216786" cy="2612638"/>
          </a:xfrm>
          <a:prstGeom prst="rect">
            <a:avLst/>
          </a:prstGeom>
        </p:spPr>
        <p:txBody>
          <a:bodyPr wrap="square">
            <a:spAutoFit/>
          </a:bodyPr>
          <a:lstStyle/>
          <a:p>
            <a:pPr marL="0" marR="0" lvl="0" indent="0" algn="just" rtl="0">
              <a:lnSpc>
                <a:spcPct val="200000"/>
              </a:lnSpc>
              <a:spcBef>
                <a:spcPts val="0"/>
              </a:spcBef>
              <a:buSzPct val="25000"/>
              <a:buNone/>
            </a:pPr>
            <a:r>
              <a:rPr lang="en-US" altLang="zh-CN" sz="14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N</a:t>
            </a:r>
            <a:r>
              <a:rPr lang="zh-CN" altLang="en-US" sz="14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个主播</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：卡中心主播</a:t>
            </a:r>
            <a:r>
              <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卡部</a:t>
            </a:r>
            <a:r>
              <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品牌方主播</a:t>
            </a:r>
            <a:r>
              <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嘉宾</a:t>
            </a:r>
            <a:endPar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200000"/>
              </a:lnSpc>
              <a:spcBef>
                <a:spcPts val="0"/>
              </a:spcBef>
              <a:buSzPct val="25000"/>
              <a:buNone/>
            </a:pPr>
            <a:r>
              <a:rPr lang="en-US" altLang="zh-CN" sz="1400"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1</a:t>
            </a:r>
            <a:r>
              <a:rPr lang="zh-CN" altLang="en-US" sz="1400"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套奖励机制</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：主播的选拔晋升和奖励</a:t>
            </a:r>
            <a:endPar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200000"/>
              </a:lnSpc>
              <a:spcBef>
                <a:spcPts val="0"/>
              </a:spcBef>
              <a:buSzPct val="25000"/>
              <a:buNone/>
            </a:pPr>
            <a:r>
              <a:rPr lang="en-US" altLang="zh-CN" sz="14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1</a:t>
            </a:r>
            <a:r>
              <a:rPr lang="zh-CN" altLang="en-US" sz="14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个选品小组</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：主播</a:t>
            </a:r>
            <a:r>
              <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选品员</a:t>
            </a:r>
            <a:r>
              <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合规员</a:t>
            </a:r>
            <a:endPar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200000"/>
              </a:lnSpc>
              <a:spcBef>
                <a:spcPts val="0"/>
              </a:spcBef>
              <a:buSzPct val="25000"/>
              <a:buNone/>
            </a:pPr>
            <a:r>
              <a:rPr lang="en-US" altLang="zh-CN" sz="14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1</a:t>
            </a:r>
            <a:r>
              <a:rPr lang="zh-CN" altLang="en-US" sz="14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个策划小组</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：负责直播的组织和运营</a:t>
            </a:r>
            <a:endPar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200000"/>
              </a:lnSpc>
              <a:spcBef>
                <a:spcPts val="0"/>
              </a:spcBef>
              <a:buSzPct val="25000"/>
              <a:buNone/>
            </a:pPr>
            <a:r>
              <a:rPr lang="en-US" altLang="zh-CN" sz="14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1</a:t>
            </a:r>
            <a:r>
              <a:rPr lang="zh-CN" altLang="en-US" sz="14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个编导小组</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：负责主题制定和脚本编写</a:t>
            </a:r>
            <a:endPar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200000"/>
              </a:lnSpc>
              <a:spcBef>
                <a:spcPts val="0"/>
              </a:spcBef>
              <a:buSzPct val="25000"/>
              <a:buNone/>
            </a:pPr>
            <a:r>
              <a:rPr lang="en-US" altLang="zh-CN" sz="14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1</a:t>
            </a:r>
            <a:r>
              <a:rPr lang="zh-CN" altLang="en-US" sz="14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个技术小组</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：负责栏目的技术沟通</a:t>
            </a:r>
            <a:endPar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71" name="矩形 70">
            <a:extLst>
              <a:ext uri="{FF2B5EF4-FFF2-40B4-BE49-F238E27FC236}">
                <a16:creationId xmlns:a16="http://schemas.microsoft.com/office/drawing/2014/main" id="{05332F9E-5607-4A65-95DB-71AC6DCB29A0}"/>
              </a:ext>
            </a:extLst>
          </p:cNvPr>
          <p:cNvSpPr/>
          <p:nvPr/>
        </p:nvSpPr>
        <p:spPr>
          <a:xfrm>
            <a:off x="8365934" y="2977398"/>
            <a:ext cx="3151272" cy="1750864"/>
          </a:xfrm>
          <a:prstGeom prst="rect">
            <a:avLst/>
          </a:prstGeom>
        </p:spPr>
        <p:txBody>
          <a:bodyPr wrap="square">
            <a:spAutoFit/>
          </a:bodyPr>
          <a:lstStyle/>
          <a:p>
            <a:pPr marL="0" marR="0" lvl="0" indent="0" algn="just" rtl="0">
              <a:lnSpc>
                <a:spcPct val="200000"/>
              </a:lnSpc>
              <a:spcBef>
                <a:spcPts val="0"/>
              </a:spcBef>
              <a:buSzPct val="25000"/>
              <a:buNone/>
            </a:pPr>
            <a:r>
              <a:rPr lang="en-US" altLang="zh-CN" sz="1400" b="1"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N*</a:t>
            </a:r>
            <a:r>
              <a:rPr lang="en-US" altLang="zh-CN" sz="14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5</a:t>
            </a:r>
            <a:r>
              <a:rPr lang="zh-CN" altLang="en-US" sz="14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栏目规模</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N</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个直播间 * 至少</a:t>
            </a:r>
            <a:r>
              <a:rPr lang="en-US" altLang="zh-CN" sz="14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5</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人</a:t>
            </a:r>
          </a:p>
          <a:p>
            <a:pPr algn="just">
              <a:lnSpc>
                <a:spcPct val="200000"/>
              </a:lnSpc>
              <a:buSzPct val="25000"/>
            </a:pPr>
            <a:r>
              <a:rPr lang="en-US" altLang="zh-CN" sz="1400"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1</a:t>
            </a:r>
            <a:r>
              <a:rPr lang="zh-CN" altLang="en-US" sz="1400"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套运营机制</a:t>
            </a:r>
            <a:r>
              <a:rPr lang="zh-CN" altLang="en-US" sz="14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：主播培训</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机制</a:t>
            </a:r>
            <a:r>
              <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优秀主播选拔与奖励机制</a:t>
            </a:r>
            <a:r>
              <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选品机制</a:t>
            </a:r>
            <a:r>
              <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合作嘉宾池</a:t>
            </a:r>
            <a:r>
              <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合规手册</a:t>
            </a:r>
            <a:r>
              <a:rPr lang="en-US" altLang="zh-CN"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rgbClr val="0E0E0E"/>
                </a:solidFill>
                <a:latin typeface="微软雅黑" panose="020B0503020204020204" pitchFamily="34" charset="-122"/>
                <a:ea typeface="微软雅黑" panose="020B0503020204020204" pitchFamily="34" charset="-122"/>
                <a:cs typeface="Montserrat" panose="02000505000000020004"/>
                <a:sym typeface="Montserrat" panose="02000505000000020004"/>
              </a:rPr>
              <a:t>技术手册</a:t>
            </a:r>
            <a:endParaRPr lang="zh-CN" altLang="en-US" sz="1400" dirty="0">
              <a:solidFill>
                <a:schemeClr val="bg2">
                  <a:lumMod val="25000"/>
                </a:schemeClr>
              </a:solidFill>
              <a:latin typeface="微软雅黑" panose="020B0503020204020204" pitchFamily="34" charset="-122"/>
              <a:ea typeface="微软雅黑" panose="020B0503020204020204" pitchFamily="34" charset="-122"/>
              <a:sym typeface="Montserrat" panose="02000505000000020004"/>
            </a:endParaRPr>
          </a:p>
        </p:txBody>
      </p:sp>
      <p:sp>
        <p:nvSpPr>
          <p:cNvPr id="44" name="右箭头 1">
            <a:extLst>
              <a:ext uri="{FF2B5EF4-FFF2-40B4-BE49-F238E27FC236}">
                <a16:creationId xmlns:a16="http://schemas.microsoft.com/office/drawing/2014/main" id="{D80A2D00-CCDA-41FE-8BE7-0FEB0F657A73}"/>
              </a:ext>
            </a:extLst>
          </p:cNvPr>
          <p:cNvSpPr/>
          <p:nvPr/>
        </p:nvSpPr>
        <p:spPr>
          <a:xfrm>
            <a:off x="3713280" y="1796249"/>
            <a:ext cx="406400" cy="261257"/>
          </a:xfrm>
          <a:prstGeom prst="rightArrow">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右箭头 12">
            <a:extLst>
              <a:ext uri="{FF2B5EF4-FFF2-40B4-BE49-F238E27FC236}">
                <a16:creationId xmlns:a16="http://schemas.microsoft.com/office/drawing/2014/main" id="{66B0C8B3-2B38-43FC-BA8E-6EC6BE01A0A4}"/>
              </a:ext>
            </a:extLst>
          </p:cNvPr>
          <p:cNvSpPr/>
          <p:nvPr/>
        </p:nvSpPr>
        <p:spPr>
          <a:xfrm>
            <a:off x="7868741" y="1802394"/>
            <a:ext cx="406400" cy="261257"/>
          </a:xfrm>
          <a:prstGeom prst="rightArrow">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矩形 50">
            <a:extLst>
              <a:ext uri="{FF2B5EF4-FFF2-40B4-BE49-F238E27FC236}">
                <a16:creationId xmlns:a16="http://schemas.microsoft.com/office/drawing/2014/main" id="{137E5D24-37D3-4EB4-979E-48E71D9EBAE8}"/>
              </a:ext>
            </a:extLst>
          </p:cNvPr>
          <p:cNvSpPr/>
          <p:nvPr/>
        </p:nvSpPr>
        <p:spPr>
          <a:xfrm>
            <a:off x="-14514" y="6211669"/>
            <a:ext cx="12206515" cy="64633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5" name="右箭头 1">
            <a:extLst>
              <a:ext uri="{FF2B5EF4-FFF2-40B4-BE49-F238E27FC236}">
                <a16:creationId xmlns:a16="http://schemas.microsoft.com/office/drawing/2014/main" id="{1EE30005-E5A0-4FCA-9CE7-48BD67732912}"/>
              </a:ext>
            </a:extLst>
          </p:cNvPr>
          <p:cNvSpPr/>
          <p:nvPr/>
        </p:nvSpPr>
        <p:spPr>
          <a:xfrm>
            <a:off x="3492736"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57" name="右箭头 12">
            <a:extLst>
              <a:ext uri="{FF2B5EF4-FFF2-40B4-BE49-F238E27FC236}">
                <a16:creationId xmlns:a16="http://schemas.microsoft.com/office/drawing/2014/main" id="{EF30AA28-A0C4-43E5-8CE4-1612D1B3E2FF}"/>
              </a:ext>
            </a:extLst>
          </p:cNvPr>
          <p:cNvSpPr/>
          <p:nvPr/>
        </p:nvSpPr>
        <p:spPr>
          <a:xfrm>
            <a:off x="7804327"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58" name="文本框 57">
            <a:extLst>
              <a:ext uri="{FF2B5EF4-FFF2-40B4-BE49-F238E27FC236}">
                <a16:creationId xmlns:a16="http://schemas.microsoft.com/office/drawing/2014/main" id="{4C161E9D-C50F-4F81-BB76-0F3DA98DD7BA}"/>
              </a:ext>
            </a:extLst>
          </p:cNvPr>
          <p:cNvSpPr txBox="1"/>
          <p:nvPr/>
        </p:nvSpPr>
        <p:spPr>
          <a:xfrm>
            <a:off x="383446" y="6368056"/>
            <a:ext cx="312768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一期：作为直播者 </a:t>
            </a:r>
            <a:r>
              <a:rPr lang="zh-CN" altLang="en-US" sz="1200" b="1" dirty="0">
                <a:solidFill>
                  <a:schemeClr val="bg1"/>
                </a:solidFill>
                <a:latin typeface="微软雅黑" panose="020B0503020204020204" pitchFamily="34" charset="-122"/>
                <a:ea typeface="微软雅黑" panose="020B0503020204020204" pitchFamily="34" charset="-122"/>
              </a:rPr>
              <a:t>形成单直播间基础运营</a:t>
            </a:r>
          </a:p>
        </p:txBody>
      </p:sp>
      <p:sp>
        <p:nvSpPr>
          <p:cNvPr id="62" name="文本框 61">
            <a:extLst>
              <a:ext uri="{FF2B5EF4-FFF2-40B4-BE49-F238E27FC236}">
                <a16:creationId xmlns:a16="http://schemas.microsoft.com/office/drawing/2014/main" id="{1FE60FBF-E9A7-4A9D-AF7D-B0CA76A9656F}"/>
              </a:ext>
            </a:extLst>
          </p:cNvPr>
          <p:cNvSpPr txBox="1"/>
          <p:nvPr/>
        </p:nvSpPr>
        <p:spPr>
          <a:xfrm>
            <a:off x="3916481" y="6368055"/>
            <a:ext cx="3824048"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二期：作为运营牵头人 </a:t>
            </a:r>
            <a:r>
              <a:rPr lang="zh-CN" altLang="en-US" sz="1200" b="1" dirty="0">
                <a:solidFill>
                  <a:schemeClr val="bg1"/>
                </a:solidFill>
                <a:latin typeface="微软雅黑" panose="020B0503020204020204" pitchFamily="34" charset="-122"/>
                <a:ea typeface="微软雅黑" panose="020B0503020204020204" pitchFamily="34" charset="-122"/>
              </a:rPr>
              <a:t>形成主播联盟、栏目化直播间</a:t>
            </a:r>
          </a:p>
        </p:txBody>
      </p:sp>
      <p:sp>
        <p:nvSpPr>
          <p:cNvPr id="64" name="文本框 63">
            <a:extLst>
              <a:ext uri="{FF2B5EF4-FFF2-40B4-BE49-F238E27FC236}">
                <a16:creationId xmlns:a16="http://schemas.microsoft.com/office/drawing/2014/main" id="{0C6F4695-4042-4384-9F9F-99C6719B3132}"/>
              </a:ext>
            </a:extLst>
          </p:cNvPr>
          <p:cNvSpPr txBox="1"/>
          <p:nvPr/>
        </p:nvSpPr>
        <p:spPr>
          <a:xfrm>
            <a:off x="7868742" y="6368055"/>
            <a:ext cx="449774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三期：作为直播管理方 </a:t>
            </a:r>
            <a:r>
              <a:rPr lang="zh-CN" altLang="en-US" sz="1200" b="1" dirty="0">
                <a:solidFill>
                  <a:schemeClr val="bg1"/>
                </a:solidFill>
                <a:latin typeface="微软雅黑" panose="020B0503020204020204" pitchFamily="34" charset="-122"/>
                <a:ea typeface="微软雅黑" panose="020B0503020204020204" pitchFamily="34" charset="-122"/>
              </a:rPr>
              <a:t>形成“四好”</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“六边形”</a:t>
            </a:r>
          </a:p>
        </p:txBody>
      </p:sp>
    </p:spTree>
    <p:extLst>
      <p:ext uri="{BB962C8B-B14F-4D97-AF65-F5344CB8AC3E}">
        <p14:creationId xmlns:p14="http://schemas.microsoft.com/office/powerpoint/2010/main" val="971170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514" y="435603"/>
            <a:ext cx="10959605"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内容：形成聚焦“吃看玩物车”的栏目化直播间</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15AE0F02-935F-4745-A1F9-C0F4ABC589C1}"/>
              </a:ext>
            </a:extLst>
          </p:cNvPr>
          <p:cNvGrpSpPr/>
          <p:nvPr/>
        </p:nvGrpSpPr>
        <p:grpSpPr>
          <a:xfrm>
            <a:off x="193197" y="1575310"/>
            <a:ext cx="4368156" cy="1524335"/>
            <a:chOff x="5607430" y="1313217"/>
            <a:chExt cx="6866523" cy="1524335"/>
          </a:xfrm>
        </p:grpSpPr>
        <p:sp>
          <p:nvSpPr>
            <p:cNvPr id="61" name="文本框 60">
              <a:extLst>
                <a:ext uri="{FF2B5EF4-FFF2-40B4-BE49-F238E27FC236}">
                  <a16:creationId xmlns:a16="http://schemas.microsoft.com/office/drawing/2014/main" id="{C5969E57-89BD-4D4F-ACFF-12CE957D4059}"/>
                </a:ext>
              </a:extLst>
            </p:cNvPr>
            <p:cNvSpPr txBox="1"/>
            <p:nvPr/>
          </p:nvSpPr>
          <p:spPr>
            <a:xfrm>
              <a:off x="5607430" y="1313217"/>
              <a:ext cx="5705424" cy="874407"/>
            </a:xfrm>
            <a:prstGeom prst="rect">
              <a:avLst/>
            </a:prstGeom>
            <a:noFill/>
          </p:spPr>
          <p:txBody>
            <a:bodyPr wrap="none" rtlCol="0">
              <a:spAutoFit/>
            </a:bodyPr>
            <a:lstStyle/>
            <a:p>
              <a:pPr>
                <a:lnSpc>
                  <a:spcPct val="150000"/>
                </a:lnSpc>
              </a:pP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掌上生活好消息</a:t>
              </a: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p>
            <a:p>
              <a:pPr>
                <a:lnSpc>
                  <a:spcPct val="150000"/>
                </a:lnSpc>
              </a:pP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单个“吃看玩物车” 最新资讯直播间</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矩形 61">
              <a:extLst>
                <a:ext uri="{FF2B5EF4-FFF2-40B4-BE49-F238E27FC236}">
                  <a16:creationId xmlns:a16="http://schemas.microsoft.com/office/drawing/2014/main" id="{46E97E3D-80E5-42CF-9CA6-7C1EC2A3B3DA}"/>
                </a:ext>
              </a:extLst>
            </p:cNvPr>
            <p:cNvSpPr>
              <a:spLocks noChangeArrowheads="1"/>
            </p:cNvSpPr>
            <p:nvPr/>
          </p:nvSpPr>
          <p:spPr bwMode="auto">
            <a:xfrm>
              <a:off x="5660725" y="2160059"/>
              <a:ext cx="6813228" cy="67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承办：</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今日发现</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内容部门</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时间：每周二</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周五晚</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20:00</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（周三饭票，周六影票）</a:t>
              </a:r>
            </a:p>
          </p:txBody>
        </p:sp>
      </p:grpSp>
      <p:grpSp>
        <p:nvGrpSpPr>
          <p:cNvPr id="66" name="组合 65">
            <a:extLst>
              <a:ext uri="{FF2B5EF4-FFF2-40B4-BE49-F238E27FC236}">
                <a16:creationId xmlns:a16="http://schemas.microsoft.com/office/drawing/2014/main" id="{7B5E5D2A-DCF8-41EB-B681-1D60252FF895}"/>
              </a:ext>
            </a:extLst>
          </p:cNvPr>
          <p:cNvGrpSpPr/>
          <p:nvPr/>
        </p:nvGrpSpPr>
        <p:grpSpPr>
          <a:xfrm>
            <a:off x="8221695" y="1571328"/>
            <a:ext cx="3846165" cy="1490431"/>
            <a:chOff x="6630331" y="1627793"/>
            <a:chExt cx="3846165" cy="1490431"/>
          </a:xfrm>
        </p:grpSpPr>
        <p:sp>
          <p:nvSpPr>
            <p:cNvPr id="67" name="文本框 66">
              <a:extLst>
                <a:ext uri="{FF2B5EF4-FFF2-40B4-BE49-F238E27FC236}">
                  <a16:creationId xmlns:a16="http://schemas.microsoft.com/office/drawing/2014/main" id="{33543AA1-5852-4EEC-B422-9C7FF53F2A16}"/>
                </a:ext>
              </a:extLst>
            </p:cNvPr>
            <p:cNvSpPr txBox="1"/>
            <p:nvPr/>
          </p:nvSpPr>
          <p:spPr>
            <a:xfrm>
              <a:off x="6633777" y="1627793"/>
              <a:ext cx="3842719" cy="874407"/>
            </a:xfrm>
            <a:prstGeom prst="rect">
              <a:avLst/>
            </a:prstGeom>
            <a:noFill/>
          </p:spPr>
          <p:txBody>
            <a:bodyPr wrap="none" rtlCol="0">
              <a:spAutoFit/>
            </a:bodyPr>
            <a:lstStyle/>
            <a:p>
              <a:pPr>
                <a:lnSpc>
                  <a:spcPct val="150000"/>
                </a:lnSpc>
              </a:pP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N+</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自营栏目</a:t>
              </a:r>
              <a:endPar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卡部品牌“百花齐放”，丰富直播类型</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矩形 67">
              <a:extLst>
                <a:ext uri="{FF2B5EF4-FFF2-40B4-BE49-F238E27FC236}">
                  <a16:creationId xmlns:a16="http://schemas.microsoft.com/office/drawing/2014/main" id="{DD80F062-CDD3-4D1A-96A5-D4B243A76C7C}"/>
                </a:ext>
              </a:extLst>
            </p:cNvPr>
            <p:cNvSpPr>
              <a:spLocks noChangeArrowheads="1"/>
            </p:cNvSpPr>
            <p:nvPr/>
          </p:nvSpPr>
          <p:spPr bwMode="auto">
            <a:xfrm>
              <a:off x="6630331" y="2461121"/>
              <a:ext cx="3800399" cy="65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承办：卡中心各部门、卡部、机构、品牌方等</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形式：接力式、合作式、独立承担</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8" name="组合 7">
            <a:extLst>
              <a:ext uri="{FF2B5EF4-FFF2-40B4-BE49-F238E27FC236}">
                <a16:creationId xmlns:a16="http://schemas.microsoft.com/office/drawing/2014/main" id="{2267E2EB-FD6E-4666-9B97-20F6F25AA41E}"/>
              </a:ext>
            </a:extLst>
          </p:cNvPr>
          <p:cNvGrpSpPr/>
          <p:nvPr/>
        </p:nvGrpSpPr>
        <p:grpSpPr>
          <a:xfrm>
            <a:off x="3371281" y="1607038"/>
            <a:ext cx="4829431" cy="1471236"/>
            <a:chOff x="3371281" y="1313124"/>
            <a:chExt cx="4829431" cy="1471236"/>
          </a:xfrm>
        </p:grpSpPr>
        <p:grpSp>
          <p:nvGrpSpPr>
            <p:cNvPr id="63" name="组合 62">
              <a:extLst>
                <a:ext uri="{FF2B5EF4-FFF2-40B4-BE49-F238E27FC236}">
                  <a16:creationId xmlns:a16="http://schemas.microsoft.com/office/drawing/2014/main" id="{DE96657B-4DF0-4E19-AF2D-138CFD4B14A6}"/>
                </a:ext>
              </a:extLst>
            </p:cNvPr>
            <p:cNvGrpSpPr/>
            <p:nvPr/>
          </p:nvGrpSpPr>
          <p:grpSpPr>
            <a:xfrm>
              <a:off x="3371281" y="1313124"/>
              <a:ext cx="4746133" cy="1453953"/>
              <a:chOff x="6709961" y="721102"/>
              <a:chExt cx="4746133" cy="1453953"/>
            </a:xfrm>
          </p:grpSpPr>
          <p:sp>
            <p:nvSpPr>
              <p:cNvPr id="64" name="文本框 63">
                <a:extLst>
                  <a:ext uri="{FF2B5EF4-FFF2-40B4-BE49-F238E27FC236}">
                    <a16:creationId xmlns:a16="http://schemas.microsoft.com/office/drawing/2014/main" id="{B6D7F811-5B8A-4885-B00C-03C1F5A20107}"/>
                  </a:ext>
                </a:extLst>
              </p:cNvPr>
              <p:cNvSpPr txBox="1"/>
              <p:nvPr/>
            </p:nvSpPr>
            <p:spPr>
              <a:xfrm>
                <a:off x="7613375" y="721102"/>
                <a:ext cx="3842719" cy="874407"/>
              </a:xfrm>
              <a:prstGeom prst="rect">
                <a:avLst/>
              </a:prstGeom>
              <a:noFill/>
            </p:spPr>
            <p:txBody>
              <a:bodyPr wrap="none" rtlCol="0">
                <a:spAutoFit/>
              </a:bodyPr>
              <a:lstStyle/>
              <a:p>
                <a:pPr>
                  <a:lnSpc>
                    <a:spcPct val="150000"/>
                  </a:lnSpc>
                </a:pPr>
                <a:r>
                  <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7+</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王牌栏目</a:t>
                </a:r>
                <a:endParaRPr lang="en-US" alt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深耕“吃看玩物车”，形成常态化覆盖</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矩形 64">
                <a:extLst>
                  <a:ext uri="{FF2B5EF4-FFF2-40B4-BE49-F238E27FC236}">
                    <a16:creationId xmlns:a16="http://schemas.microsoft.com/office/drawing/2014/main" id="{C045009A-3408-4641-9901-39758EA90227}"/>
                  </a:ext>
                </a:extLst>
              </p:cNvPr>
              <p:cNvSpPr>
                <a:spLocks noChangeArrowheads="1"/>
              </p:cNvSpPr>
              <p:nvPr/>
            </p:nvSpPr>
            <p:spPr bwMode="auto">
              <a:xfrm>
                <a:off x="6709961" y="1846439"/>
                <a:ext cx="4519129" cy="32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000"/>
                  </a:lnSpc>
                </a:pPr>
                <a:endParaRPr lang="en-US" altLang="zh-CN" sz="1600" dirty="0">
                  <a:solidFill>
                    <a:schemeClr val="tx1">
                      <a:lumMod val="65000"/>
                      <a:lumOff val="35000"/>
                    </a:schemeClr>
                  </a:solidFill>
                  <a:latin typeface="Agency FB" panose="020B0503020202020204" pitchFamily="34" charset="0"/>
                  <a:cs typeface="Arial" panose="020B0604020202020204" pitchFamily="34" charset="0"/>
                </a:endParaRPr>
              </a:p>
            </p:txBody>
          </p:sp>
        </p:grpSp>
        <p:sp>
          <p:nvSpPr>
            <p:cNvPr id="75" name="矩形 74">
              <a:extLst>
                <a:ext uri="{FF2B5EF4-FFF2-40B4-BE49-F238E27FC236}">
                  <a16:creationId xmlns:a16="http://schemas.microsoft.com/office/drawing/2014/main" id="{484CADB3-DD0B-4EAE-BABC-9C4990DBC7FB}"/>
                </a:ext>
              </a:extLst>
            </p:cNvPr>
            <p:cNvSpPr>
              <a:spLocks noChangeArrowheads="1"/>
            </p:cNvSpPr>
            <p:nvPr/>
          </p:nvSpPr>
          <p:spPr bwMode="auto">
            <a:xfrm>
              <a:off x="4289064" y="2127257"/>
              <a:ext cx="3911648" cy="65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承办：</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今日发现</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、电商、卡部等</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形式：接力式、合作式</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91" name="直接连接符 90">
            <a:extLst>
              <a:ext uri="{FF2B5EF4-FFF2-40B4-BE49-F238E27FC236}">
                <a16:creationId xmlns:a16="http://schemas.microsoft.com/office/drawing/2014/main" id="{14883CC5-3250-4BF8-8881-66BC53403A85}"/>
              </a:ext>
            </a:extLst>
          </p:cNvPr>
          <p:cNvCxnSpPr>
            <a:cxnSpLocks/>
          </p:cNvCxnSpPr>
          <p:nvPr/>
        </p:nvCxnSpPr>
        <p:spPr>
          <a:xfrm>
            <a:off x="4198543" y="1509204"/>
            <a:ext cx="0" cy="4481715"/>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2DAFFFF-0991-485B-A8B0-FE8AE7979042}"/>
              </a:ext>
            </a:extLst>
          </p:cNvPr>
          <p:cNvCxnSpPr>
            <a:cxnSpLocks/>
          </p:cNvCxnSpPr>
          <p:nvPr/>
        </p:nvCxnSpPr>
        <p:spPr>
          <a:xfrm>
            <a:off x="8165487" y="1515647"/>
            <a:ext cx="35225" cy="4503847"/>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A2439368-7875-4793-A1FF-4550C0A6F3AB}"/>
              </a:ext>
            </a:extLst>
          </p:cNvPr>
          <p:cNvGrpSpPr/>
          <p:nvPr/>
        </p:nvGrpSpPr>
        <p:grpSpPr>
          <a:xfrm>
            <a:off x="4390571" y="3456377"/>
            <a:ext cx="3603632" cy="1873087"/>
            <a:chOff x="4390571" y="3098438"/>
            <a:chExt cx="3898774" cy="2026495"/>
          </a:xfrm>
        </p:grpSpPr>
        <p:grpSp>
          <p:nvGrpSpPr>
            <p:cNvPr id="110" name="组合 109">
              <a:extLst>
                <a:ext uri="{FF2B5EF4-FFF2-40B4-BE49-F238E27FC236}">
                  <a16:creationId xmlns:a16="http://schemas.microsoft.com/office/drawing/2014/main" id="{BB18C68E-1381-4811-B6D4-8F7F9DD52B0C}"/>
                </a:ext>
              </a:extLst>
            </p:cNvPr>
            <p:cNvGrpSpPr/>
            <p:nvPr/>
          </p:nvGrpSpPr>
          <p:grpSpPr>
            <a:xfrm>
              <a:off x="5984770" y="4010884"/>
              <a:ext cx="388709" cy="343480"/>
              <a:chOff x="7471457" y="-694481"/>
              <a:chExt cx="856527" cy="856527"/>
            </a:xfrm>
          </p:grpSpPr>
          <p:grpSp>
            <p:nvGrpSpPr>
              <p:cNvPr id="111" name="组合 110">
                <a:extLst>
                  <a:ext uri="{FF2B5EF4-FFF2-40B4-BE49-F238E27FC236}">
                    <a16:creationId xmlns:a16="http://schemas.microsoft.com/office/drawing/2014/main" id="{59AF08E1-F753-49A3-8C72-A1CA63C9C660}"/>
                  </a:ext>
                </a:extLst>
              </p:cNvPr>
              <p:cNvGrpSpPr/>
              <p:nvPr/>
            </p:nvGrpSpPr>
            <p:grpSpPr>
              <a:xfrm>
                <a:off x="7471457" y="-694481"/>
                <a:ext cx="856527" cy="856527"/>
                <a:chOff x="4299994" y="-439838"/>
                <a:chExt cx="856527" cy="856527"/>
              </a:xfrm>
            </p:grpSpPr>
            <p:sp>
              <p:nvSpPr>
                <p:cNvPr id="113" name="椭圆 112">
                  <a:extLst>
                    <a:ext uri="{FF2B5EF4-FFF2-40B4-BE49-F238E27FC236}">
                      <a16:creationId xmlns:a16="http://schemas.microsoft.com/office/drawing/2014/main" id="{0E5BCA83-48C5-46B0-A760-6AEF7A4F10A1}"/>
                    </a:ext>
                  </a:extLst>
                </p:cNvPr>
                <p:cNvSpPr/>
                <p:nvPr/>
              </p:nvSpPr>
              <p:spPr>
                <a:xfrm>
                  <a:off x="4375229" y="-364603"/>
                  <a:ext cx="706056" cy="70605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4" name="椭圆 113">
                  <a:extLst>
                    <a:ext uri="{FF2B5EF4-FFF2-40B4-BE49-F238E27FC236}">
                      <a16:creationId xmlns:a16="http://schemas.microsoft.com/office/drawing/2014/main" id="{82879585-D7BE-44AF-94A5-93E9FEB83572}"/>
                    </a:ext>
                  </a:extLst>
                </p:cNvPr>
                <p:cNvSpPr/>
                <p:nvPr/>
              </p:nvSpPr>
              <p:spPr>
                <a:xfrm>
                  <a:off x="4299994" y="-439838"/>
                  <a:ext cx="856527" cy="85652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12" name="Freeform 5">
                <a:extLst>
                  <a:ext uri="{FF2B5EF4-FFF2-40B4-BE49-F238E27FC236}">
                    <a16:creationId xmlns:a16="http://schemas.microsoft.com/office/drawing/2014/main" id="{A712EC06-8D71-42F1-B00E-5FA109C974B9}"/>
                  </a:ext>
                </a:extLst>
              </p:cNvPr>
              <p:cNvSpPr>
                <a:spLocks noEditPoints="1"/>
              </p:cNvSpPr>
              <p:nvPr/>
            </p:nvSpPr>
            <p:spPr bwMode="auto">
              <a:xfrm>
                <a:off x="7624744" y="-496361"/>
                <a:ext cx="549952" cy="460286"/>
              </a:xfrm>
              <a:custGeom>
                <a:avLst/>
                <a:gdLst>
                  <a:gd name="T0" fmla="*/ 267 w 270"/>
                  <a:gd name="T1" fmla="*/ 129 h 225"/>
                  <a:gd name="T2" fmla="*/ 141 w 270"/>
                  <a:gd name="T3" fmla="*/ 3 h 225"/>
                  <a:gd name="T4" fmla="*/ 135 w 270"/>
                  <a:gd name="T5" fmla="*/ 0 h 225"/>
                  <a:gd name="T6" fmla="*/ 129 w 270"/>
                  <a:gd name="T7" fmla="*/ 3 h 225"/>
                  <a:gd name="T8" fmla="*/ 3 w 270"/>
                  <a:gd name="T9" fmla="*/ 129 h 225"/>
                  <a:gd name="T10" fmla="*/ 3 w 270"/>
                  <a:gd name="T11" fmla="*/ 140 h 225"/>
                  <a:gd name="T12" fmla="*/ 13 w 270"/>
                  <a:gd name="T13" fmla="*/ 140 h 225"/>
                  <a:gd name="T14" fmla="*/ 37 w 270"/>
                  <a:gd name="T15" fmla="*/ 115 h 225"/>
                  <a:gd name="T16" fmla="*/ 37 w 270"/>
                  <a:gd name="T17" fmla="*/ 215 h 225"/>
                  <a:gd name="T18" fmla="*/ 47 w 270"/>
                  <a:gd name="T19" fmla="*/ 225 h 225"/>
                  <a:gd name="T20" fmla="*/ 103 w 270"/>
                  <a:gd name="T21" fmla="*/ 225 h 225"/>
                  <a:gd name="T22" fmla="*/ 167 w 270"/>
                  <a:gd name="T23" fmla="*/ 225 h 225"/>
                  <a:gd name="T24" fmla="*/ 223 w 270"/>
                  <a:gd name="T25" fmla="*/ 225 h 225"/>
                  <a:gd name="T26" fmla="*/ 229 w 270"/>
                  <a:gd name="T27" fmla="*/ 215 h 225"/>
                  <a:gd name="T28" fmla="*/ 229 w 270"/>
                  <a:gd name="T29" fmla="*/ 116 h 225"/>
                  <a:gd name="T30" fmla="*/ 255 w 270"/>
                  <a:gd name="T31" fmla="*/ 140 h 225"/>
                  <a:gd name="T32" fmla="*/ 261 w 270"/>
                  <a:gd name="T33" fmla="*/ 143 h 225"/>
                  <a:gd name="T34" fmla="*/ 267 w 270"/>
                  <a:gd name="T35" fmla="*/ 140 h 225"/>
                  <a:gd name="T36" fmla="*/ 267 w 270"/>
                  <a:gd name="T37" fmla="*/ 129 h 225"/>
                  <a:gd name="T38" fmla="*/ 157 w 270"/>
                  <a:gd name="T39" fmla="*/ 209 h 225"/>
                  <a:gd name="T40" fmla="*/ 109 w 270"/>
                  <a:gd name="T41" fmla="*/ 209 h 225"/>
                  <a:gd name="T42" fmla="*/ 109 w 270"/>
                  <a:gd name="T43" fmla="*/ 155 h 225"/>
                  <a:gd name="T44" fmla="*/ 123 w 270"/>
                  <a:gd name="T45" fmla="*/ 145 h 225"/>
                  <a:gd name="T46" fmla="*/ 147 w 270"/>
                  <a:gd name="T47" fmla="*/ 145 h 225"/>
                  <a:gd name="T48" fmla="*/ 157 w 270"/>
                  <a:gd name="T49" fmla="*/ 155 h 225"/>
                  <a:gd name="T50" fmla="*/ 157 w 270"/>
                  <a:gd name="T51" fmla="*/ 209 h 225"/>
                  <a:gd name="T52" fmla="*/ 213 w 270"/>
                  <a:gd name="T53" fmla="*/ 209 h 225"/>
                  <a:gd name="T54" fmla="*/ 173 w 270"/>
                  <a:gd name="T55" fmla="*/ 209 h 225"/>
                  <a:gd name="T56" fmla="*/ 173 w 270"/>
                  <a:gd name="T57" fmla="*/ 155 h 225"/>
                  <a:gd name="T58" fmla="*/ 147 w 270"/>
                  <a:gd name="T59" fmla="*/ 129 h 225"/>
                  <a:gd name="T60" fmla="*/ 123 w 270"/>
                  <a:gd name="T61" fmla="*/ 129 h 225"/>
                  <a:gd name="T62" fmla="*/ 93 w 270"/>
                  <a:gd name="T63" fmla="*/ 155 h 225"/>
                  <a:gd name="T64" fmla="*/ 93 w 270"/>
                  <a:gd name="T65" fmla="*/ 209 h 225"/>
                  <a:gd name="T66" fmla="*/ 53 w 270"/>
                  <a:gd name="T67" fmla="*/ 209 h 225"/>
                  <a:gd name="T68" fmla="*/ 53 w 270"/>
                  <a:gd name="T69" fmla="*/ 99 h 225"/>
                  <a:gd name="T70" fmla="*/ 54 w 270"/>
                  <a:gd name="T71" fmla="*/ 99 h 225"/>
                  <a:gd name="T72" fmla="*/ 133 w 270"/>
                  <a:gd name="T73" fmla="*/ 20 h 225"/>
                  <a:gd name="T74" fmla="*/ 213 w 270"/>
                  <a:gd name="T75" fmla="*/ 100 h 225"/>
                  <a:gd name="T76" fmla="*/ 213 w 270"/>
                  <a:gd name="T77" fmla="*/ 20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0" h="225">
                    <a:moveTo>
                      <a:pt x="267" y="129"/>
                    </a:moveTo>
                    <a:cubicBezTo>
                      <a:pt x="141" y="3"/>
                      <a:pt x="141" y="3"/>
                      <a:pt x="141" y="3"/>
                    </a:cubicBezTo>
                    <a:cubicBezTo>
                      <a:pt x="139" y="1"/>
                      <a:pt x="137" y="0"/>
                      <a:pt x="135" y="0"/>
                    </a:cubicBezTo>
                    <a:cubicBezTo>
                      <a:pt x="133" y="0"/>
                      <a:pt x="131" y="1"/>
                      <a:pt x="129" y="3"/>
                    </a:cubicBezTo>
                    <a:cubicBezTo>
                      <a:pt x="3" y="129"/>
                      <a:pt x="3" y="129"/>
                      <a:pt x="3" y="129"/>
                    </a:cubicBezTo>
                    <a:cubicBezTo>
                      <a:pt x="0" y="132"/>
                      <a:pt x="0" y="137"/>
                      <a:pt x="3" y="140"/>
                    </a:cubicBezTo>
                    <a:cubicBezTo>
                      <a:pt x="6" y="144"/>
                      <a:pt x="10" y="144"/>
                      <a:pt x="13" y="140"/>
                    </a:cubicBezTo>
                    <a:cubicBezTo>
                      <a:pt x="37" y="115"/>
                      <a:pt x="37" y="115"/>
                      <a:pt x="37" y="115"/>
                    </a:cubicBezTo>
                    <a:cubicBezTo>
                      <a:pt x="37" y="215"/>
                      <a:pt x="37" y="215"/>
                      <a:pt x="37" y="215"/>
                    </a:cubicBezTo>
                    <a:cubicBezTo>
                      <a:pt x="37" y="220"/>
                      <a:pt x="43" y="225"/>
                      <a:pt x="47" y="225"/>
                    </a:cubicBezTo>
                    <a:cubicBezTo>
                      <a:pt x="103" y="225"/>
                      <a:pt x="103" y="225"/>
                      <a:pt x="103" y="225"/>
                    </a:cubicBezTo>
                    <a:cubicBezTo>
                      <a:pt x="167" y="225"/>
                      <a:pt x="167" y="225"/>
                      <a:pt x="167" y="225"/>
                    </a:cubicBezTo>
                    <a:cubicBezTo>
                      <a:pt x="223" y="225"/>
                      <a:pt x="223" y="225"/>
                      <a:pt x="223" y="225"/>
                    </a:cubicBezTo>
                    <a:cubicBezTo>
                      <a:pt x="228" y="225"/>
                      <a:pt x="229" y="220"/>
                      <a:pt x="229" y="215"/>
                    </a:cubicBezTo>
                    <a:cubicBezTo>
                      <a:pt x="229" y="116"/>
                      <a:pt x="229" y="116"/>
                      <a:pt x="229" y="116"/>
                    </a:cubicBezTo>
                    <a:cubicBezTo>
                      <a:pt x="255" y="140"/>
                      <a:pt x="255" y="140"/>
                      <a:pt x="255" y="140"/>
                    </a:cubicBezTo>
                    <a:cubicBezTo>
                      <a:pt x="256" y="142"/>
                      <a:pt x="259" y="143"/>
                      <a:pt x="261" y="143"/>
                    </a:cubicBezTo>
                    <a:cubicBezTo>
                      <a:pt x="263" y="143"/>
                      <a:pt x="265" y="142"/>
                      <a:pt x="267" y="140"/>
                    </a:cubicBezTo>
                    <a:cubicBezTo>
                      <a:pt x="270" y="137"/>
                      <a:pt x="270" y="132"/>
                      <a:pt x="267" y="129"/>
                    </a:cubicBezTo>
                    <a:close/>
                    <a:moveTo>
                      <a:pt x="157" y="209"/>
                    </a:moveTo>
                    <a:cubicBezTo>
                      <a:pt x="109" y="209"/>
                      <a:pt x="109" y="209"/>
                      <a:pt x="109" y="209"/>
                    </a:cubicBezTo>
                    <a:cubicBezTo>
                      <a:pt x="109" y="155"/>
                      <a:pt x="109" y="155"/>
                      <a:pt x="109" y="155"/>
                    </a:cubicBezTo>
                    <a:cubicBezTo>
                      <a:pt x="109" y="149"/>
                      <a:pt x="117" y="145"/>
                      <a:pt x="123" y="145"/>
                    </a:cubicBezTo>
                    <a:cubicBezTo>
                      <a:pt x="147" y="145"/>
                      <a:pt x="147" y="145"/>
                      <a:pt x="147" y="145"/>
                    </a:cubicBezTo>
                    <a:cubicBezTo>
                      <a:pt x="154" y="145"/>
                      <a:pt x="157" y="149"/>
                      <a:pt x="157" y="155"/>
                    </a:cubicBezTo>
                    <a:lnTo>
                      <a:pt x="157" y="209"/>
                    </a:lnTo>
                    <a:close/>
                    <a:moveTo>
                      <a:pt x="213" y="209"/>
                    </a:moveTo>
                    <a:cubicBezTo>
                      <a:pt x="173" y="209"/>
                      <a:pt x="173" y="209"/>
                      <a:pt x="173" y="209"/>
                    </a:cubicBezTo>
                    <a:cubicBezTo>
                      <a:pt x="173" y="155"/>
                      <a:pt x="173" y="155"/>
                      <a:pt x="173" y="155"/>
                    </a:cubicBezTo>
                    <a:cubicBezTo>
                      <a:pt x="173" y="140"/>
                      <a:pt x="163" y="129"/>
                      <a:pt x="147" y="129"/>
                    </a:cubicBezTo>
                    <a:cubicBezTo>
                      <a:pt x="123" y="129"/>
                      <a:pt x="123" y="129"/>
                      <a:pt x="123" y="129"/>
                    </a:cubicBezTo>
                    <a:cubicBezTo>
                      <a:pt x="108" y="129"/>
                      <a:pt x="93" y="140"/>
                      <a:pt x="93" y="155"/>
                    </a:cubicBezTo>
                    <a:cubicBezTo>
                      <a:pt x="93" y="209"/>
                      <a:pt x="93" y="209"/>
                      <a:pt x="93" y="209"/>
                    </a:cubicBezTo>
                    <a:cubicBezTo>
                      <a:pt x="53" y="209"/>
                      <a:pt x="53" y="209"/>
                      <a:pt x="53" y="209"/>
                    </a:cubicBezTo>
                    <a:cubicBezTo>
                      <a:pt x="53" y="99"/>
                      <a:pt x="53" y="99"/>
                      <a:pt x="53" y="99"/>
                    </a:cubicBezTo>
                    <a:cubicBezTo>
                      <a:pt x="53" y="99"/>
                      <a:pt x="54" y="99"/>
                      <a:pt x="54" y="99"/>
                    </a:cubicBezTo>
                    <a:cubicBezTo>
                      <a:pt x="133" y="20"/>
                      <a:pt x="133" y="20"/>
                      <a:pt x="133" y="20"/>
                    </a:cubicBezTo>
                    <a:cubicBezTo>
                      <a:pt x="213" y="100"/>
                      <a:pt x="213" y="100"/>
                      <a:pt x="213" y="100"/>
                    </a:cubicBezTo>
                    <a:lnTo>
                      <a:pt x="213" y="2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aphicFrame>
          <p:nvGraphicFramePr>
            <p:cNvPr id="115" name="图表 114">
              <a:extLst>
                <a:ext uri="{FF2B5EF4-FFF2-40B4-BE49-F238E27FC236}">
                  <a16:creationId xmlns:a16="http://schemas.microsoft.com/office/drawing/2014/main" id="{19E23754-3D1E-4BEC-B55C-E23D05B7A0E3}"/>
                </a:ext>
              </a:extLst>
            </p:cNvPr>
            <p:cNvGraphicFramePr/>
            <p:nvPr>
              <p:extLst>
                <p:ext uri="{D42A27DB-BD31-4B8C-83A1-F6EECF244321}">
                  <p14:modId xmlns:p14="http://schemas.microsoft.com/office/powerpoint/2010/main" val="1556973356"/>
                </p:ext>
              </p:extLst>
            </p:nvPr>
          </p:nvGraphicFramePr>
          <p:xfrm>
            <a:off x="5165696" y="3704051"/>
            <a:ext cx="2020600" cy="966646"/>
          </p:xfrm>
          <a:graphic>
            <a:graphicData uri="http://schemas.openxmlformats.org/drawingml/2006/chart">
              <c:chart xmlns:c="http://schemas.openxmlformats.org/drawingml/2006/chart" xmlns:r="http://schemas.openxmlformats.org/officeDocument/2006/relationships" r:id="rId3"/>
            </a:graphicData>
          </a:graphic>
        </p:graphicFrame>
        <p:cxnSp>
          <p:nvCxnSpPr>
            <p:cNvPr id="116" name="直接箭头连接符 115">
              <a:extLst>
                <a:ext uri="{FF2B5EF4-FFF2-40B4-BE49-F238E27FC236}">
                  <a16:creationId xmlns:a16="http://schemas.microsoft.com/office/drawing/2014/main" id="{E74E5510-6A34-4090-9E59-8BC1169FA45A}"/>
                </a:ext>
              </a:extLst>
            </p:cNvPr>
            <p:cNvCxnSpPr>
              <a:cxnSpLocks/>
            </p:cNvCxnSpPr>
            <p:nvPr/>
          </p:nvCxnSpPr>
          <p:spPr>
            <a:xfrm flipV="1">
              <a:off x="6190058" y="3445592"/>
              <a:ext cx="86048" cy="289497"/>
            </a:xfrm>
            <a:prstGeom prst="straightConnector1">
              <a:avLst/>
            </a:prstGeom>
            <a:ln w="15875">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1A17AE52-5641-47F6-A11C-DB1DAC90713A}"/>
                </a:ext>
              </a:extLst>
            </p:cNvPr>
            <p:cNvCxnSpPr>
              <a:cxnSpLocks/>
            </p:cNvCxnSpPr>
            <p:nvPr/>
          </p:nvCxnSpPr>
          <p:spPr>
            <a:xfrm>
              <a:off x="6547023" y="4065130"/>
              <a:ext cx="293724" cy="47247"/>
            </a:xfrm>
            <a:prstGeom prst="straightConnector1">
              <a:avLst/>
            </a:prstGeom>
            <a:ln w="15875">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39E4A8A9-6F30-43D8-A805-328EF53A4FBC}"/>
                </a:ext>
              </a:extLst>
            </p:cNvPr>
            <p:cNvCxnSpPr>
              <a:cxnSpLocks/>
            </p:cNvCxnSpPr>
            <p:nvPr/>
          </p:nvCxnSpPr>
          <p:spPr>
            <a:xfrm>
              <a:off x="6439620" y="4521692"/>
              <a:ext cx="254265" cy="207660"/>
            </a:xfrm>
            <a:prstGeom prst="straightConnector1">
              <a:avLst/>
            </a:prstGeom>
            <a:ln w="15875">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43ABED20-2FCD-4C4B-9DA3-EA43A1EEAFF0}"/>
                </a:ext>
              </a:extLst>
            </p:cNvPr>
            <p:cNvCxnSpPr>
              <a:cxnSpLocks/>
            </p:cNvCxnSpPr>
            <p:nvPr/>
          </p:nvCxnSpPr>
          <p:spPr>
            <a:xfrm flipH="1">
              <a:off x="5538067" y="4494544"/>
              <a:ext cx="379578" cy="203291"/>
            </a:xfrm>
            <a:prstGeom prst="straightConnector1">
              <a:avLst/>
            </a:prstGeom>
            <a:ln w="15875">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D1465049-D108-4418-8894-821835C60154}"/>
                </a:ext>
              </a:extLst>
            </p:cNvPr>
            <p:cNvCxnSpPr>
              <a:cxnSpLocks/>
            </p:cNvCxnSpPr>
            <p:nvPr/>
          </p:nvCxnSpPr>
          <p:spPr>
            <a:xfrm flipH="1" flipV="1">
              <a:off x="5539740" y="3833142"/>
              <a:ext cx="245783" cy="210475"/>
            </a:xfrm>
            <a:prstGeom prst="straightConnector1">
              <a:avLst/>
            </a:prstGeom>
            <a:ln w="15875">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21" name="组合 120">
              <a:extLst>
                <a:ext uri="{FF2B5EF4-FFF2-40B4-BE49-F238E27FC236}">
                  <a16:creationId xmlns:a16="http://schemas.microsoft.com/office/drawing/2014/main" id="{E90AB5AF-0713-48C2-A3EF-DB8BFFFC3E96}"/>
                </a:ext>
              </a:extLst>
            </p:cNvPr>
            <p:cNvGrpSpPr/>
            <p:nvPr/>
          </p:nvGrpSpPr>
          <p:grpSpPr>
            <a:xfrm>
              <a:off x="6334329" y="3098438"/>
              <a:ext cx="1525029" cy="549735"/>
              <a:chOff x="13262696" y="6577039"/>
              <a:chExt cx="5240956" cy="549735"/>
            </a:xfrm>
          </p:grpSpPr>
          <p:sp>
            <p:nvSpPr>
              <p:cNvPr id="122" name="文本框 121">
                <a:extLst>
                  <a:ext uri="{FF2B5EF4-FFF2-40B4-BE49-F238E27FC236}">
                    <a16:creationId xmlns:a16="http://schemas.microsoft.com/office/drawing/2014/main" id="{A7CE1070-7429-4F0C-A534-045ED210E8E9}"/>
                  </a:ext>
                </a:extLst>
              </p:cNvPr>
              <p:cNvSpPr txBox="1"/>
              <p:nvPr/>
            </p:nvSpPr>
            <p:spPr>
              <a:xfrm>
                <a:off x="13262696" y="6577039"/>
                <a:ext cx="5240956" cy="33298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掌上放映室</a:t>
                </a:r>
              </a:p>
            </p:txBody>
          </p:sp>
          <p:sp>
            <p:nvSpPr>
              <p:cNvPr id="123" name="矩形 122">
                <a:extLst>
                  <a:ext uri="{FF2B5EF4-FFF2-40B4-BE49-F238E27FC236}">
                    <a16:creationId xmlns:a16="http://schemas.microsoft.com/office/drawing/2014/main" id="{61ED2942-3D28-4422-ABDA-5C8A36C7C9EE}"/>
                  </a:ext>
                </a:extLst>
              </p:cNvPr>
              <p:cNvSpPr/>
              <p:nvPr/>
            </p:nvSpPr>
            <p:spPr>
              <a:xfrm>
                <a:off x="13262700" y="6843738"/>
                <a:ext cx="4711169" cy="283036"/>
              </a:xfrm>
              <a:prstGeom prst="rect">
                <a:avLst/>
              </a:prstGeom>
            </p:spPr>
            <p:txBody>
              <a:bodyPr wrap="square">
                <a:spAutoFit/>
              </a:body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电影盘点</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点评</a:t>
                </a:r>
              </a:p>
            </p:txBody>
          </p:sp>
        </p:grpSp>
        <p:grpSp>
          <p:nvGrpSpPr>
            <p:cNvPr id="124" name="组合 123">
              <a:extLst>
                <a:ext uri="{FF2B5EF4-FFF2-40B4-BE49-F238E27FC236}">
                  <a16:creationId xmlns:a16="http://schemas.microsoft.com/office/drawing/2014/main" id="{3A7802AE-5CF1-4EFA-A7C1-A6F93AE025C3}"/>
                </a:ext>
              </a:extLst>
            </p:cNvPr>
            <p:cNvGrpSpPr/>
            <p:nvPr/>
          </p:nvGrpSpPr>
          <p:grpSpPr>
            <a:xfrm>
              <a:off x="6728505" y="4575198"/>
              <a:ext cx="1409447" cy="549735"/>
              <a:chOff x="13262699" y="6577039"/>
              <a:chExt cx="5280427" cy="549735"/>
            </a:xfrm>
          </p:grpSpPr>
          <p:sp>
            <p:nvSpPr>
              <p:cNvPr id="125" name="文本框 124">
                <a:extLst>
                  <a:ext uri="{FF2B5EF4-FFF2-40B4-BE49-F238E27FC236}">
                    <a16:creationId xmlns:a16="http://schemas.microsoft.com/office/drawing/2014/main" id="{C8BFAE8B-9F7E-4C14-B35B-DF5E8A2DBC09}"/>
                  </a:ext>
                </a:extLst>
              </p:cNvPr>
              <p:cNvSpPr txBox="1"/>
              <p:nvPr/>
            </p:nvSpPr>
            <p:spPr>
              <a:xfrm>
                <a:off x="13262699" y="6577039"/>
                <a:ext cx="5280427" cy="33298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掌上测评间</a:t>
                </a:r>
              </a:p>
            </p:txBody>
          </p:sp>
          <p:sp>
            <p:nvSpPr>
              <p:cNvPr id="126" name="矩形 125">
                <a:extLst>
                  <a:ext uri="{FF2B5EF4-FFF2-40B4-BE49-F238E27FC236}">
                    <a16:creationId xmlns:a16="http://schemas.microsoft.com/office/drawing/2014/main" id="{4A50383F-25FE-4868-BC37-012832F6803C}"/>
                  </a:ext>
                </a:extLst>
              </p:cNvPr>
              <p:cNvSpPr/>
              <p:nvPr/>
            </p:nvSpPr>
            <p:spPr>
              <a:xfrm>
                <a:off x="13262699" y="6843738"/>
                <a:ext cx="3380410" cy="283036"/>
              </a:xfrm>
              <a:prstGeom prst="rect">
                <a:avLst/>
              </a:prstGeom>
            </p:spPr>
            <p:txBody>
              <a:bodyPr wrap="square">
                <a:spAutoFit/>
              </a:body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新物测评</a:t>
                </a:r>
              </a:p>
            </p:txBody>
          </p:sp>
        </p:grpSp>
        <p:grpSp>
          <p:nvGrpSpPr>
            <p:cNvPr id="127" name="组合 126">
              <a:extLst>
                <a:ext uri="{FF2B5EF4-FFF2-40B4-BE49-F238E27FC236}">
                  <a16:creationId xmlns:a16="http://schemas.microsoft.com/office/drawing/2014/main" id="{490C074E-5092-41DE-9D12-847185D88B98}"/>
                </a:ext>
              </a:extLst>
            </p:cNvPr>
            <p:cNvGrpSpPr/>
            <p:nvPr/>
          </p:nvGrpSpPr>
          <p:grpSpPr>
            <a:xfrm>
              <a:off x="6965772" y="3872816"/>
              <a:ext cx="1323573" cy="549735"/>
              <a:chOff x="13262699" y="6577039"/>
              <a:chExt cx="5070824" cy="549735"/>
            </a:xfrm>
          </p:grpSpPr>
          <p:sp>
            <p:nvSpPr>
              <p:cNvPr id="128" name="文本框 127">
                <a:extLst>
                  <a:ext uri="{FF2B5EF4-FFF2-40B4-BE49-F238E27FC236}">
                    <a16:creationId xmlns:a16="http://schemas.microsoft.com/office/drawing/2014/main" id="{08903B8F-A748-4960-B7FD-85520D9111FA}"/>
                  </a:ext>
                </a:extLst>
              </p:cNvPr>
              <p:cNvSpPr txBox="1"/>
              <p:nvPr/>
            </p:nvSpPr>
            <p:spPr>
              <a:xfrm>
                <a:off x="13262699" y="6577039"/>
                <a:ext cx="5070824" cy="33298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掌上看世界</a:t>
                </a:r>
              </a:p>
            </p:txBody>
          </p:sp>
          <p:sp>
            <p:nvSpPr>
              <p:cNvPr id="129" name="矩形 128">
                <a:extLst>
                  <a:ext uri="{FF2B5EF4-FFF2-40B4-BE49-F238E27FC236}">
                    <a16:creationId xmlns:a16="http://schemas.microsoft.com/office/drawing/2014/main" id="{8D9CEF22-9B8A-4552-BCB7-95FF9AB2F9B9}"/>
                  </a:ext>
                </a:extLst>
              </p:cNvPr>
              <p:cNvSpPr/>
              <p:nvPr/>
            </p:nvSpPr>
            <p:spPr>
              <a:xfrm>
                <a:off x="13262699" y="6843738"/>
                <a:ext cx="3380410" cy="283036"/>
              </a:xfrm>
              <a:prstGeom prst="rect">
                <a:avLst/>
              </a:prstGeom>
            </p:spPr>
            <p:txBody>
              <a:bodyPr wrap="square">
                <a:spAutoFit/>
              </a:body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旅游出行</a:t>
                </a:r>
              </a:p>
            </p:txBody>
          </p:sp>
        </p:grpSp>
        <p:grpSp>
          <p:nvGrpSpPr>
            <p:cNvPr id="130" name="组合 129">
              <a:extLst>
                <a:ext uri="{FF2B5EF4-FFF2-40B4-BE49-F238E27FC236}">
                  <a16:creationId xmlns:a16="http://schemas.microsoft.com/office/drawing/2014/main" id="{7C998528-E186-4AB8-B2AB-D73992F73C80}"/>
                </a:ext>
              </a:extLst>
            </p:cNvPr>
            <p:cNvGrpSpPr/>
            <p:nvPr/>
          </p:nvGrpSpPr>
          <p:grpSpPr>
            <a:xfrm>
              <a:off x="4390571" y="4385458"/>
              <a:ext cx="1360402" cy="549735"/>
              <a:chOff x="13262699" y="6577039"/>
              <a:chExt cx="4532083" cy="549735"/>
            </a:xfrm>
          </p:grpSpPr>
          <p:sp>
            <p:nvSpPr>
              <p:cNvPr id="131" name="文本框 130">
                <a:extLst>
                  <a:ext uri="{FF2B5EF4-FFF2-40B4-BE49-F238E27FC236}">
                    <a16:creationId xmlns:a16="http://schemas.microsoft.com/office/drawing/2014/main" id="{84EE552E-272B-4825-B472-390F89BF55B6}"/>
                  </a:ext>
                </a:extLst>
              </p:cNvPr>
              <p:cNvSpPr txBox="1"/>
              <p:nvPr/>
            </p:nvSpPr>
            <p:spPr>
              <a:xfrm>
                <a:off x="13262699" y="6577039"/>
                <a:ext cx="4532083" cy="33298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掌上赏好车</a:t>
                </a:r>
              </a:p>
            </p:txBody>
          </p:sp>
          <p:sp>
            <p:nvSpPr>
              <p:cNvPr id="132" name="矩形 131">
                <a:extLst>
                  <a:ext uri="{FF2B5EF4-FFF2-40B4-BE49-F238E27FC236}">
                    <a16:creationId xmlns:a16="http://schemas.microsoft.com/office/drawing/2014/main" id="{0FFC982B-C193-4B56-9220-6FA9A792ED4B}"/>
                  </a:ext>
                </a:extLst>
              </p:cNvPr>
              <p:cNvSpPr/>
              <p:nvPr/>
            </p:nvSpPr>
            <p:spPr>
              <a:xfrm>
                <a:off x="13262699" y="6843738"/>
                <a:ext cx="3380412" cy="283036"/>
              </a:xfrm>
              <a:prstGeom prst="rect">
                <a:avLst/>
              </a:prstGeom>
            </p:spPr>
            <p:txBody>
              <a:bodyPr wrap="square">
                <a:spAutoFit/>
              </a:body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探店试驾</a:t>
                </a:r>
              </a:p>
            </p:txBody>
          </p:sp>
        </p:grpSp>
        <p:grpSp>
          <p:nvGrpSpPr>
            <p:cNvPr id="133" name="组合 132">
              <a:extLst>
                <a:ext uri="{FF2B5EF4-FFF2-40B4-BE49-F238E27FC236}">
                  <a16:creationId xmlns:a16="http://schemas.microsoft.com/office/drawing/2014/main" id="{7A728428-903B-46B9-9BC8-7282469D3FEE}"/>
                </a:ext>
              </a:extLst>
            </p:cNvPr>
            <p:cNvGrpSpPr/>
            <p:nvPr/>
          </p:nvGrpSpPr>
          <p:grpSpPr>
            <a:xfrm>
              <a:off x="4499908" y="3465821"/>
              <a:ext cx="1459298" cy="549735"/>
              <a:chOff x="13262699" y="6577039"/>
              <a:chExt cx="4286480" cy="549735"/>
            </a:xfrm>
          </p:grpSpPr>
          <p:sp>
            <p:nvSpPr>
              <p:cNvPr id="134" name="文本框 133">
                <a:extLst>
                  <a:ext uri="{FF2B5EF4-FFF2-40B4-BE49-F238E27FC236}">
                    <a16:creationId xmlns:a16="http://schemas.microsoft.com/office/drawing/2014/main" id="{227EF8C5-D7F6-4092-8905-BEA096378303}"/>
                  </a:ext>
                </a:extLst>
              </p:cNvPr>
              <p:cNvSpPr txBox="1"/>
              <p:nvPr/>
            </p:nvSpPr>
            <p:spPr>
              <a:xfrm>
                <a:off x="13262699" y="6577039"/>
                <a:ext cx="4286480" cy="332985"/>
              </a:xfrm>
              <a:prstGeom prst="rect">
                <a:avLst/>
              </a:prstGeom>
              <a:noFill/>
            </p:spPr>
            <p:txBody>
              <a:bodyPr wrap="square" rtlCol="0">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掌上有美食</a:t>
                </a:r>
              </a:p>
            </p:txBody>
          </p:sp>
          <p:sp>
            <p:nvSpPr>
              <p:cNvPr id="135" name="矩形 134">
                <a:extLst>
                  <a:ext uri="{FF2B5EF4-FFF2-40B4-BE49-F238E27FC236}">
                    <a16:creationId xmlns:a16="http://schemas.microsoft.com/office/drawing/2014/main" id="{BD7D904F-1AB2-4C13-B58B-6D35B6CDDF38}"/>
                  </a:ext>
                </a:extLst>
              </p:cNvPr>
              <p:cNvSpPr/>
              <p:nvPr/>
            </p:nvSpPr>
            <p:spPr>
              <a:xfrm>
                <a:off x="13262699" y="6843738"/>
                <a:ext cx="3380410" cy="283036"/>
              </a:xfrm>
              <a:prstGeom prst="rect">
                <a:avLst/>
              </a:prstGeom>
            </p:spPr>
            <p:txBody>
              <a:bodyPr wrap="square">
                <a:spAutoFit/>
              </a:body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美食探店</a:t>
                </a:r>
              </a:p>
            </p:txBody>
          </p:sp>
        </p:grpSp>
      </p:grpSp>
      <p:grpSp>
        <p:nvGrpSpPr>
          <p:cNvPr id="2" name="组合 1">
            <a:extLst>
              <a:ext uri="{FF2B5EF4-FFF2-40B4-BE49-F238E27FC236}">
                <a16:creationId xmlns:a16="http://schemas.microsoft.com/office/drawing/2014/main" id="{FFB1D995-C41B-4998-A947-08735F8FDEFA}"/>
              </a:ext>
            </a:extLst>
          </p:cNvPr>
          <p:cNvGrpSpPr/>
          <p:nvPr/>
        </p:nvGrpSpPr>
        <p:grpSpPr>
          <a:xfrm>
            <a:off x="193197" y="3429177"/>
            <a:ext cx="3914826" cy="2052772"/>
            <a:chOff x="193197" y="2950105"/>
            <a:chExt cx="3914826" cy="2237930"/>
          </a:xfrm>
        </p:grpSpPr>
        <p:grpSp>
          <p:nvGrpSpPr>
            <p:cNvPr id="138" name="组合 137">
              <a:extLst>
                <a:ext uri="{FF2B5EF4-FFF2-40B4-BE49-F238E27FC236}">
                  <a16:creationId xmlns:a16="http://schemas.microsoft.com/office/drawing/2014/main" id="{7E9672AF-FDA8-4381-8631-026C17A75DA9}"/>
                </a:ext>
              </a:extLst>
            </p:cNvPr>
            <p:cNvGrpSpPr/>
            <p:nvPr/>
          </p:nvGrpSpPr>
          <p:grpSpPr>
            <a:xfrm>
              <a:off x="346291" y="3876017"/>
              <a:ext cx="3213593" cy="295453"/>
              <a:chOff x="1077684" y="4610168"/>
              <a:chExt cx="7713845" cy="248823"/>
            </a:xfrm>
          </p:grpSpPr>
          <p:grpSp>
            <p:nvGrpSpPr>
              <p:cNvPr id="139" name="组合 138">
                <a:extLst>
                  <a:ext uri="{FF2B5EF4-FFF2-40B4-BE49-F238E27FC236}">
                    <a16:creationId xmlns:a16="http://schemas.microsoft.com/office/drawing/2014/main" id="{486741FC-FE40-4E13-982B-C03DB31AC2E4}"/>
                  </a:ext>
                </a:extLst>
              </p:cNvPr>
              <p:cNvGrpSpPr/>
              <p:nvPr/>
            </p:nvGrpSpPr>
            <p:grpSpPr>
              <a:xfrm>
                <a:off x="1077684" y="4610168"/>
                <a:ext cx="2535466" cy="243275"/>
                <a:chOff x="1077684" y="4610641"/>
                <a:chExt cx="2535466" cy="243275"/>
              </a:xfrm>
            </p:grpSpPr>
            <p:sp>
              <p:nvSpPr>
                <p:cNvPr id="141" name="矩形 140">
                  <a:extLst>
                    <a:ext uri="{FF2B5EF4-FFF2-40B4-BE49-F238E27FC236}">
                      <a16:creationId xmlns:a16="http://schemas.microsoft.com/office/drawing/2014/main" id="{147A9187-7C8A-43AA-8509-BBC7D081BB62}"/>
                    </a:ext>
                  </a:extLst>
                </p:cNvPr>
                <p:cNvSpPr/>
                <p:nvPr/>
              </p:nvSpPr>
              <p:spPr>
                <a:xfrm>
                  <a:off x="1077684" y="4644366"/>
                  <a:ext cx="2535466" cy="209550"/>
                </a:xfrm>
                <a:prstGeom prst="rect">
                  <a:avLst/>
                </a:prstGeom>
                <a:solidFill>
                  <a:srgbClr val="C70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8EABEC01-69C0-412F-9655-9841CDDBEB3D}"/>
                    </a:ext>
                  </a:extLst>
                </p:cNvPr>
                <p:cNvSpPr txBox="1"/>
                <p:nvPr/>
              </p:nvSpPr>
              <p:spPr>
                <a:xfrm>
                  <a:off x="1077684" y="4610641"/>
                  <a:ext cx="443425" cy="220322"/>
                </a:xfrm>
                <a:prstGeom prst="rect">
                  <a:avLst/>
                </a:prstGeom>
                <a:noFill/>
              </p:spPr>
              <p:txBody>
                <a:bodyPr wrap="none" rtlCol="0">
                  <a:spAutoFit/>
                </a:bodyPr>
                <a:lstStyle/>
                <a:p>
                  <a:endParaRPr lang="zh-CN" altLang="en-US" sz="105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0" name="文本框 139">
                <a:extLst>
                  <a:ext uri="{FF2B5EF4-FFF2-40B4-BE49-F238E27FC236}">
                    <a16:creationId xmlns:a16="http://schemas.microsoft.com/office/drawing/2014/main" id="{75BB33CE-002F-4A0A-BA16-7597DDB6451E}"/>
                  </a:ext>
                </a:extLst>
              </p:cNvPr>
              <p:cNvSpPr txBox="1"/>
              <p:nvPr/>
            </p:nvSpPr>
            <p:spPr>
              <a:xfrm>
                <a:off x="3500011" y="4645149"/>
                <a:ext cx="5291518" cy="213842"/>
              </a:xfrm>
              <a:prstGeom prst="rect">
                <a:avLst/>
              </a:prstGeom>
              <a:noFill/>
            </p:spPr>
            <p:txBody>
              <a:bodyPr wrap="none" rtlCol="0">
                <a:spAutoFit/>
              </a:bodyPr>
              <a:lstStyle/>
              <a:p>
                <a:r>
                  <a:rPr lang="zh-CN" altLang="en-US" sz="105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讲主题</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：日常花销大省不下钱买车</a:t>
                </a:r>
              </a:p>
            </p:txBody>
          </p:sp>
        </p:grpSp>
        <p:grpSp>
          <p:nvGrpSpPr>
            <p:cNvPr id="143" name="组合 142">
              <a:extLst>
                <a:ext uri="{FF2B5EF4-FFF2-40B4-BE49-F238E27FC236}">
                  <a16:creationId xmlns:a16="http://schemas.microsoft.com/office/drawing/2014/main" id="{2FFA8834-C59D-4B77-94BF-C5111876CEAF}"/>
                </a:ext>
              </a:extLst>
            </p:cNvPr>
            <p:cNvGrpSpPr/>
            <p:nvPr/>
          </p:nvGrpSpPr>
          <p:grpSpPr>
            <a:xfrm>
              <a:off x="346291" y="3424941"/>
              <a:ext cx="3498023" cy="415498"/>
              <a:chOff x="1077685" y="4868909"/>
              <a:chExt cx="8396581" cy="349920"/>
            </a:xfrm>
          </p:grpSpPr>
          <p:grpSp>
            <p:nvGrpSpPr>
              <p:cNvPr id="144" name="组合 143">
                <a:extLst>
                  <a:ext uri="{FF2B5EF4-FFF2-40B4-BE49-F238E27FC236}">
                    <a16:creationId xmlns:a16="http://schemas.microsoft.com/office/drawing/2014/main" id="{EB94FA9F-EE0F-4F17-9907-741CA408B8B9}"/>
                  </a:ext>
                </a:extLst>
              </p:cNvPr>
              <p:cNvGrpSpPr/>
              <p:nvPr/>
            </p:nvGrpSpPr>
            <p:grpSpPr>
              <a:xfrm>
                <a:off x="1077685" y="4868909"/>
                <a:ext cx="2135414" cy="244628"/>
                <a:chOff x="1077685" y="4866942"/>
                <a:chExt cx="2135414" cy="244628"/>
              </a:xfrm>
            </p:grpSpPr>
            <p:sp>
              <p:nvSpPr>
                <p:cNvPr id="146" name="矩形 145">
                  <a:extLst>
                    <a:ext uri="{FF2B5EF4-FFF2-40B4-BE49-F238E27FC236}">
                      <a16:creationId xmlns:a16="http://schemas.microsoft.com/office/drawing/2014/main" id="{A4F74638-38D9-4780-A0C1-0F292AF88FB2}"/>
                    </a:ext>
                  </a:extLst>
                </p:cNvPr>
                <p:cNvSpPr/>
                <p:nvPr/>
              </p:nvSpPr>
              <p:spPr>
                <a:xfrm>
                  <a:off x="1077685" y="4902020"/>
                  <a:ext cx="2135414" cy="209550"/>
                </a:xfrm>
                <a:prstGeom prst="rect">
                  <a:avLst/>
                </a:prstGeom>
                <a:solidFill>
                  <a:srgbClr val="C70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7" name="文本框 146">
                  <a:extLst>
                    <a:ext uri="{FF2B5EF4-FFF2-40B4-BE49-F238E27FC236}">
                      <a16:creationId xmlns:a16="http://schemas.microsoft.com/office/drawing/2014/main" id="{A22ADFC7-7BB8-4F46-BEC5-BE70E4F53B5A}"/>
                    </a:ext>
                  </a:extLst>
                </p:cNvPr>
                <p:cNvSpPr txBox="1"/>
                <p:nvPr/>
              </p:nvSpPr>
              <p:spPr>
                <a:xfrm>
                  <a:off x="1077685" y="4866942"/>
                  <a:ext cx="443425" cy="220320"/>
                </a:xfrm>
                <a:prstGeom prst="rect">
                  <a:avLst/>
                </a:prstGeom>
                <a:noFill/>
              </p:spPr>
              <p:txBody>
                <a:bodyPr wrap="none" rtlCol="0">
                  <a:spAutoFit/>
                </a:bodyPr>
                <a:lstStyle/>
                <a:p>
                  <a:endParaRPr lang="zh-CN" altLang="en-US" sz="105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5" name="文本框 144">
                <a:extLst>
                  <a:ext uri="{FF2B5EF4-FFF2-40B4-BE49-F238E27FC236}">
                    <a16:creationId xmlns:a16="http://schemas.microsoft.com/office/drawing/2014/main" id="{ED89E403-1109-4350-9897-012FE1A71F1E}"/>
                  </a:ext>
                </a:extLst>
              </p:cNvPr>
              <p:cNvSpPr txBox="1"/>
              <p:nvPr/>
            </p:nvSpPr>
            <p:spPr>
              <a:xfrm>
                <a:off x="3213103" y="4868909"/>
                <a:ext cx="6261163" cy="349920"/>
              </a:xfrm>
              <a:prstGeom prst="rect">
                <a:avLst/>
              </a:prstGeom>
              <a:noFill/>
            </p:spPr>
            <p:txBody>
              <a:bodyPr wrap="square" rtlCol="0">
                <a:spAutoFit/>
              </a:bodyPr>
              <a:lstStyle/>
              <a:p>
                <a:r>
                  <a:rPr lang="zh-CN" altLang="en-US" sz="105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看下去</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：买不起保时捷，市面上还有什么</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高性价比好车</a:t>
                </a:r>
              </a:p>
            </p:txBody>
          </p:sp>
        </p:grpSp>
        <p:grpSp>
          <p:nvGrpSpPr>
            <p:cNvPr id="148" name="组合 147">
              <a:extLst>
                <a:ext uri="{FF2B5EF4-FFF2-40B4-BE49-F238E27FC236}">
                  <a16:creationId xmlns:a16="http://schemas.microsoft.com/office/drawing/2014/main" id="{AE4F607F-1B7E-4FFF-AD24-D07FE2348350}"/>
                </a:ext>
              </a:extLst>
            </p:cNvPr>
            <p:cNvGrpSpPr/>
            <p:nvPr/>
          </p:nvGrpSpPr>
          <p:grpSpPr>
            <a:xfrm>
              <a:off x="353632" y="3016937"/>
              <a:ext cx="2645047" cy="288866"/>
              <a:chOff x="1077685" y="5118035"/>
              <a:chExt cx="6349111" cy="243274"/>
            </a:xfrm>
          </p:grpSpPr>
          <p:grpSp>
            <p:nvGrpSpPr>
              <p:cNvPr id="149" name="组合 148">
                <a:extLst>
                  <a:ext uri="{FF2B5EF4-FFF2-40B4-BE49-F238E27FC236}">
                    <a16:creationId xmlns:a16="http://schemas.microsoft.com/office/drawing/2014/main" id="{8C770CEF-6474-4035-A317-8E3745CBD0F0}"/>
                  </a:ext>
                </a:extLst>
              </p:cNvPr>
              <p:cNvGrpSpPr/>
              <p:nvPr/>
            </p:nvGrpSpPr>
            <p:grpSpPr>
              <a:xfrm>
                <a:off x="1077685" y="5118035"/>
                <a:ext cx="1806237" cy="243274"/>
                <a:chOff x="1077685" y="5118612"/>
                <a:chExt cx="1806237" cy="243274"/>
              </a:xfrm>
            </p:grpSpPr>
            <p:sp>
              <p:nvSpPr>
                <p:cNvPr id="151" name="矩形 150">
                  <a:extLst>
                    <a:ext uri="{FF2B5EF4-FFF2-40B4-BE49-F238E27FC236}">
                      <a16:creationId xmlns:a16="http://schemas.microsoft.com/office/drawing/2014/main" id="{D6029D17-ADCD-4619-A0C0-C524C962B353}"/>
                    </a:ext>
                  </a:extLst>
                </p:cNvPr>
                <p:cNvSpPr/>
                <p:nvPr/>
              </p:nvSpPr>
              <p:spPr>
                <a:xfrm>
                  <a:off x="1077685" y="5152336"/>
                  <a:ext cx="1379765" cy="209550"/>
                </a:xfrm>
                <a:prstGeom prst="rect">
                  <a:avLst/>
                </a:prstGeom>
                <a:solidFill>
                  <a:srgbClr val="C70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2" name="文本框 151">
                  <a:extLst>
                    <a:ext uri="{FF2B5EF4-FFF2-40B4-BE49-F238E27FC236}">
                      <a16:creationId xmlns:a16="http://schemas.microsoft.com/office/drawing/2014/main" id="{55C1D630-E382-47F6-A244-341418097AF1}"/>
                    </a:ext>
                  </a:extLst>
                </p:cNvPr>
                <p:cNvSpPr txBox="1"/>
                <p:nvPr/>
              </p:nvSpPr>
              <p:spPr>
                <a:xfrm>
                  <a:off x="1077685" y="5118612"/>
                  <a:ext cx="1806237" cy="220320"/>
                </a:xfrm>
                <a:prstGeom prst="rect">
                  <a:avLst/>
                </a:prstGeom>
                <a:noFill/>
              </p:spPr>
              <p:txBody>
                <a:bodyPr wrap="square" rtlCol="0">
                  <a:spAutoFit/>
                </a:bodyPr>
                <a:lstStyle/>
                <a:p>
                  <a:endParaRPr lang="zh-CN" altLang="en-US" sz="105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0" name="文本框 149">
                <a:extLst>
                  <a:ext uri="{FF2B5EF4-FFF2-40B4-BE49-F238E27FC236}">
                    <a16:creationId xmlns:a16="http://schemas.microsoft.com/office/drawing/2014/main" id="{3362E5BC-7500-4644-AF7A-868EE513E390}"/>
                  </a:ext>
                </a:extLst>
              </p:cNvPr>
              <p:cNvSpPr txBox="1"/>
              <p:nvPr/>
            </p:nvSpPr>
            <p:spPr>
              <a:xfrm>
                <a:off x="2458502" y="5118035"/>
                <a:ext cx="4968294" cy="213840"/>
              </a:xfrm>
              <a:prstGeom prst="rect">
                <a:avLst/>
              </a:prstGeom>
              <a:noFill/>
            </p:spPr>
            <p:txBody>
              <a:bodyPr wrap="none" rtlCol="0">
                <a:spAutoFit/>
              </a:bodyPr>
              <a:lstStyle/>
              <a:p>
                <a:r>
                  <a:rPr lang="zh-CN" altLang="en-US" sz="105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留下来</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：保时捷最新款独家试驾</a:t>
                </a:r>
              </a:p>
            </p:txBody>
          </p:sp>
        </p:grpSp>
        <p:grpSp>
          <p:nvGrpSpPr>
            <p:cNvPr id="153" name="组合 152">
              <a:extLst>
                <a:ext uri="{FF2B5EF4-FFF2-40B4-BE49-F238E27FC236}">
                  <a16:creationId xmlns:a16="http://schemas.microsoft.com/office/drawing/2014/main" id="{8080A0F8-BD07-449F-8D08-3568E32C1353}"/>
                </a:ext>
              </a:extLst>
            </p:cNvPr>
            <p:cNvGrpSpPr/>
            <p:nvPr/>
          </p:nvGrpSpPr>
          <p:grpSpPr>
            <a:xfrm>
              <a:off x="346291" y="4308096"/>
              <a:ext cx="3526569" cy="415498"/>
              <a:chOff x="1077685" y="5387033"/>
              <a:chExt cx="8465103" cy="349920"/>
            </a:xfrm>
          </p:grpSpPr>
          <p:grpSp>
            <p:nvGrpSpPr>
              <p:cNvPr id="154" name="组合 153">
                <a:extLst>
                  <a:ext uri="{FF2B5EF4-FFF2-40B4-BE49-F238E27FC236}">
                    <a16:creationId xmlns:a16="http://schemas.microsoft.com/office/drawing/2014/main" id="{EB6BBA7A-3D14-4609-B96A-6E05B299BBD2}"/>
                  </a:ext>
                </a:extLst>
              </p:cNvPr>
              <p:cNvGrpSpPr/>
              <p:nvPr/>
            </p:nvGrpSpPr>
            <p:grpSpPr>
              <a:xfrm>
                <a:off x="1077685" y="5387033"/>
                <a:ext cx="2905720" cy="243274"/>
                <a:chOff x="1077685" y="5388274"/>
                <a:chExt cx="2905720" cy="243274"/>
              </a:xfrm>
            </p:grpSpPr>
            <p:sp>
              <p:nvSpPr>
                <p:cNvPr id="156" name="矩形 155">
                  <a:extLst>
                    <a:ext uri="{FF2B5EF4-FFF2-40B4-BE49-F238E27FC236}">
                      <a16:creationId xmlns:a16="http://schemas.microsoft.com/office/drawing/2014/main" id="{3A1818BF-3320-4555-AC98-93F93DBBC789}"/>
                    </a:ext>
                  </a:extLst>
                </p:cNvPr>
                <p:cNvSpPr/>
                <p:nvPr/>
              </p:nvSpPr>
              <p:spPr>
                <a:xfrm>
                  <a:off x="1077685" y="5421998"/>
                  <a:ext cx="2905720" cy="209550"/>
                </a:xfrm>
                <a:prstGeom prst="rect">
                  <a:avLst/>
                </a:prstGeom>
                <a:solidFill>
                  <a:srgbClr val="C70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7" name="文本框 156">
                  <a:extLst>
                    <a:ext uri="{FF2B5EF4-FFF2-40B4-BE49-F238E27FC236}">
                      <a16:creationId xmlns:a16="http://schemas.microsoft.com/office/drawing/2014/main" id="{B216E730-EE11-4AE6-A047-CBECBA7A53D1}"/>
                    </a:ext>
                  </a:extLst>
                </p:cNvPr>
                <p:cNvSpPr txBox="1"/>
                <p:nvPr/>
              </p:nvSpPr>
              <p:spPr>
                <a:xfrm>
                  <a:off x="1077685" y="5388274"/>
                  <a:ext cx="443425" cy="220320"/>
                </a:xfrm>
                <a:prstGeom prst="rect">
                  <a:avLst/>
                </a:prstGeom>
                <a:noFill/>
              </p:spPr>
              <p:txBody>
                <a:bodyPr wrap="none" rtlCol="0">
                  <a:spAutoFit/>
                </a:bodyPr>
                <a:lstStyle/>
                <a:p>
                  <a:endParaRPr lang="zh-CN" altLang="en-US" sz="105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5" name="文本框 154">
                <a:extLst>
                  <a:ext uri="{FF2B5EF4-FFF2-40B4-BE49-F238E27FC236}">
                    <a16:creationId xmlns:a16="http://schemas.microsoft.com/office/drawing/2014/main" id="{E9C5305B-3D79-4174-8CD7-BE69F7BCEA10}"/>
                  </a:ext>
                </a:extLst>
              </p:cNvPr>
              <p:cNvSpPr txBox="1"/>
              <p:nvPr/>
            </p:nvSpPr>
            <p:spPr>
              <a:xfrm>
                <a:off x="3928056" y="5387033"/>
                <a:ext cx="5614732" cy="349920"/>
              </a:xfrm>
              <a:prstGeom prst="rect">
                <a:avLst/>
              </a:prstGeom>
              <a:noFill/>
            </p:spPr>
            <p:txBody>
              <a:bodyPr wrap="none" rtlCol="0">
                <a:spAutoFit/>
              </a:bodyPr>
              <a:lstStyle/>
              <a:p>
                <a:r>
                  <a:rPr lang="zh-CN" altLang="en-US" sz="105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扣重点</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：用招行信用卡吃喝玩乐便宜</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且能分期</a:t>
                </a:r>
              </a:p>
            </p:txBody>
          </p:sp>
        </p:grpSp>
        <p:grpSp>
          <p:nvGrpSpPr>
            <p:cNvPr id="158" name="组合 157">
              <a:extLst>
                <a:ext uri="{FF2B5EF4-FFF2-40B4-BE49-F238E27FC236}">
                  <a16:creationId xmlns:a16="http://schemas.microsoft.com/office/drawing/2014/main" id="{3BF0F3F7-D681-4CDD-A8ED-483796517EBC}"/>
                </a:ext>
              </a:extLst>
            </p:cNvPr>
            <p:cNvGrpSpPr/>
            <p:nvPr/>
          </p:nvGrpSpPr>
          <p:grpSpPr>
            <a:xfrm>
              <a:off x="346291" y="4777626"/>
              <a:ext cx="3357321" cy="288866"/>
              <a:chOff x="1077685" y="5641258"/>
              <a:chExt cx="8058849" cy="243274"/>
            </a:xfrm>
          </p:grpSpPr>
          <p:grpSp>
            <p:nvGrpSpPr>
              <p:cNvPr id="159" name="组合 158">
                <a:extLst>
                  <a:ext uri="{FF2B5EF4-FFF2-40B4-BE49-F238E27FC236}">
                    <a16:creationId xmlns:a16="http://schemas.microsoft.com/office/drawing/2014/main" id="{7C100E9C-4A65-4D65-9544-C377BF05C2BF}"/>
                  </a:ext>
                </a:extLst>
              </p:cNvPr>
              <p:cNvGrpSpPr/>
              <p:nvPr/>
            </p:nvGrpSpPr>
            <p:grpSpPr>
              <a:xfrm>
                <a:off x="1077685" y="5641258"/>
                <a:ext cx="3275240" cy="243274"/>
                <a:chOff x="1077685" y="5641258"/>
                <a:chExt cx="3275240" cy="243274"/>
              </a:xfrm>
            </p:grpSpPr>
            <p:sp>
              <p:nvSpPr>
                <p:cNvPr id="161" name="矩形 160">
                  <a:extLst>
                    <a:ext uri="{FF2B5EF4-FFF2-40B4-BE49-F238E27FC236}">
                      <a16:creationId xmlns:a16="http://schemas.microsoft.com/office/drawing/2014/main" id="{CB15E339-A126-4B8A-8343-AB7ED83ADEEB}"/>
                    </a:ext>
                  </a:extLst>
                </p:cNvPr>
                <p:cNvSpPr/>
                <p:nvPr/>
              </p:nvSpPr>
              <p:spPr>
                <a:xfrm>
                  <a:off x="1077685" y="5674982"/>
                  <a:ext cx="3275240" cy="209550"/>
                </a:xfrm>
                <a:prstGeom prst="rect">
                  <a:avLst/>
                </a:prstGeom>
                <a:solidFill>
                  <a:srgbClr val="C70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4" name="文本框 173">
                  <a:extLst>
                    <a:ext uri="{FF2B5EF4-FFF2-40B4-BE49-F238E27FC236}">
                      <a16:creationId xmlns:a16="http://schemas.microsoft.com/office/drawing/2014/main" id="{440E54F8-E210-4A48-858E-B46749BF9F7F}"/>
                    </a:ext>
                  </a:extLst>
                </p:cNvPr>
                <p:cNvSpPr txBox="1"/>
                <p:nvPr/>
              </p:nvSpPr>
              <p:spPr>
                <a:xfrm>
                  <a:off x="1077685" y="5641258"/>
                  <a:ext cx="443425" cy="220320"/>
                </a:xfrm>
                <a:prstGeom prst="rect">
                  <a:avLst/>
                </a:prstGeom>
                <a:noFill/>
              </p:spPr>
              <p:txBody>
                <a:bodyPr wrap="none" rtlCol="0">
                  <a:spAutoFit/>
                </a:bodyPr>
                <a:lstStyle/>
                <a:p>
                  <a:endParaRPr lang="zh-CN" altLang="en-US" sz="105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0" name="文本框 159">
                <a:extLst>
                  <a:ext uri="{FF2B5EF4-FFF2-40B4-BE49-F238E27FC236}">
                    <a16:creationId xmlns:a16="http://schemas.microsoft.com/office/drawing/2014/main" id="{1C13A902-CE02-4AE3-9821-FBC12DA44D5A}"/>
                  </a:ext>
                </a:extLst>
              </p:cNvPr>
              <p:cNvSpPr txBox="1"/>
              <p:nvPr/>
            </p:nvSpPr>
            <p:spPr>
              <a:xfrm>
                <a:off x="4352928" y="5641258"/>
                <a:ext cx="4783606" cy="213840"/>
              </a:xfrm>
              <a:prstGeom prst="rect">
                <a:avLst/>
              </a:prstGeom>
              <a:noFill/>
            </p:spPr>
            <p:txBody>
              <a:bodyPr wrap="none" rtlCol="0">
                <a:spAutoFit/>
              </a:bodyPr>
              <a:lstStyle/>
              <a:p>
                <a:r>
                  <a:rPr lang="zh-CN" altLang="en-US" sz="105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促转化</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：推销信用卡产品</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业务</a:t>
                </a:r>
              </a:p>
            </p:txBody>
          </p:sp>
        </p:grpSp>
        <p:sp>
          <p:nvSpPr>
            <p:cNvPr id="175" name="矩形: 圆角 174">
              <a:extLst>
                <a:ext uri="{FF2B5EF4-FFF2-40B4-BE49-F238E27FC236}">
                  <a16:creationId xmlns:a16="http://schemas.microsoft.com/office/drawing/2014/main" id="{58DA1072-98AA-4EE7-B597-E6A8CBA28AC2}"/>
                </a:ext>
              </a:extLst>
            </p:cNvPr>
            <p:cNvSpPr/>
            <p:nvPr/>
          </p:nvSpPr>
          <p:spPr>
            <a:xfrm>
              <a:off x="193197" y="2950105"/>
              <a:ext cx="3914826" cy="2237930"/>
            </a:xfrm>
            <a:prstGeom prst="roundRect">
              <a:avLst>
                <a:gd name="adj" fmla="val 5694"/>
              </a:avLst>
            </a:prstGeom>
            <a:noFill/>
            <a:ln w="1270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p>
          </p:txBody>
        </p:sp>
      </p:grpSp>
      <p:pic>
        <p:nvPicPr>
          <p:cNvPr id="11" name="图片 10">
            <a:extLst>
              <a:ext uri="{FF2B5EF4-FFF2-40B4-BE49-F238E27FC236}">
                <a16:creationId xmlns:a16="http://schemas.microsoft.com/office/drawing/2014/main" id="{57E4431E-8EB1-47D8-B1E8-C04B0B14098D}"/>
              </a:ext>
            </a:extLst>
          </p:cNvPr>
          <p:cNvPicPr>
            <a:picLocks noChangeAspect="1"/>
          </p:cNvPicPr>
          <p:nvPr/>
        </p:nvPicPr>
        <p:blipFill rotWithShape="1">
          <a:blip r:embed="rId4"/>
          <a:srcRect b="36429"/>
          <a:stretch/>
        </p:blipFill>
        <p:spPr>
          <a:xfrm>
            <a:off x="8323072" y="3460666"/>
            <a:ext cx="2990928" cy="1934325"/>
          </a:xfrm>
          <a:prstGeom prst="rect">
            <a:avLst/>
          </a:prstGeom>
        </p:spPr>
      </p:pic>
      <p:sp>
        <p:nvSpPr>
          <p:cNvPr id="177" name="矩形: 圆角 176">
            <a:extLst>
              <a:ext uri="{FF2B5EF4-FFF2-40B4-BE49-F238E27FC236}">
                <a16:creationId xmlns:a16="http://schemas.microsoft.com/office/drawing/2014/main" id="{9BC0352E-FB94-436E-B1BC-293950001A1E}"/>
              </a:ext>
            </a:extLst>
          </p:cNvPr>
          <p:cNvSpPr/>
          <p:nvPr/>
        </p:nvSpPr>
        <p:spPr>
          <a:xfrm>
            <a:off x="9138467" y="3604644"/>
            <a:ext cx="1395935" cy="1651296"/>
          </a:xfrm>
          <a:prstGeom prst="roundRect">
            <a:avLst>
              <a:gd name="adj" fmla="val 5694"/>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33" name="文本框 32">
            <a:extLst>
              <a:ext uri="{FF2B5EF4-FFF2-40B4-BE49-F238E27FC236}">
                <a16:creationId xmlns:a16="http://schemas.microsoft.com/office/drawing/2014/main" id="{3C0FCE7A-BDC1-41DC-B815-576A340A796A}"/>
              </a:ext>
            </a:extLst>
          </p:cNvPr>
          <p:cNvSpPr txBox="1"/>
          <p:nvPr/>
        </p:nvSpPr>
        <p:spPr>
          <a:xfrm>
            <a:off x="11347727" y="3545303"/>
            <a:ext cx="465952" cy="1600438"/>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王牌栏目竞争制</a:t>
            </a:r>
          </a:p>
        </p:txBody>
      </p:sp>
      <p:cxnSp>
        <p:nvCxnSpPr>
          <p:cNvPr id="42" name="直接连接符 41">
            <a:extLst>
              <a:ext uri="{FF2B5EF4-FFF2-40B4-BE49-F238E27FC236}">
                <a16:creationId xmlns:a16="http://schemas.microsoft.com/office/drawing/2014/main" id="{2713EDFE-2B67-485F-B348-6918BC41D9A9}"/>
              </a:ext>
            </a:extLst>
          </p:cNvPr>
          <p:cNvCxnSpPr>
            <a:cxnSpLocks/>
          </p:cNvCxnSpPr>
          <p:nvPr/>
        </p:nvCxnSpPr>
        <p:spPr>
          <a:xfrm>
            <a:off x="10543763" y="3739506"/>
            <a:ext cx="872704" cy="1408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5A493CA6-2478-4D99-9243-F8B669F5461E}"/>
              </a:ext>
            </a:extLst>
          </p:cNvPr>
          <p:cNvSpPr/>
          <p:nvPr/>
        </p:nvSpPr>
        <p:spPr>
          <a:xfrm>
            <a:off x="-14514" y="6211669"/>
            <a:ext cx="12206515" cy="64633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9" name="右箭头 1">
            <a:extLst>
              <a:ext uri="{FF2B5EF4-FFF2-40B4-BE49-F238E27FC236}">
                <a16:creationId xmlns:a16="http://schemas.microsoft.com/office/drawing/2014/main" id="{6433AC78-2610-47C0-BC1D-A604C6644729}"/>
              </a:ext>
            </a:extLst>
          </p:cNvPr>
          <p:cNvSpPr/>
          <p:nvPr/>
        </p:nvSpPr>
        <p:spPr>
          <a:xfrm>
            <a:off x="3492736"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90" name="右箭头 12">
            <a:extLst>
              <a:ext uri="{FF2B5EF4-FFF2-40B4-BE49-F238E27FC236}">
                <a16:creationId xmlns:a16="http://schemas.microsoft.com/office/drawing/2014/main" id="{9C67D29A-8F2D-4BE0-A9F9-3514D4B11FC0}"/>
              </a:ext>
            </a:extLst>
          </p:cNvPr>
          <p:cNvSpPr/>
          <p:nvPr/>
        </p:nvSpPr>
        <p:spPr>
          <a:xfrm>
            <a:off x="7804327"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95" name="文本框 94">
            <a:extLst>
              <a:ext uri="{FF2B5EF4-FFF2-40B4-BE49-F238E27FC236}">
                <a16:creationId xmlns:a16="http://schemas.microsoft.com/office/drawing/2014/main" id="{86A54E64-3BC1-4938-A370-95A640039E98}"/>
              </a:ext>
            </a:extLst>
          </p:cNvPr>
          <p:cNvSpPr txBox="1"/>
          <p:nvPr/>
        </p:nvSpPr>
        <p:spPr>
          <a:xfrm>
            <a:off x="383446" y="6368056"/>
            <a:ext cx="312768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一期：作为直播者 </a:t>
            </a:r>
            <a:r>
              <a:rPr lang="zh-CN" altLang="en-US" sz="1200" b="1" dirty="0">
                <a:solidFill>
                  <a:schemeClr val="bg1"/>
                </a:solidFill>
                <a:latin typeface="微软雅黑" panose="020B0503020204020204" pitchFamily="34" charset="-122"/>
                <a:ea typeface="微软雅黑" panose="020B0503020204020204" pitchFamily="34" charset="-122"/>
              </a:rPr>
              <a:t>形成单直播间基础运营</a:t>
            </a:r>
          </a:p>
        </p:txBody>
      </p:sp>
      <p:sp>
        <p:nvSpPr>
          <p:cNvPr id="96" name="文本框 95">
            <a:extLst>
              <a:ext uri="{FF2B5EF4-FFF2-40B4-BE49-F238E27FC236}">
                <a16:creationId xmlns:a16="http://schemas.microsoft.com/office/drawing/2014/main" id="{0EE3884D-015C-4115-AC82-D65B3DD846F6}"/>
              </a:ext>
            </a:extLst>
          </p:cNvPr>
          <p:cNvSpPr txBox="1"/>
          <p:nvPr/>
        </p:nvSpPr>
        <p:spPr>
          <a:xfrm>
            <a:off x="3916481" y="6368055"/>
            <a:ext cx="3824048"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二期：作为运营牵头人 </a:t>
            </a:r>
            <a:r>
              <a:rPr lang="zh-CN" altLang="en-US" sz="1200" b="1" dirty="0">
                <a:solidFill>
                  <a:schemeClr val="bg1"/>
                </a:solidFill>
                <a:latin typeface="微软雅黑" panose="020B0503020204020204" pitchFamily="34" charset="-122"/>
                <a:ea typeface="微软雅黑" panose="020B0503020204020204" pitchFamily="34" charset="-122"/>
              </a:rPr>
              <a:t>形成主播联盟、栏目化直播间</a:t>
            </a:r>
          </a:p>
        </p:txBody>
      </p:sp>
      <p:sp>
        <p:nvSpPr>
          <p:cNvPr id="97" name="文本框 96">
            <a:extLst>
              <a:ext uri="{FF2B5EF4-FFF2-40B4-BE49-F238E27FC236}">
                <a16:creationId xmlns:a16="http://schemas.microsoft.com/office/drawing/2014/main" id="{31FF6A77-7EFD-4FF7-B3A7-56E15642E5B9}"/>
              </a:ext>
            </a:extLst>
          </p:cNvPr>
          <p:cNvSpPr txBox="1"/>
          <p:nvPr/>
        </p:nvSpPr>
        <p:spPr>
          <a:xfrm>
            <a:off x="7868742" y="6368055"/>
            <a:ext cx="449774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三期：作为直播管理方 </a:t>
            </a:r>
            <a:r>
              <a:rPr lang="zh-CN" altLang="en-US" sz="1200" b="1" dirty="0">
                <a:solidFill>
                  <a:schemeClr val="bg1"/>
                </a:solidFill>
                <a:latin typeface="微软雅黑" panose="020B0503020204020204" pitchFamily="34" charset="-122"/>
                <a:ea typeface="微软雅黑" panose="020B0503020204020204" pitchFamily="34" charset="-122"/>
              </a:rPr>
              <a:t>形成“四好”</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“六边形”</a:t>
            </a:r>
          </a:p>
        </p:txBody>
      </p:sp>
    </p:spTree>
    <p:extLst>
      <p:ext uri="{BB962C8B-B14F-4D97-AF65-F5344CB8AC3E}">
        <p14:creationId xmlns:p14="http://schemas.microsoft.com/office/powerpoint/2010/main" val="750674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290" y="440532"/>
            <a:ext cx="9931181"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活动：形成阶梯式、多花样的活动形式</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8" name="表格 7">
            <a:extLst>
              <a:ext uri="{FF2B5EF4-FFF2-40B4-BE49-F238E27FC236}">
                <a16:creationId xmlns:a16="http://schemas.microsoft.com/office/drawing/2014/main" id="{3BD0AC87-59E2-4FA8-AFD6-240B2CEAEDC3}"/>
              </a:ext>
            </a:extLst>
          </p:cNvPr>
          <p:cNvGraphicFramePr>
            <a:graphicFrameLocks noGrp="1"/>
          </p:cNvGraphicFramePr>
          <p:nvPr>
            <p:extLst>
              <p:ext uri="{D42A27DB-BD31-4B8C-83A1-F6EECF244321}">
                <p14:modId xmlns:p14="http://schemas.microsoft.com/office/powerpoint/2010/main" val="3778135161"/>
              </p:ext>
            </p:extLst>
          </p:nvPr>
        </p:nvGraphicFramePr>
        <p:xfrm>
          <a:off x="826385" y="2640292"/>
          <a:ext cx="10735238" cy="3045889"/>
        </p:xfrm>
        <a:graphic>
          <a:graphicData uri="http://schemas.openxmlformats.org/drawingml/2006/table">
            <a:tbl>
              <a:tblPr firstRow="1" bandRow="1">
                <a:tableStyleId>{5C22544A-7EE6-4342-B048-85BDC9FD1C3A}</a:tableStyleId>
              </a:tblPr>
              <a:tblGrid>
                <a:gridCol w="1325616">
                  <a:extLst>
                    <a:ext uri="{9D8B030D-6E8A-4147-A177-3AD203B41FA5}">
                      <a16:colId xmlns:a16="http://schemas.microsoft.com/office/drawing/2014/main" val="4241666563"/>
                    </a:ext>
                  </a:extLst>
                </a:gridCol>
                <a:gridCol w="3189605">
                  <a:extLst>
                    <a:ext uri="{9D8B030D-6E8A-4147-A177-3AD203B41FA5}">
                      <a16:colId xmlns:a16="http://schemas.microsoft.com/office/drawing/2014/main" val="3231115448"/>
                    </a:ext>
                  </a:extLst>
                </a:gridCol>
                <a:gridCol w="2757365">
                  <a:extLst>
                    <a:ext uri="{9D8B030D-6E8A-4147-A177-3AD203B41FA5}">
                      <a16:colId xmlns:a16="http://schemas.microsoft.com/office/drawing/2014/main" val="1418703846"/>
                    </a:ext>
                  </a:extLst>
                </a:gridCol>
                <a:gridCol w="3462652">
                  <a:extLst>
                    <a:ext uri="{9D8B030D-6E8A-4147-A177-3AD203B41FA5}">
                      <a16:colId xmlns:a16="http://schemas.microsoft.com/office/drawing/2014/main" val="3781942741"/>
                    </a:ext>
                  </a:extLst>
                </a:gridCol>
              </a:tblGrid>
              <a:tr h="590421">
                <a:tc>
                  <a:txBody>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活动规模</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rgbClr val="C00000"/>
                          </a:solidFill>
                          <a:latin typeface="微软雅黑" panose="020B0503020204020204" pitchFamily="34" charset="-122"/>
                          <a:ea typeface="微软雅黑" panose="020B0503020204020204" pitchFamily="34" charset="-122"/>
                        </a:rPr>
                        <a:t>日常直播</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600" b="1" dirty="0">
                          <a:solidFill>
                            <a:srgbClr val="C00000"/>
                          </a:solidFill>
                          <a:latin typeface="微软雅黑" panose="020B0503020204020204" pitchFamily="34" charset="-122"/>
                          <a:ea typeface="微软雅黑" panose="020B0503020204020204" pitchFamily="34" charset="-122"/>
                        </a:rPr>
                        <a:t>平台</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品牌营销直播</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600" b="1" dirty="0">
                          <a:solidFill>
                            <a:srgbClr val="C00000"/>
                          </a:solidFill>
                          <a:latin typeface="微软雅黑" panose="020B0503020204020204" pitchFamily="34" charset="-122"/>
                          <a:ea typeface="微软雅黑" panose="020B0503020204020204" pitchFamily="34" charset="-122"/>
                        </a:rPr>
                        <a:t>平台大事件直播</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75604210"/>
                  </a:ext>
                </a:extLst>
              </a:tr>
              <a:tr h="579608">
                <a:tc>
                  <a:txBody>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活动频率</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4</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次</a:t>
                      </a: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王牌栏目</a:t>
                      </a: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月 （种草期）</a:t>
                      </a:r>
                      <a:endParaRPr lang="en-US" altLang="zh-CN" sz="1100" b="0" dirty="0">
                        <a:solidFill>
                          <a:schemeClr val="bg2">
                            <a:lumMod val="25000"/>
                          </a:schemeClr>
                        </a:solidFill>
                        <a:latin typeface="微软雅黑" panose="020B0503020204020204" pitchFamily="34" charset="-122"/>
                        <a:ea typeface="微软雅黑" panose="020B0503020204020204" pitchFamily="34" charset="-122"/>
                      </a:endParaRPr>
                    </a:p>
                    <a:p>
                      <a:pPr algn="ct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次</a:t>
                      </a: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王牌栏目</a:t>
                      </a: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月 （强化</a:t>
                      </a: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收获期）</a:t>
                      </a:r>
                      <a:endParaRPr lang="en-US" altLang="zh-CN" sz="1100" b="0" dirty="0">
                        <a:solidFill>
                          <a:schemeClr val="bg2">
                            <a:lumMod val="25000"/>
                          </a:schemeClr>
                        </a:solidFill>
                        <a:latin typeface="微软雅黑" panose="020B0503020204020204" pitchFamily="34" charset="-122"/>
                        <a:ea typeface="微软雅黑" panose="020B0503020204020204" pitchFamily="34" charset="-122"/>
                      </a:endParaRPr>
                    </a:p>
                    <a:p>
                      <a:pPr algn="ct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次</a:t>
                      </a: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日常栏目</a:t>
                      </a: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月</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次</a:t>
                      </a:r>
                      <a:r>
                        <a:rPr lang="en-US" altLang="zh-CN"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王牌栏目</a:t>
                      </a:r>
                      <a:r>
                        <a:rPr lang="en-US" altLang="zh-CN"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月（强化期</a:t>
                      </a:r>
                      <a:r>
                        <a:rPr lang="en-US" altLang="zh-CN"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收获期）</a:t>
                      </a:r>
                      <a:endParaRPr lang="en-US" altLang="zh-CN"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次</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年（收获期）</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766738"/>
                  </a:ext>
                </a:extLst>
              </a:tr>
              <a:tr h="930554">
                <a:tc>
                  <a:txBody>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活动主题</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吃（饭票）</a:t>
                      </a:r>
                      <a:endParaRPr lang="en-US" altLang="zh-CN" sz="1100" b="0" dirty="0">
                        <a:solidFill>
                          <a:schemeClr val="bg2">
                            <a:lumMod val="25000"/>
                          </a:schemeClr>
                        </a:solidFill>
                        <a:latin typeface="微软雅黑" panose="020B0503020204020204" pitchFamily="34" charset="-122"/>
                        <a:ea typeface="微软雅黑" panose="020B0503020204020204" pitchFamily="34" charset="-122"/>
                      </a:endParaRPr>
                    </a:p>
                    <a:p>
                      <a:pPr algn="ct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物（数码、视频）</a:t>
                      </a:r>
                      <a:endParaRPr lang="en-US" altLang="zh-CN" sz="1100" b="0" dirty="0">
                        <a:solidFill>
                          <a:schemeClr val="bg2">
                            <a:lumMod val="25000"/>
                          </a:schemeClr>
                        </a:solidFill>
                        <a:latin typeface="微软雅黑" panose="020B0503020204020204" pitchFamily="34" charset="-122"/>
                        <a:ea typeface="微软雅黑" panose="020B0503020204020204" pitchFamily="34" charset="-122"/>
                      </a:endParaRPr>
                    </a:p>
                    <a:p>
                      <a:pPr algn="ct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看（影票）</a:t>
                      </a:r>
                      <a:endParaRPr lang="en-US" altLang="zh-CN" sz="1100" b="0" dirty="0">
                        <a:solidFill>
                          <a:schemeClr val="bg2">
                            <a:lumMod val="25000"/>
                          </a:schemeClr>
                        </a:solidFill>
                        <a:latin typeface="微软雅黑" panose="020B0503020204020204" pitchFamily="34" charset="-122"/>
                        <a:ea typeface="微软雅黑" panose="020B0503020204020204" pitchFamily="34" charset="-122"/>
                      </a:endParaRPr>
                    </a:p>
                    <a:p>
                      <a:pPr algn="ct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玩（机票酒店）</a:t>
                      </a:r>
                      <a:endParaRPr lang="en-US" altLang="zh-CN" sz="1100" b="0" dirty="0">
                        <a:solidFill>
                          <a:schemeClr val="bg2">
                            <a:lumMod val="25000"/>
                          </a:schemeClr>
                        </a:solidFill>
                        <a:latin typeface="微软雅黑" panose="020B0503020204020204" pitchFamily="34" charset="-122"/>
                        <a:ea typeface="微软雅黑" panose="020B0503020204020204" pitchFamily="34" charset="-122"/>
                      </a:endParaRPr>
                    </a:p>
                    <a:p>
                      <a:pPr algn="ct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车（汽车分期）</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端午节</a:t>
                      </a:r>
                      <a:endParaRPr lang="en-US" altLang="zh-CN"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数码节</a:t>
                      </a:r>
                      <a:endParaRPr lang="en-US" altLang="zh-CN"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肯德基专场</a:t>
                      </a:r>
                      <a:endParaRPr lang="en-US" altLang="zh-CN"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100" dirty="0">
                          <a:solidFill>
                            <a:schemeClr val="bg2">
                              <a:lumMod val="25000"/>
                            </a:schemeClr>
                          </a:solidFill>
                          <a:latin typeface="微软雅黑" panose="020B0503020204020204" pitchFamily="34" charset="-122"/>
                          <a:ea typeface="微软雅黑" panose="020B0503020204020204" pitchFamily="34" charset="-122"/>
                        </a:rPr>
                        <a:t>双</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11</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618</a:t>
                      </a: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10</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元风暴</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algn="ctr"/>
                      <a:r>
                        <a:rPr lang="en-US" altLang="zh-CN" sz="1100"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100" dirty="0">
                        <a:solidFill>
                          <a:schemeClr val="bg2">
                            <a:lumMod val="25000"/>
                          </a:schemeClr>
                        </a:solidFill>
                        <a:latin typeface="微软雅黑" panose="020B0503020204020204" pitchFamily="34" charset="-122"/>
                        <a:ea typeface="微软雅黑" panose="020B0503020204020204" pitchFamily="34" charset="-122"/>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5609406"/>
                  </a:ext>
                </a:extLst>
              </a:tr>
              <a:tr h="930554">
                <a:tc>
                  <a:txBody>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活动玩法</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71450" indent="-171450" algn="ctr">
                        <a:buFont typeface="Arial" panose="020B0604020202020204" pitchFamily="34" charset="0"/>
                        <a:buChar char="•"/>
                      </a:pPr>
                      <a:r>
                        <a:rPr lang="zh-CN" altLang="en-US" sz="1100" b="1" dirty="0">
                          <a:solidFill>
                            <a:schemeClr val="bg2">
                              <a:lumMod val="25000"/>
                            </a:schemeClr>
                          </a:solidFill>
                          <a:latin typeface="微软雅黑" panose="020B0503020204020204" pitchFamily="34" charset="-122"/>
                          <a:ea typeface="微软雅黑" panose="020B0503020204020204" pitchFamily="34" charset="-122"/>
                        </a:rPr>
                        <a:t>低成本</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发动用户</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zh-CN" altLang="en-US" sz="1100" b="1" dirty="0">
                          <a:solidFill>
                            <a:schemeClr val="bg2">
                              <a:lumMod val="25000"/>
                            </a:schemeClr>
                          </a:solidFill>
                          <a:latin typeface="微软雅黑" panose="020B0503020204020204" pitchFamily="34" charset="-122"/>
                          <a:ea typeface="微软雅黑" panose="020B0503020204020204" pitchFamily="34" charset="-122"/>
                        </a:rPr>
                        <a:t>承诺式</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促销</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10</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个以内商品</a:t>
                      </a:r>
                      <a:endParaRPr lang="en-US" altLang="zh-CN" sz="1100" b="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en-US" altLang="zh-CN" sz="1100" b="0" dirty="0">
                          <a:solidFill>
                            <a:schemeClr val="bg2">
                              <a:lumMod val="25000"/>
                            </a:schemeClr>
                          </a:solidFill>
                          <a:latin typeface="微软雅黑" panose="020B0503020204020204" pitchFamily="34" charset="-122"/>
                          <a:ea typeface="微软雅黑" panose="020B0503020204020204" pitchFamily="34" charset="-122"/>
                        </a:rPr>
                        <a:t>2-3</a:t>
                      </a:r>
                      <a:r>
                        <a:rPr lang="zh-CN" altLang="en-US" sz="1100" b="0" dirty="0">
                          <a:solidFill>
                            <a:schemeClr val="bg2">
                              <a:lumMod val="25000"/>
                            </a:schemeClr>
                          </a:solidFill>
                          <a:latin typeface="微软雅黑" panose="020B0503020204020204" pitchFamily="34" charset="-122"/>
                          <a:ea typeface="微软雅黑" panose="020B0503020204020204" pitchFamily="34" charset="-122"/>
                        </a:rPr>
                        <a:t>次福利派送</a:t>
                      </a:r>
                      <a:endParaRPr lang="en-US" altLang="zh-CN" sz="1100" b="0" dirty="0">
                        <a:solidFill>
                          <a:schemeClr val="bg2">
                            <a:lumMod val="25000"/>
                          </a:schemeClr>
                        </a:solidFill>
                        <a:latin typeface="微软雅黑" panose="020B0503020204020204" pitchFamily="34" charset="-122"/>
                        <a:ea typeface="微软雅黑" panose="020B0503020204020204" pitchFamily="34" charset="-122"/>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ctr">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合作</a:t>
                      </a:r>
                      <a:r>
                        <a:rPr lang="zh-CN" altLang="en-US" sz="1100" b="1" dirty="0">
                          <a:solidFill>
                            <a:schemeClr val="bg2">
                              <a:lumMod val="25000"/>
                            </a:schemeClr>
                          </a:solidFill>
                          <a:latin typeface="微软雅黑" panose="020B0503020204020204" pitchFamily="34" charset="-122"/>
                          <a:ea typeface="微软雅黑" panose="020B0503020204020204" pitchFamily="34" charset="-122"/>
                        </a:rPr>
                        <a:t>本地优质</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品牌</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结合</a:t>
                      </a:r>
                      <a:r>
                        <a:rPr lang="zh-CN" altLang="en-US" sz="1100" b="1" dirty="0">
                          <a:solidFill>
                            <a:schemeClr val="bg2">
                              <a:lumMod val="25000"/>
                            </a:schemeClr>
                          </a:solidFill>
                          <a:latin typeface="微软雅黑" panose="020B0503020204020204" pitchFamily="34" charset="-122"/>
                          <a:ea typeface="微软雅黑" panose="020B0503020204020204" pitchFamily="34" charset="-122"/>
                        </a:rPr>
                        <a:t>商家积分体系</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推出优惠</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5-20</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个商品</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3-5</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次福利派送</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ctr">
                        <a:buFont typeface="Arial" panose="020B0604020202020204" pitchFamily="34" charset="0"/>
                        <a:buChar char="•"/>
                      </a:pPr>
                      <a:r>
                        <a:rPr lang="zh-CN" altLang="en-US" sz="1100" b="1" dirty="0">
                          <a:solidFill>
                            <a:schemeClr val="bg2">
                              <a:lumMod val="25000"/>
                            </a:schemeClr>
                          </a:solidFill>
                          <a:latin typeface="微软雅黑" panose="020B0503020204020204" pitchFamily="34" charset="-122"/>
                          <a:ea typeface="微软雅黑" panose="020B0503020204020204" pitchFamily="34" charset="-122"/>
                        </a:rPr>
                        <a:t>噱头</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产品</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品质产品</a:t>
                      </a:r>
                      <a:r>
                        <a:rPr lang="zh-CN" altLang="en-US" sz="1100" b="1" dirty="0">
                          <a:solidFill>
                            <a:schemeClr val="bg2">
                              <a:lumMod val="25000"/>
                            </a:schemeClr>
                          </a:solidFill>
                          <a:latin typeface="微软雅黑" panose="020B0503020204020204" pitchFamily="34" charset="-122"/>
                          <a:ea typeface="微软雅黑" panose="020B0503020204020204" pitchFamily="34" charset="-122"/>
                        </a:rPr>
                        <a:t>最优惠</a:t>
                      </a:r>
                      <a:endParaRPr lang="en-US" altLang="zh-CN" sz="1100" b="1"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基于</a:t>
                      </a:r>
                      <a:r>
                        <a:rPr lang="zh-CN" altLang="en-US" sz="1100" b="1" dirty="0">
                          <a:solidFill>
                            <a:schemeClr val="bg2">
                              <a:lumMod val="25000"/>
                            </a:schemeClr>
                          </a:solidFill>
                          <a:latin typeface="微软雅黑" panose="020B0503020204020204" pitchFamily="34" charset="-122"/>
                          <a:ea typeface="微软雅黑" panose="020B0503020204020204" pitchFamily="34" charset="-122"/>
                        </a:rPr>
                        <a:t>互动</a:t>
                      </a:r>
                      <a:r>
                        <a:rPr lang="en-US" altLang="zh-CN" sz="1100" b="1"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b="1" dirty="0">
                          <a:solidFill>
                            <a:schemeClr val="bg2">
                              <a:lumMod val="25000"/>
                            </a:schemeClr>
                          </a:solidFill>
                          <a:latin typeface="微软雅黑" panose="020B0503020204020204" pitchFamily="34" charset="-122"/>
                          <a:ea typeface="微软雅黑" panose="020B0503020204020204" pitchFamily="34" charset="-122"/>
                        </a:rPr>
                        <a:t>粉丝等级</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的</a:t>
                      </a:r>
                      <a:r>
                        <a:rPr lang="zh-CN" altLang="en-US" sz="1100" b="1" dirty="0">
                          <a:solidFill>
                            <a:schemeClr val="bg2">
                              <a:lumMod val="25000"/>
                            </a:schemeClr>
                          </a:solidFill>
                          <a:latin typeface="微软雅黑" panose="020B0503020204020204" pitchFamily="34" charset="-122"/>
                          <a:ea typeface="微软雅黑" panose="020B0503020204020204" pitchFamily="34" charset="-122"/>
                        </a:rPr>
                        <a:t>最大力度</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福利派发</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5-20</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个商品</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171450" indent="-171450" algn="ctr">
                        <a:buFont typeface="Arial" panose="020B0604020202020204" pitchFamily="34" charset="0"/>
                        <a:buChar char="•"/>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5-10</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次福利派送</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664697"/>
                  </a:ext>
                </a:extLst>
              </a:tr>
            </a:tbl>
          </a:graphicData>
        </a:graphic>
      </p:graphicFrame>
      <p:grpSp>
        <p:nvGrpSpPr>
          <p:cNvPr id="49" name="组合 48">
            <a:extLst>
              <a:ext uri="{FF2B5EF4-FFF2-40B4-BE49-F238E27FC236}">
                <a16:creationId xmlns:a16="http://schemas.microsoft.com/office/drawing/2014/main" id="{FF4B31A2-775A-4B2F-AB24-1824B3614D26}"/>
              </a:ext>
            </a:extLst>
          </p:cNvPr>
          <p:cNvGrpSpPr/>
          <p:nvPr/>
        </p:nvGrpSpPr>
        <p:grpSpPr>
          <a:xfrm>
            <a:off x="802495" y="1685310"/>
            <a:ext cx="425088" cy="411031"/>
            <a:chOff x="8474014" y="4952597"/>
            <a:chExt cx="574574" cy="574574"/>
          </a:xfrm>
        </p:grpSpPr>
        <p:sp>
          <p:nvSpPr>
            <p:cNvPr id="50" name="矩形 49">
              <a:extLst>
                <a:ext uri="{FF2B5EF4-FFF2-40B4-BE49-F238E27FC236}">
                  <a16:creationId xmlns:a16="http://schemas.microsoft.com/office/drawing/2014/main" id="{79C2A22D-3E98-4D21-A636-C653E88253E1}"/>
                </a:ext>
              </a:extLst>
            </p:cNvPr>
            <p:cNvSpPr/>
            <p:nvPr/>
          </p:nvSpPr>
          <p:spPr>
            <a:xfrm rot="2700000">
              <a:off x="8474014" y="4952597"/>
              <a:ext cx="574574" cy="574574"/>
            </a:xfrm>
            <a:prstGeom prst="rect">
              <a:avLst/>
            </a:prstGeom>
            <a:solidFill>
              <a:srgbClr val="C70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Agency FB" panose="020B0503020202020204" pitchFamily="34" charset="0"/>
              </a:endParaRPr>
            </a:p>
          </p:txBody>
        </p:sp>
        <p:sp>
          <p:nvSpPr>
            <p:cNvPr id="51" name="Freeform 13">
              <a:extLst>
                <a:ext uri="{FF2B5EF4-FFF2-40B4-BE49-F238E27FC236}">
                  <a16:creationId xmlns:a16="http://schemas.microsoft.com/office/drawing/2014/main" id="{F4EDEEF2-955C-4FF7-81FF-A40AE0E37E0A}"/>
                </a:ext>
              </a:extLst>
            </p:cNvPr>
            <p:cNvSpPr>
              <a:spLocks noEditPoints="1"/>
            </p:cNvSpPr>
            <p:nvPr/>
          </p:nvSpPr>
          <p:spPr bwMode="auto">
            <a:xfrm>
              <a:off x="8586051" y="5064255"/>
              <a:ext cx="350501" cy="351258"/>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6 h 196"/>
                <a:gd name="T12" fmla="*/ 175 w 196"/>
                <a:gd name="T13" fmla="*/ 70 h 196"/>
                <a:gd name="T14" fmla="*/ 139 w 196"/>
                <a:gd name="T15" fmla="*/ 70 h 196"/>
                <a:gd name="T16" fmla="*/ 139 w 196"/>
                <a:gd name="T17" fmla="*/ 120 h 196"/>
                <a:gd name="T18" fmla="*/ 106 w 196"/>
                <a:gd name="T19" fmla="*/ 120 h 196"/>
                <a:gd name="T20" fmla="*/ 106 w 196"/>
                <a:gd name="T21" fmla="*/ 87 h 196"/>
                <a:gd name="T22" fmla="*/ 124 w 196"/>
                <a:gd name="T23" fmla="*/ 66 h 196"/>
                <a:gd name="T24" fmla="*/ 124 w 196"/>
                <a:gd name="T25" fmla="*/ 30 h 196"/>
                <a:gd name="T26" fmla="*/ 59 w 196"/>
                <a:gd name="T27" fmla="*/ 30 h 196"/>
                <a:gd name="T28" fmla="*/ 42 w 196"/>
                <a:gd name="T29" fmla="*/ 61 h 196"/>
                <a:gd name="T30" fmla="*/ 25 w 196"/>
                <a:gd name="T31" fmla="*/ 61 h 196"/>
                <a:gd name="T32" fmla="*/ 98 w 196"/>
                <a:gd name="T33" fmla="*/ 16 h 196"/>
                <a:gd name="T34" fmla="*/ 58 w 196"/>
                <a:gd name="T35" fmla="*/ 169 h 196"/>
                <a:gd name="T36" fmla="*/ 68 w 196"/>
                <a:gd name="T37" fmla="*/ 153 h 196"/>
                <a:gd name="T38" fmla="*/ 75 w 196"/>
                <a:gd name="T39" fmla="*/ 171 h 196"/>
                <a:gd name="T40" fmla="*/ 115 w 196"/>
                <a:gd name="T41" fmla="*/ 171 h 196"/>
                <a:gd name="T42" fmla="*/ 121 w 196"/>
                <a:gd name="T43" fmla="*/ 176 h 196"/>
                <a:gd name="T44" fmla="*/ 98 w 196"/>
                <a:gd name="T45" fmla="*/ 180 h 196"/>
                <a:gd name="T46" fmla="*/ 58 w 196"/>
                <a:gd name="T47" fmla="*/ 169 h 196"/>
                <a:gd name="T48" fmla="*/ 137 w 196"/>
                <a:gd name="T49" fmla="*/ 170 h 196"/>
                <a:gd name="T50" fmla="*/ 122 w 196"/>
                <a:gd name="T51" fmla="*/ 155 h 196"/>
                <a:gd name="T52" fmla="*/ 86 w 196"/>
                <a:gd name="T53" fmla="*/ 155 h 196"/>
                <a:gd name="T54" fmla="*/ 71 w 196"/>
                <a:gd name="T55" fmla="*/ 115 h 196"/>
                <a:gd name="T56" fmla="*/ 45 w 196"/>
                <a:gd name="T57" fmla="*/ 160 h 196"/>
                <a:gd name="T58" fmla="*/ 16 w 196"/>
                <a:gd name="T59" fmla="*/ 98 h 196"/>
                <a:gd name="T60" fmla="*/ 18 w 196"/>
                <a:gd name="T61" fmla="*/ 77 h 196"/>
                <a:gd name="T62" fmla="*/ 52 w 196"/>
                <a:gd name="T63" fmla="*/ 77 h 196"/>
                <a:gd name="T64" fmla="*/ 69 w 196"/>
                <a:gd name="T65" fmla="*/ 46 h 196"/>
                <a:gd name="T66" fmla="*/ 108 w 196"/>
                <a:gd name="T67" fmla="*/ 46 h 196"/>
                <a:gd name="T68" fmla="*/ 108 w 196"/>
                <a:gd name="T69" fmla="*/ 60 h 196"/>
                <a:gd name="T70" fmla="*/ 90 w 196"/>
                <a:gd name="T71" fmla="*/ 80 h 196"/>
                <a:gd name="T72" fmla="*/ 90 w 196"/>
                <a:gd name="T73" fmla="*/ 136 h 196"/>
                <a:gd name="T74" fmla="*/ 155 w 196"/>
                <a:gd name="T75" fmla="*/ 136 h 196"/>
                <a:gd name="T76" fmla="*/ 155 w 196"/>
                <a:gd name="T77" fmla="*/ 86 h 196"/>
                <a:gd name="T78" fmla="*/ 179 w 196"/>
                <a:gd name="T79" fmla="*/ 86 h 196"/>
                <a:gd name="T80" fmla="*/ 180 w 196"/>
                <a:gd name="T81" fmla="*/ 98 h 196"/>
                <a:gd name="T82" fmla="*/ 137 w 196"/>
                <a:gd name="T83" fmla="*/ 17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6"/>
                  </a:moveTo>
                  <a:cubicBezTo>
                    <a:pt x="133" y="16"/>
                    <a:pt x="164" y="39"/>
                    <a:pt x="175" y="70"/>
                  </a:cubicBezTo>
                  <a:cubicBezTo>
                    <a:pt x="139" y="70"/>
                    <a:pt x="139" y="70"/>
                    <a:pt x="139" y="70"/>
                  </a:cubicBezTo>
                  <a:cubicBezTo>
                    <a:pt x="139" y="120"/>
                    <a:pt x="139" y="120"/>
                    <a:pt x="139" y="120"/>
                  </a:cubicBezTo>
                  <a:cubicBezTo>
                    <a:pt x="106" y="120"/>
                    <a:pt x="106" y="120"/>
                    <a:pt x="106" y="120"/>
                  </a:cubicBezTo>
                  <a:cubicBezTo>
                    <a:pt x="106" y="87"/>
                    <a:pt x="106" y="87"/>
                    <a:pt x="106" y="87"/>
                  </a:cubicBezTo>
                  <a:cubicBezTo>
                    <a:pt x="124" y="66"/>
                    <a:pt x="124" y="66"/>
                    <a:pt x="124" y="66"/>
                  </a:cubicBezTo>
                  <a:cubicBezTo>
                    <a:pt x="124" y="30"/>
                    <a:pt x="124" y="30"/>
                    <a:pt x="124" y="30"/>
                  </a:cubicBezTo>
                  <a:cubicBezTo>
                    <a:pt x="59" y="30"/>
                    <a:pt x="59" y="30"/>
                    <a:pt x="59" y="30"/>
                  </a:cubicBezTo>
                  <a:cubicBezTo>
                    <a:pt x="42" y="61"/>
                    <a:pt x="42" y="61"/>
                    <a:pt x="42" y="61"/>
                  </a:cubicBezTo>
                  <a:cubicBezTo>
                    <a:pt x="25" y="61"/>
                    <a:pt x="25" y="61"/>
                    <a:pt x="25" y="61"/>
                  </a:cubicBezTo>
                  <a:cubicBezTo>
                    <a:pt x="38" y="34"/>
                    <a:pt x="66" y="16"/>
                    <a:pt x="98" y="16"/>
                  </a:cubicBezTo>
                  <a:close/>
                  <a:moveTo>
                    <a:pt x="58" y="169"/>
                  </a:moveTo>
                  <a:cubicBezTo>
                    <a:pt x="68" y="153"/>
                    <a:pt x="68" y="153"/>
                    <a:pt x="68" y="153"/>
                  </a:cubicBezTo>
                  <a:cubicBezTo>
                    <a:pt x="75" y="171"/>
                    <a:pt x="75" y="171"/>
                    <a:pt x="75" y="171"/>
                  </a:cubicBezTo>
                  <a:cubicBezTo>
                    <a:pt x="115" y="171"/>
                    <a:pt x="115" y="171"/>
                    <a:pt x="115" y="171"/>
                  </a:cubicBezTo>
                  <a:cubicBezTo>
                    <a:pt x="121" y="176"/>
                    <a:pt x="121" y="176"/>
                    <a:pt x="121" y="176"/>
                  </a:cubicBezTo>
                  <a:cubicBezTo>
                    <a:pt x="114" y="179"/>
                    <a:pt x="106" y="180"/>
                    <a:pt x="98" y="180"/>
                  </a:cubicBezTo>
                  <a:cubicBezTo>
                    <a:pt x="83" y="180"/>
                    <a:pt x="70" y="176"/>
                    <a:pt x="58" y="169"/>
                  </a:cubicBezTo>
                  <a:close/>
                  <a:moveTo>
                    <a:pt x="137" y="170"/>
                  </a:moveTo>
                  <a:cubicBezTo>
                    <a:pt x="122" y="155"/>
                    <a:pt x="122" y="155"/>
                    <a:pt x="122" y="155"/>
                  </a:cubicBezTo>
                  <a:cubicBezTo>
                    <a:pt x="86" y="155"/>
                    <a:pt x="86" y="155"/>
                    <a:pt x="86" y="155"/>
                  </a:cubicBezTo>
                  <a:cubicBezTo>
                    <a:pt x="71" y="115"/>
                    <a:pt x="71" y="115"/>
                    <a:pt x="71" y="115"/>
                  </a:cubicBezTo>
                  <a:cubicBezTo>
                    <a:pt x="45" y="160"/>
                    <a:pt x="45" y="160"/>
                    <a:pt x="45" y="160"/>
                  </a:cubicBezTo>
                  <a:cubicBezTo>
                    <a:pt x="27" y="145"/>
                    <a:pt x="16" y="123"/>
                    <a:pt x="16" y="98"/>
                  </a:cubicBezTo>
                  <a:cubicBezTo>
                    <a:pt x="16" y="90"/>
                    <a:pt x="17" y="83"/>
                    <a:pt x="18" y="77"/>
                  </a:cubicBezTo>
                  <a:cubicBezTo>
                    <a:pt x="52" y="77"/>
                    <a:pt x="52" y="77"/>
                    <a:pt x="52" y="77"/>
                  </a:cubicBezTo>
                  <a:cubicBezTo>
                    <a:pt x="69" y="46"/>
                    <a:pt x="69" y="46"/>
                    <a:pt x="69" y="46"/>
                  </a:cubicBezTo>
                  <a:cubicBezTo>
                    <a:pt x="108" y="46"/>
                    <a:pt x="108" y="46"/>
                    <a:pt x="108" y="46"/>
                  </a:cubicBezTo>
                  <a:cubicBezTo>
                    <a:pt x="108" y="60"/>
                    <a:pt x="108" y="60"/>
                    <a:pt x="108" y="60"/>
                  </a:cubicBezTo>
                  <a:cubicBezTo>
                    <a:pt x="90" y="80"/>
                    <a:pt x="90" y="80"/>
                    <a:pt x="90" y="80"/>
                  </a:cubicBezTo>
                  <a:cubicBezTo>
                    <a:pt x="90" y="136"/>
                    <a:pt x="90" y="136"/>
                    <a:pt x="90" y="136"/>
                  </a:cubicBezTo>
                  <a:cubicBezTo>
                    <a:pt x="155" y="136"/>
                    <a:pt x="155" y="136"/>
                    <a:pt x="155" y="136"/>
                  </a:cubicBezTo>
                  <a:cubicBezTo>
                    <a:pt x="155" y="86"/>
                    <a:pt x="155" y="86"/>
                    <a:pt x="155" y="86"/>
                  </a:cubicBezTo>
                  <a:cubicBezTo>
                    <a:pt x="179" y="86"/>
                    <a:pt x="179" y="86"/>
                    <a:pt x="179" y="86"/>
                  </a:cubicBezTo>
                  <a:cubicBezTo>
                    <a:pt x="179" y="90"/>
                    <a:pt x="180" y="94"/>
                    <a:pt x="180" y="98"/>
                  </a:cubicBezTo>
                  <a:cubicBezTo>
                    <a:pt x="180" y="129"/>
                    <a:pt x="163" y="156"/>
                    <a:pt x="137" y="17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grpSp>
      <p:grpSp>
        <p:nvGrpSpPr>
          <p:cNvPr id="52" name="组合 51">
            <a:extLst>
              <a:ext uri="{FF2B5EF4-FFF2-40B4-BE49-F238E27FC236}">
                <a16:creationId xmlns:a16="http://schemas.microsoft.com/office/drawing/2014/main" id="{E252AAA1-3F52-45DF-8112-04BC8CC02749}"/>
              </a:ext>
            </a:extLst>
          </p:cNvPr>
          <p:cNvGrpSpPr/>
          <p:nvPr/>
        </p:nvGrpSpPr>
        <p:grpSpPr>
          <a:xfrm>
            <a:off x="8403198" y="1685311"/>
            <a:ext cx="425088" cy="411031"/>
            <a:chOff x="7909823" y="5116902"/>
            <a:chExt cx="574574" cy="574574"/>
          </a:xfrm>
        </p:grpSpPr>
        <p:sp>
          <p:nvSpPr>
            <p:cNvPr id="53" name="矩形 52">
              <a:extLst>
                <a:ext uri="{FF2B5EF4-FFF2-40B4-BE49-F238E27FC236}">
                  <a16:creationId xmlns:a16="http://schemas.microsoft.com/office/drawing/2014/main" id="{AAD9025D-88C8-4BD2-90FA-18F36016C8F7}"/>
                </a:ext>
              </a:extLst>
            </p:cNvPr>
            <p:cNvSpPr/>
            <p:nvPr/>
          </p:nvSpPr>
          <p:spPr>
            <a:xfrm rot="2700000">
              <a:off x="7909823" y="5116902"/>
              <a:ext cx="574574" cy="574574"/>
            </a:xfrm>
            <a:prstGeom prst="rect">
              <a:avLst/>
            </a:prstGeom>
            <a:solidFill>
              <a:srgbClr val="C70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grpSp>
          <p:nvGrpSpPr>
            <p:cNvPr id="54" name="组合 53">
              <a:extLst>
                <a:ext uri="{FF2B5EF4-FFF2-40B4-BE49-F238E27FC236}">
                  <a16:creationId xmlns:a16="http://schemas.microsoft.com/office/drawing/2014/main" id="{CFFBAA9F-27E7-49E0-9210-35F338195273}"/>
                </a:ext>
              </a:extLst>
            </p:cNvPr>
            <p:cNvGrpSpPr/>
            <p:nvPr/>
          </p:nvGrpSpPr>
          <p:grpSpPr>
            <a:xfrm>
              <a:off x="8025266" y="5212663"/>
              <a:ext cx="343688" cy="383053"/>
              <a:chOff x="9761538" y="11682413"/>
              <a:chExt cx="720725" cy="803275"/>
            </a:xfrm>
            <a:solidFill>
              <a:srgbClr val="191E22"/>
            </a:solidFill>
          </p:grpSpPr>
          <p:sp>
            <p:nvSpPr>
              <p:cNvPr id="55" name="Freeform 16">
                <a:extLst>
                  <a:ext uri="{FF2B5EF4-FFF2-40B4-BE49-F238E27FC236}">
                    <a16:creationId xmlns:a16="http://schemas.microsoft.com/office/drawing/2014/main" id="{01B744B7-75AB-480E-985A-129CD1E3CF8E}"/>
                  </a:ext>
                </a:extLst>
              </p:cNvPr>
              <p:cNvSpPr>
                <a:spLocks noEditPoints="1"/>
              </p:cNvSpPr>
              <p:nvPr/>
            </p:nvSpPr>
            <p:spPr bwMode="auto">
              <a:xfrm>
                <a:off x="9761538" y="11682413"/>
                <a:ext cx="720725" cy="803275"/>
              </a:xfrm>
              <a:custGeom>
                <a:avLst/>
                <a:gdLst>
                  <a:gd name="T0" fmla="*/ 386 w 454"/>
                  <a:gd name="T1" fmla="*/ 142 h 506"/>
                  <a:gd name="T2" fmla="*/ 92 w 454"/>
                  <a:gd name="T3" fmla="*/ 0 h 506"/>
                  <a:gd name="T4" fmla="*/ 76 w 454"/>
                  <a:gd name="T5" fmla="*/ 33 h 506"/>
                  <a:gd name="T6" fmla="*/ 298 w 454"/>
                  <a:gd name="T7" fmla="*/ 142 h 506"/>
                  <a:gd name="T8" fmla="*/ 0 w 454"/>
                  <a:gd name="T9" fmla="*/ 142 h 506"/>
                  <a:gd name="T10" fmla="*/ 0 w 454"/>
                  <a:gd name="T11" fmla="*/ 506 h 506"/>
                  <a:gd name="T12" fmla="*/ 454 w 454"/>
                  <a:gd name="T13" fmla="*/ 506 h 506"/>
                  <a:gd name="T14" fmla="*/ 454 w 454"/>
                  <a:gd name="T15" fmla="*/ 142 h 506"/>
                  <a:gd name="T16" fmla="*/ 386 w 454"/>
                  <a:gd name="T17" fmla="*/ 142 h 506"/>
                  <a:gd name="T18" fmla="*/ 416 w 454"/>
                  <a:gd name="T19" fmla="*/ 468 h 506"/>
                  <a:gd name="T20" fmla="*/ 38 w 454"/>
                  <a:gd name="T21" fmla="*/ 468 h 506"/>
                  <a:gd name="T22" fmla="*/ 38 w 454"/>
                  <a:gd name="T23" fmla="*/ 180 h 506"/>
                  <a:gd name="T24" fmla="*/ 416 w 454"/>
                  <a:gd name="T25" fmla="*/ 180 h 506"/>
                  <a:gd name="T26" fmla="*/ 416 w 454"/>
                  <a:gd name="T27" fmla="*/ 46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4" h="506">
                    <a:moveTo>
                      <a:pt x="386" y="142"/>
                    </a:moveTo>
                    <a:lnTo>
                      <a:pt x="92" y="0"/>
                    </a:lnTo>
                    <a:lnTo>
                      <a:pt x="76" y="33"/>
                    </a:lnTo>
                    <a:lnTo>
                      <a:pt x="298" y="142"/>
                    </a:lnTo>
                    <a:lnTo>
                      <a:pt x="0" y="142"/>
                    </a:lnTo>
                    <a:lnTo>
                      <a:pt x="0" y="506"/>
                    </a:lnTo>
                    <a:lnTo>
                      <a:pt x="454" y="506"/>
                    </a:lnTo>
                    <a:lnTo>
                      <a:pt x="454" y="142"/>
                    </a:lnTo>
                    <a:lnTo>
                      <a:pt x="386" y="142"/>
                    </a:lnTo>
                    <a:close/>
                    <a:moveTo>
                      <a:pt x="416" y="468"/>
                    </a:moveTo>
                    <a:lnTo>
                      <a:pt x="38" y="468"/>
                    </a:lnTo>
                    <a:lnTo>
                      <a:pt x="38" y="180"/>
                    </a:lnTo>
                    <a:lnTo>
                      <a:pt x="416" y="180"/>
                    </a:lnTo>
                    <a:lnTo>
                      <a:pt x="416" y="4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56" name="Rectangle 17">
                <a:extLst>
                  <a:ext uri="{FF2B5EF4-FFF2-40B4-BE49-F238E27FC236}">
                    <a16:creationId xmlns:a16="http://schemas.microsoft.com/office/drawing/2014/main" id="{DD520894-3C9A-49DC-891C-A904112BD803}"/>
                  </a:ext>
                </a:extLst>
              </p:cNvPr>
              <p:cNvSpPr>
                <a:spLocks noChangeArrowheads="1"/>
              </p:cNvSpPr>
              <p:nvPr/>
            </p:nvSpPr>
            <p:spPr bwMode="auto">
              <a:xfrm>
                <a:off x="9877425" y="12058650"/>
                <a:ext cx="161925"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57" name="Rectangle 18">
                <a:extLst>
                  <a:ext uri="{FF2B5EF4-FFF2-40B4-BE49-F238E27FC236}">
                    <a16:creationId xmlns:a16="http://schemas.microsoft.com/office/drawing/2014/main" id="{3CC1063E-8965-4ECE-A91C-E87BCF4FA507}"/>
                  </a:ext>
                </a:extLst>
              </p:cNvPr>
              <p:cNvSpPr>
                <a:spLocks noChangeArrowheads="1"/>
              </p:cNvSpPr>
              <p:nvPr/>
            </p:nvSpPr>
            <p:spPr bwMode="auto">
              <a:xfrm>
                <a:off x="9877425" y="12166600"/>
                <a:ext cx="161925"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58" name="Rectangle 19">
                <a:extLst>
                  <a:ext uri="{FF2B5EF4-FFF2-40B4-BE49-F238E27FC236}">
                    <a16:creationId xmlns:a16="http://schemas.microsoft.com/office/drawing/2014/main" id="{D86B6D44-FC9C-4FBF-B1FF-B6F7AD560FA7}"/>
                  </a:ext>
                </a:extLst>
              </p:cNvPr>
              <p:cNvSpPr>
                <a:spLocks noChangeArrowheads="1"/>
              </p:cNvSpPr>
              <p:nvPr/>
            </p:nvSpPr>
            <p:spPr bwMode="auto">
              <a:xfrm>
                <a:off x="9877425" y="12276138"/>
                <a:ext cx="161925"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59" name="Freeform 20">
                <a:extLst>
                  <a:ext uri="{FF2B5EF4-FFF2-40B4-BE49-F238E27FC236}">
                    <a16:creationId xmlns:a16="http://schemas.microsoft.com/office/drawing/2014/main" id="{041ECA38-4694-49FF-BABB-80F14BC46CCC}"/>
                  </a:ext>
                </a:extLst>
              </p:cNvPr>
              <p:cNvSpPr>
                <a:spLocks noEditPoints="1"/>
              </p:cNvSpPr>
              <p:nvPr/>
            </p:nvSpPr>
            <p:spPr bwMode="auto">
              <a:xfrm>
                <a:off x="10102850" y="12058650"/>
                <a:ext cx="277813" cy="277813"/>
              </a:xfrm>
              <a:custGeom>
                <a:avLst/>
                <a:gdLst>
                  <a:gd name="T0" fmla="*/ 37 w 74"/>
                  <a:gd name="T1" fmla="*/ 74 h 74"/>
                  <a:gd name="T2" fmla="*/ 74 w 74"/>
                  <a:gd name="T3" fmla="*/ 37 h 74"/>
                  <a:gd name="T4" fmla="*/ 37 w 74"/>
                  <a:gd name="T5" fmla="*/ 0 h 74"/>
                  <a:gd name="T6" fmla="*/ 0 w 74"/>
                  <a:gd name="T7" fmla="*/ 37 h 74"/>
                  <a:gd name="T8" fmla="*/ 37 w 74"/>
                  <a:gd name="T9" fmla="*/ 74 h 74"/>
                  <a:gd name="T10" fmla="*/ 37 w 74"/>
                  <a:gd name="T11" fmla="*/ 16 h 74"/>
                  <a:gd name="T12" fmla="*/ 58 w 74"/>
                  <a:gd name="T13" fmla="*/ 37 h 74"/>
                  <a:gd name="T14" fmla="*/ 37 w 74"/>
                  <a:gd name="T15" fmla="*/ 58 h 74"/>
                  <a:gd name="T16" fmla="*/ 16 w 74"/>
                  <a:gd name="T17" fmla="*/ 37 h 74"/>
                  <a:gd name="T18" fmla="*/ 37 w 74"/>
                  <a:gd name="T19" fmla="*/ 1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58" y="74"/>
                      <a:pt x="74" y="57"/>
                      <a:pt x="74" y="37"/>
                    </a:cubicBezTo>
                    <a:cubicBezTo>
                      <a:pt x="74" y="16"/>
                      <a:pt x="58" y="0"/>
                      <a:pt x="37" y="0"/>
                    </a:cubicBezTo>
                    <a:cubicBezTo>
                      <a:pt x="17" y="0"/>
                      <a:pt x="0" y="16"/>
                      <a:pt x="0" y="37"/>
                    </a:cubicBezTo>
                    <a:cubicBezTo>
                      <a:pt x="0" y="57"/>
                      <a:pt x="17" y="74"/>
                      <a:pt x="37" y="74"/>
                    </a:cubicBezTo>
                    <a:close/>
                    <a:moveTo>
                      <a:pt x="37" y="16"/>
                    </a:moveTo>
                    <a:cubicBezTo>
                      <a:pt x="49" y="16"/>
                      <a:pt x="58" y="25"/>
                      <a:pt x="58" y="37"/>
                    </a:cubicBezTo>
                    <a:cubicBezTo>
                      <a:pt x="58" y="49"/>
                      <a:pt x="49" y="58"/>
                      <a:pt x="37" y="58"/>
                    </a:cubicBezTo>
                    <a:cubicBezTo>
                      <a:pt x="25" y="58"/>
                      <a:pt x="16" y="49"/>
                      <a:pt x="16" y="37"/>
                    </a:cubicBezTo>
                    <a:cubicBezTo>
                      <a:pt x="16" y="25"/>
                      <a:pt x="25" y="16"/>
                      <a:pt x="37"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grpSp>
      </p:grpSp>
      <p:grpSp>
        <p:nvGrpSpPr>
          <p:cNvPr id="60" name="组合 59">
            <a:extLst>
              <a:ext uri="{FF2B5EF4-FFF2-40B4-BE49-F238E27FC236}">
                <a16:creationId xmlns:a16="http://schemas.microsoft.com/office/drawing/2014/main" id="{A16DCFAD-501C-4288-9E28-5C09BABFE1A6}"/>
              </a:ext>
            </a:extLst>
          </p:cNvPr>
          <p:cNvGrpSpPr/>
          <p:nvPr/>
        </p:nvGrpSpPr>
        <p:grpSpPr>
          <a:xfrm>
            <a:off x="4469019" y="1676646"/>
            <a:ext cx="425088" cy="411031"/>
            <a:chOff x="7387686" y="5093089"/>
            <a:chExt cx="574574" cy="574574"/>
          </a:xfrm>
        </p:grpSpPr>
        <p:sp>
          <p:nvSpPr>
            <p:cNvPr id="61" name="矩形 60">
              <a:extLst>
                <a:ext uri="{FF2B5EF4-FFF2-40B4-BE49-F238E27FC236}">
                  <a16:creationId xmlns:a16="http://schemas.microsoft.com/office/drawing/2014/main" id="{B49567BD-3383-4121-8E6F-56BACF8549B8}"/>
                </a:ext>
              </a:extLst>
            </p:cNvPr>
            <p:cNvSpPr/>
            <p:nvPr/>
          </p:nvSpPr>
          <p:spPr>
            <a:xfrm rot="2700000">
              <a:off x="7387686" y="5093089"/>
              <a:ext cx="574574" cy="574574"/>
            </a:xfrm>
            <a:prstGeom prst="rect">
              <a:avLst/>
            </a:prstGeom>
            <a:solidFill>
              <a:srgbClr val="C70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grpSp>
          <p:nvGrpSpPr>
            <p:cNvPr id="62" name="组合 61">
              <a:extLst>
                <a:ext uri="{FF2B5EF4-FFF2-40B4-BE49-F238E27FC236}">
                  <a16:creationId xmlns:a16="http://schemas.microsoft.com/office/drawing/2014/main" id="{D599D61F-6BF2-427B-8480-83F711D1EB9D}"/>
                </a:ext>
              </a:extLst>
            </p:cNvPr>
            <p:cNvGrpSpPr/>
            <p:nvPr/>
          </p:nvGrpSpPr>
          <p:grpSpPr>
            <a:xfrm>
              <a:off x="7489881" y="5222916"/>
              <a:ext cx="370184" cy="314921"/>
              <a:chOff x="7550150" y="16151225"/>
              <a:chExt cx="776288" cy="660400"/>
            </a:xfrm>
            <a:solidFill>
              <a:srgbClr val="191E22"/>
            </a:solidFill>
          </p:grpSpPr>
          <p:sp>
            <p:nvSpPr>
              <p:cNvPr id="63" name="Freeform 21">
                <a:extLst>
                  <a:ext uri="{FF2B5EF4-FFF2-40B4-BE49-F238E27FC236}">
                    <a16:creationId xmlns:a16="http://schemas.microsoft.com/office/drawing/2014/main" id="{C7802281-4D3C-4201-B33B-F06A02B8E9E2}"/>
                  </a:ext>
                </a:extLst>
              </p:cNvPr>
              <p:cNvSpPr>
                <a:spLocks noEditPoints="1"/>
              </p:cNvSpPr>
              <p:nvPr/>
            </p:nvSpPr>
            <p:spPr bwMode="auto">
              <a:xfrm>
                <a:off x="7550150" y="16151225"/>
                <a:ext cx="776288" cy="660400"/>
              </a:xfrm>
              <a:custGeom>
                <a:avLst/>
                <a:gdLst>
                  <a:gd name="T0" fmla="*/ 383 w 489"/>
                  <a:gd name="T1" fmla="*/ 92 h 416"/>
                  <a:gd name="T2" fmla="*/ 352 w 489"/>
                  <a:gd name="T3" fmla="*/ 0 h 416"/>
                  <a:gd name="T4" fmla="*/ 137 w 489"/>
                  <a:gd name="T5" fmla="*/ 0 h 416"/>
                  <a:gd name="T6" fmla="*/ 106 w 489"/>
                  <a:gd name="T7" fmla="*/ 92 h 416"/>
                  <a:gd name="T8" fmla="*/ 0 w 489"/>
                  <a:gd name="T9" fmla="*/ 92 h 416"/>
                  <a:gd name="T10" fmla="*/ 0 w 489"/>
                  <a:gd name="T11" fmla="*/ 416 h 416"/>
                  <a:gd name="T12" fmla="*/ 489 w 489"/>
                  <a:gd name="T13" fmla="*/ 416 h 416"/>
                  <a:gd name="T14" fmla="*/ 489 w 489"/>
                  <a:gd name="T15" fmla="*/ 92 h 416"/>
                  <a:gd name="T16" fmla="*/ 383 w 489"/>
                  <a:gd name="T17" fmla="*/ 92 h 416"/>
                  <a:gd name="T18" fmla="*/ 451 w 489"/>
                  <a:gd name="T19" fmla="*/ 378 h 416"/>
                  <a:gd name="T20" fmla="*/ 37 w 489"/>
                  <a:gd name="T21" fmla="*/ 378 h 416"/>
                  <a:gd name="T22" fmla="*/ 37 w 489"/>
                  <a:gd name="T23" fmla="*/ 130 h 416"/>
                  <a:gd name="T24" fmla="*/ 132 w 489"/>
                  <a:gd name="T25" fmla="*/ 130 h 416"/>
                  <a:gd name="T26" fmla="*/ 163 w 489"/>
                  <a:gd name="T27" fmla="*/ 38 h 416"/>
                  <a:gd name="T28" fmla="*/ 324 w 489"/>
                  <a:gd name="T29" fmla="*/ 38 h 416"/>
                  <a:gd name="T30" fmla="*/ 354 w 489"/>
                  <a:gd name="T31" fmla="*/ 130 h 416"/>
                  <a:gd name="T32" fmla="*/ 451 w 489"/>
                  <a:gd name="T33" fmla="*/ 130 h 416"/>
                  <a:gd name="T34" fmla="*/ 451 w 489"/>
                  <a:gd name="T35" fmla="*/ 37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9" h="416">
                    <a:moveTo>
                      <a:pt x="383" y="92"/>
                    </a:moveTo>
                    <a:lnTo>
                      <a:pt x="352" y="0"/>
                    </a:lnTo>
                    <a:lnTo>
                      <a:pt x="137" y="0"/>
                    </a:lnTo>
                    <a:lnTo>
                      <a:pt x="106" y="92"/>
                    </a:lnTo>
                    <a:lnTo>
                      <a:pt x="0" y="92"/>
                    </a:lnTo>
                    <a:lnTo>
                      <a:pt x="0" y="416"/>
                    </a:lnTo>
                    <a:lnTo>
                      <a:pt x="489" y="416"/>
                    </a:lnTo>
                    <a:lnTo>
                      <a:pt x="489" y="92"/>
                    </a:lnTo>
                    <a:lnTo>
                      <a:pt x="383" y="92"/>
                    </a:lnTo>
                    <a:close/>
                    <a:moveTo>
                      <a:pt x="451" y="378"/>
                    </a:moveTo>
                    <a:lnTo>
                      <a:pt x="37" y="378"/>
                    </a:lnTo>
                    <a:lnTo>
                      <a:pt x="37" y="130"/>
                    </a:lnTo>
                    <a:lnTo>
                      <a:pt x="132" y="130"/>
                    </a:lnTo>
                    <a:lnTo>
                      <a:pt x="163" y="38"/>
                    </a:lnTo>
                    <a:lnTo>
                      <a:pt x="324" y="38"/>
                    </a:lnTo>
                    <a:lnTo>
                      <a:pt x="354" y="130"/>
                    </a:lnTo>
                    <a:lnTo>
                      <a:pt x="451" y="130"/>
                    </a:lnTo>
                    <a:lnTo>
                      <a:pt x="451" y="3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sp>
            <p:nvSpPr>
              <p:cNvPr id="64" name="Freeform 22">
                <a:extLst>
                  <a:ext uri="{FF2B5EF4-FFF2-40B4-BE49-F238E27FC236}">
                    <a16:creationId xmlns:a16="http://schemas.microsoft.com/office/drawing/2014/main" id="{DD221924-7E20-4E48-A529-475BA93B30C4}"/>
                  </a:ext>
                </a:extLst>
              </p:cNvPr>
              <p:cNvSpPr>
                <a:spLocks noEditPoints="1"/>
              </p:cNvSpPr>
              <p:nvPr/>
            </p:nvSpPr>
            <p:spPr bwMode="auto">
              <a:xfrm>
                <a:off x="7759700" y="16352838"/>
                <a:ext cx="357188" cy="357188"/>
              </a:xfrm>
              <a:custGeom>
                <a:avLst/>
                <a:gdLst>
                  <a:gd name="T0" fmla="*/ 47 w 95"/>
                  <a:gd name="T1" fmla="*/ 0 h 95"/>
                  <a:gd name="T2" fmla="*/ 0 w 95"/>
                  <a:gd name="T3" fmla="*/ 48 h 95"/>
                  <a:gd name="T4" fmla="*/ 47 w 95"/>
                  <a:gd name="T5" fmla="*/ 95 h 95"/>
                  <a:gd name="T6" fmla="*/ 95 w 95"/>
                  <a:gd name="T7" fmla="*/ 48 h 95"/>
                  <a:gd name="T8" fmla="*/ 47 w 95"/>
                  <a:gd name="T9" fmla="*/ 0 h 95"/>
                  <a:gd name="T10" fmla="*/ 47 w 95"/>
                  <a:gd name="T11" fmla="*/ 79 h 95"/>
                  <a:gd name="T12" fmla="*/ 16 w 95"/>
                  <a:gd name="T13" fmla="*/ 48 h 95"/>
                  <a:gd name="T14" fmla="*/ 47 w 95"/>
                  <a:gd name="T15" fmla="*/ 16 h 95"/>
                  <a:gd name="T16" fmla="*/ 79 w 95"/>
                  <a:gd name="T17" fmla="*/ 48 h 95"/>
                  <a:gd name="T18" fmla="*/ 47 w 95"/>
                  <a:gd name="T19"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0"/>
                    </a:moveTo>
                    <a:cubicBezTo>
                      <a:pt x="21" y="0"/>
                      <a:pt x="0" y="22"/>
                      <a:pt x="0" y="48"/>
                    </a:cubicBezTo>
                    <a:cubicBezTo>
                      <a:pt x="0" y="74"/>
                      <a:pt x="21" y="95"/>
                      <a:pt x="47" y="95"/>
                    </a:cubicBezTo>
                    <a:cubicBezTo>
                      <a:pt x="73" y="95"/>
                      <a:pt x="95" y="74"/>
                      <a:pt x="95" y="48"/>
                    </a:cubicBezTo>
                    <a:cubicBezTo>
                      <a:pt x="95" y="22"/>
                      <a:pt x="73" y="0"/>
                      <a:pt x="47" y="0"/>
                    </a:cubicBezTo>
                    <a:close/>
                    <a:moveTo>
                      <a:pt x="47" y="79"/>
                    </a:moveTo>
                    <a:cubicBezTo>
                      <a:pt x="30" y="79"/>
                      <a:pt x="16" y="65"/>
                      <a:pt x="16" y="48"/>
                    </a:cubicBezTo>
                    <a:cubicBezTo>
                      <a:pt x="16" y="30"/>
                      <a:pt x="30" y="16"/>
                      <a:pt x="47" y="16"/>
                    </a:cubicBezTo>
                    <a:cubicBezTo>
                      <a:pt x="65" y="16"/>
                      <a:pt x="79" y="30"/>
                      <a:pt x="79" y="48"/>
                    </a:cubicBezTo>
                    <a:cubicBezTo>
                      <a:pt x="79" y="65"/>
                      <a:pt x="65" y="79"/>
                      <a:pt x="47" y="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gency FB" panose="020B0503020202020204" pitchFamily="34" charset="0"/>
                </a:endParaRPr>
              </a:p>
            </p:txBody>
          </p:sp>
        </p:grpSp>
      </p:grpSp>
      <p:grpSp>
        <p:nvGrpSpPr>
          <p:cNvPr id="65" name="组合 64">
            <a:extLst>
              <a:ext uri="{FF2B5EF4-FFF2-40B4-BE49-F238E27FC236}">
                <a16:creationId xmlns:a16="http://schemas.microsoft.com/office/drawing/2014/main" id="{721F6F15-3884-427E-BEE4-6CE5C6111455}"/>
              </a:ext>
            </a:extLst>
          </p:cNvPr>
          <p:cNvGrpSpPr/>
          <p:nvPr/>
        </p:nvGrpSpPr>
        <p:grpSpPr>
          <a:xfrm>
            <a:off x="1363833" y="1439124"/>
            <a:ext cx="2374759" cy="1136974"/>
            <a:chOff x="6694340" y="1549677"/>
            <a:chExt cx="3194448" cy="1589359"/>
          </a:xfrm>
        </p:grpSpPr>
        <p:sp>
          <p:nvSpPr>
            <p:cNvPr id="66" name="文本框 65">
              <a:extLst>
                <a:ext uri="{FF2B5EF4-FFF2-40B4-BE49-F238E27FC236}">
                  <a16:creationId xmlns:a16="http://schemas.microsoft.com/office/drawing/2014/main" id="{B027830A-D984-42C8-AB6B-BAF52B851732}"/>
                </a:ext>
              </a:extLst>
            </p:cNvPr>
            <p:cNvSpPr txBox="1"/>
            <p:nvPr/>
          </p:nvSpPr>
          <p:spPr>
            <a:xfrm>
              <a:off x="6709961" y="1549677"/>
              <a:ext cx="3178827" cy="473260"/>
            </a:xfrm>
            <a:prstGeom prst="rect">
              <a:avLst/>
            </a:prstGeom>
            <a:noFill/>
          </p:spPr>
          <p:txBody>
            <a:bodyPr wrap="non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个月种草期：日常直播</a:t>
              </a:r>
            </a:p>
          </p:txBody>
        </p:sp>
        <p:sp>
          <p:nvSpPr>
            <p:cNvPr id="67" name="矩形 66">
              <a:extLst>
                <a:ext uri="{FF2B5EF4-FFF2-40B4-BE49-F238E27FC236}">
                  <a16:creationId xmlns:a16="http://schemas.microsoft.com/office/drawing/2014/main" id="{76941A43-8498-472D-87AC-9FAC8778BB3F}"/>
                </a:ext>
              </a:extLst>
            </p:cNvPr>
            <p:cNvSpPr>
              <a:spLocks noChangeArrowheads="1"/>
            </p:cNvSpPr>
            <p:nvPr/>
          </p:nvSpPr>
          <p:spPr bwMode="auto">
            <a:xfrm>
              <a:off x="6694340" y="1964312"/>
              <a:ext cx="2931988" cy="117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2000"/>
                </a:lnSpc>
                <a:buFont typeface="Arial" panose="020B0604020202020204" pitchFamily="34" charset="0"/>
                <a:buChar cha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少带货多互动</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ts val="2000"/>
                </a:lnSpc>
                <a:buFont typeface="Arial" panose="020B0604020202020204" pitchFamily="34" charset="0"/>
                <a:buChar cha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多且小力度福利</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ts val="2000"/>
                </a:lnSpc>
                <a:buFont typeface="Arial" panose="020B0604020202020204" pitchFamily="34" charset="0"/>
                <a:buChar cha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主播风格摸索</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0" name="组合 69">
            <a:extLst>
              <a:ext uri="{FF2B5EF4-FFF2-40B4-BE49-F238E27FC236}">
                <a16:creationId xmlns:a16="http://schemas.microsoft.com/office/drawing/2014/main" id="{01A079C0-5D53-40BF-890E-2C50BE2EF9EC}"/>
              </a:ext>
            </a:extLst>
          </p:cNvPr>
          <p:cNvGrpSpPr/>
          <p:nvPr/>
        </p:nvGrpSpPr>
        <p:grpSpPr>
          <a:xfrm>
            <a:off x="5034900" y="1443120"/>
            <a:ext cx="3411903" cy="1136974"/>
            <a:chOff x="6694339" y="1549677"/>
            <a:chExt cx="4589574" cy="1589359"/>
          </a:xfrm>
        </p:grpSpPr>
        <p:sp>
          <p:nvSpPr>
            <p:cNvPr id="71" name="文本框 70">
              <a:extLst>
                <a:ext uri="{FF2B5EF4-FFF2-40B4-BE49-F238E27FC236}">
                  <a16:creationId xmlns:a16="http://schemas.microsoft.com/office/drawing/2014/main" id="{5BDE1E30-4C6A-4178-AF57-A7EDD0F28D83}"/>
                </a:ext>
              </a:extLst>
            </p:cNvPr>
            <p:cNvSpPr txBox="1"/>
            <p:nvPr/>
          </p:nvSpPr>
          <p:spPr>
            <a:xfrm>
              <a:off x="6709960" y="1549677"/>
              <a:ext cx="4573953" cy="473260"/>
            </a:xfrm>
            <a:prstGeom prst="rect">
              <a:avLst/>
            </a:prstGeom>
            <a:noFill/>
          </p:spPr>
          <p:txBody>
            <a:bodyPr wrap="non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个月强化期：日常</a:t>
              </a:r>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品牌营销专场</a:t>
              </a:r>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endPar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矩形 71">
              <a:extLst>
                <a:ext uri="{FF2B5EF4-FFF2-40B4-BE49-F238E27FC236}">
                  <a16:creationId xmlns:a16="http://schemas.microsoft.com/office/drawing/2014/main" id="{75FD5986-C06F-4621-B6AD-0DAC898D7DB6}"/>
                </a:ext>
              </a:extLst>
            </p:cNvPr>
            <p:cNvSpPr>
              <a:spLocks noChangeArrowheads="1"/>
            </p:cNvSpPr>
            <p:nvPr/>
          </p:nvSpPr>
          <p:spPr bwMode="auto">
            <a:xfrm>
              <a:off x="6694339" y="1964312"/>
              <a:ext cx="2931988" cy="117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2000"/>
                </a:lnSpc>
                <a:buFont typeface="Arial" panose="020B0604020202020204" pitchFamily="34" charset="0"/>
                <a:buChar cha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固定带货频次</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ts val="2000"/>
                </a:lnSpc>
                <a:buFont typeface="Arial" panose="020B0604020202020204" pitchFamily="34" charset="0"/>
                <a:buChar cha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一般福利</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ts val="2000"/>
                </a:lnSpc>
                <a:buFont typeface="Arial" panose="020B0604020202020204" pitchFamily="34" charset="0"/>
                <a:buChar cha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形成直播间风格</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3" name="组合 72">
            <a:extLst>
              <a:ext uri="{FF2B5EF4-FFF2-40B4-BE49-F238E27FC236}">
                <a16:creationId xmlns:a16="http://schemas.microsoft.com/office/drawing/2014/main" id="{AE89610B-61EB-427E-B968-322105F135B4}"/>
              </a:ext>
            </a:extLst>
          </p:cNvPr>
          <p:cNvGrpSpPr/>
          <p:nvPr/>
        </p:nvGrpSpPr>
        <p:grpSpPr>
          <a:xfrm>
            <a:off x="8909238" y="1434541"/>
            <a:ext cx="3360778" cy="1136974"/>
            <a:chOff x="6694340" y="1549677"/>
            <a:chExt cx="5156437" cy="1589359"/>
          </a:xfrm>
        </p:grpSpPr>
        <p:sp>
          <p:nvSpPr>
            <p:cNvPr id="74" name="文本框 73">
              <a:extLst>
                <a:ext uri="{FF2B5EF4-FFF2-40B4-BE49-F238E27FC236}">
                  <a16:creationId xmlns:a16="http://schemas.microsoft.com/office/drawing/2014/main" id="{42582C2A-5839-469E-B1DA-F597BAB67B2E}"/>
                </a:ext>
              </a:extLst>
            </p:cNvPr>
            <p:cNvSpPr txBox="1"/>
            <p:nvPr/>
          </p:nvSpPr>
          <p:spPr>
            <a:xfrm>
              <a:off x="6709961" y="1549677"/>
              <a:ext cx="5140816" cy="473260"/>
            </a:xfrm>
            <a:prstGeom prst="rect">
              <a:avLst/>
            </a:prstGeom>
            <a:noFill/>
          </p:spPr>
          <p:txBody>
            <a:bodyPr wrap="non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个月收获期：日常</a:t>
              </a:r>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营销</a:t>
              </a:r>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大事件</a:t>
              </a:r>
              <a:r>
                <a:rPr lang="en-US" altLang="zh-CN"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endParaRPr lang="zh-CN" altLang="en-US" sz="16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矩形 74">
              <a:extLst>
                <a:ext uri="{FF2B5EF4-FFF2-40B4-BE49-F238E27FC236}">
                  <a16:creationId xmlns:a16="http://schemas.microsoft.com/office/drawing/2014/main" id="{07FED012-5FEA-4FA9-9F01-1AAD14266193}"/>
                </a:ext>
              </a:extLst>
            </p:cNvPr>
            <p:cNvSpPr>
              <a:spLocks noChangeArrowheads="1"/>
            </p:cNvSpPr>
            <p:nvPr/>
          </p:nvSpPr>
          <p:spPr bwMode="auto">
            <a:xfrm>
              <a:off x="6694340" y="1964312"/>
              <a:ext cx="3342710" cy="117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gn="just">
                <a:lnSpc>
                  <a:spcPts val="2000"/>
                </a:lnSpc>
                <a:buFont typeface="Arial" panose="020B0604020202020204" pitchFamily="34" charset="0"/>
                <a:buChar cha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带货≈互动</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gn="just">
                <a:lnSpc>
                  <a:spcPts val="2000"/>
                </a:lnSpc>
                <a:buFont typeface="Arial" panose="020B0604020202020204" pitchFamily="34" charset="0"/>
                <a:buChar cha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多且大力度福利</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gn="just">
                <a:lnSpc>
                  <a:spcPts val="2000"/>
                </a:lnSpc>
                <a:buFont typeface="Arial" panose="020B0604020202020204" pitchFamily="34" charset="0"/>
                <a:buChar cha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树立品质直播间形象</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4" name="右箭头 1">
            <a:extLst>
              <a:ext uri="{FF2B5EF4-FFF2-40B4-BE49-F238E27FC236}">
                <a16:creationId xmlns:a16="http://schemas.microsoft.com/office/drawing/2014/main" id="{A8881069-0C43-4926-BCB7-53A480003595}"/>
              </a:ext>
            </a:extLst>
          </p:cNvPr>
          <p:cNvSpPr/>
          <p:nvPr/>
        </p:nvSpPr>
        <p:spPr>
          <a:xfrm>
            <a:off x="3389066" y="1895725"/>
            <a:ext cx="406400" cy="25561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45" name="右箭头 1">
            <a:extLst>
              <a:ext uri="{FF2B5EF4-FFF2-40B4-BE49-F238E27FC236}">
                <a16:creationId xmlns:a16="http://schemas.microsoft.com/office/drawing/2014/main" id="{2527B81F-C62C-472B-8E81-3BD943E3F7A7}"/>
              </a:ext>
            </a:extLst>
          </p:cNvPr>
          <p:cNvSpPr/>
          <p:nvPr/>
        </p:nvSpPr>
        <p:spPr>
          <a:xfrm>
            <a:off x="7522105" y="1887549"/>
            <a:ext cx="406400" cy="25561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2" name="文本框 1">
            <a:extLst>
              <a:ext uri="{FF2B5EF4-FFF2-40B4-BE49-F238E27FC236}">
                <a16:creationId xmlns:a16="http://schemas.microsoft.com/office/drawing/2014/main" id="{784D3BA1-B4CC-4E70-A663-263F19821D42}"/>
              </a:ext>
            </a:extLst>
          </p:cNvPr>
          <p:cNvSpPr txBox="1"/>
          <p:nvPr/>
        </p:nvSpPr>
        <p:spPr>
          <a:xfrm>
            <a:off x="259109" y="1459194"/>
            <a:ext cx="400110" cy="1027979"/>
          </a:xfrm>
          <a:prstGeom prst="rect">
            <a:avLst/>
          </a:prstGeom>
          <a:noFill/>
        </p:spPr>
        <p:txBody>
          <a:bodyPr vert="eaVert" wrap="square" rtlCol="0">
            <a:spAutoFit/>
          </a:bodyPr>
          <a:lstStyle/>
          <a:p>
            <a:r>
              <a:rPr lang="zh-CN" altLang="en-US" sz="1400" dirty="0">
                <a:latin typeface="微软雅黑" panose="020B0503020204020204" pitchFamily="34" charset="-122"/>
                <a:ea typeface="微软雅黑" panose="020B0503020204020204" pitchFamily="34" charset="-122"/>
              </a:rPr>
              <a:t>半年一周期</a:t>
            </a:r>
          </a:p>
        </p:txBody>
      </p:sp>
      <p:sp>
        <p:nvSpPr>
          <p:cNvPr id="46" name="矩形 45">
            <a:extLst>
              <a:ext uri="{FF2B5EF4-FFF2-40B4-BE49-F238E27FC236}">
                <a16:creationId xmlns:a16="http://schemas.microsoft.com/office/drawing/2014/main" id="{C3FE3734-E147-49FA-84F4-FEC4557B1C32}"/>
              </a:ext>
            </a:extLst>
          </p:cNvPr>
          <p:cNvSpPr/>
          <p:nvPr/>
        </p:nvSpPr>
        <p:spPr>
          <a:xfrm>
            <a:off x="-14514" y="6211669"/>
            <a:ext cx="12206515" cy="64633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8" name="右箭头 1">
            <a:extLst>
              <a:ext uri="{FF2B5EF4-FFF2-40B4-BE49-F238E27FC236}">
                <a16:creationId xmlns:a16="http://schemas.microsoft.com/office/drawing/2014/main" id="{709D8D4E-5409-49F4-8FA1-3212AD3CB7E2}"/>
              </a:ext>
            </a:extLst>
          </p:cNvPr>
          <p:cNvSpPr/>
          <p:nvPr/>
        </p:nvSpPr>
        <p:spPr>
          <a:xfrm>
            <a:off x="3492736"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69" name="右箭头 12">
            <a:extLst>
              <a:ext uri="{FF2B5EF4-FFF2-40B4-BE49-F238E27FC236}">
                <a16:creationId xmlns:a16="http://schemas.microsoft.com/office/drawing/2014/main" id="{18AE8011-90E0-4995-B0C5-BCA73FE639A4}"/>
              </a:ext>
            </a:extLst>
          </p:cNvPr>
          <p:cNvSpPr/>
          <p:nvPr/>
        </p:nvSpPr>
        <p:spPr>
          <a:xfrm>
            <a:off x="7804327"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77" name="文本框 76">
            <a:extLst>
              <a:ext uri="{FF2B5EF4-FFF2-40B4-BE49-F238E27FC236}">
                <a16:creationId xmlns:a16="http://schemas.microsoft.com/office/drawing/2014/main" id="{1B77C2CD-F91C-4C31-94CD-28F1269E100C}"/>
              </a:ext>
            </a:extLst>
          </p:cNvPr>
          <p:cNvSpPr txBox="1"/>
          <p:nvPr/>
        </p:nvSpPr>
        <p:spPr>
          <a:xfrm>
            <a:off x="383446" y="6368056"/>
            <a:ext cx="312768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一期：作为直播者 </a:t>
            </a:r>
            <a:r>
              <a:rPr lang="zh-CN" altLang="en-US" sz="1200" b="1" dirty="0">
                <a:solidFill>
                  <a:schemeClr val="bg1"/>
                </a:solidFill>
                <a:latin typeface="微软雅黑" panose="020B0503020204020204" pitchFamily="34" charset="-122"/>
                <a:ea typeface="微软雅黑" panose="020B0503020204020204" pitchFamily="34" charset="-122"/>
              </a:rPr>
              <a:t>形成单直播间基础运营</a:t>
            </a:r>
          </a:p>
        </p:txBody>
      </p:sp>
      <p:sp>
        <p:nvSpPr>
          <p:cNvPr id="78" name="文本框 77">
            <a:extLst>
              <a:ext uri="{FF2B5EF4-FFF2-40B4-BE49-F238E27FC236}">
                <a16:creationId xmlns:a16="http://schemas.microsoft.com/office/drawing/2014/main" id="{2C5967E6-C5C0-43BB-BF79-149D94D3B48F}"/>
              </a:ext>
            </a:extLst>
          </p:cNvPr>
          <p:cNvSpPr txBox="1"/>
          <p:nvPr/>
        </p:nvSpPr>
        <p:spPr>
          <a:xfrm>
            <a:off x="3916481" y="6368055"/>
            <a:ext cx="3824048"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二期：作为运营牵头人 </a:t>
            </a:r>
            <a:r>
              <a:rPr lang="zh-CN" altLang="en-US" sz="1200" b="1" dirty="0">
                <a:solidFill>
                  <a:schemeClr val="bg1"/>
                </a:solidFill>
                <a:latin typeface="微软雅黑" panose="020B0503020204020204" pitchFamily="34" charset="-122"/>
                <a:ea typeface="微软雅黑" panose="020B0503020204020204" pitchFamily="34" charset="-122"/>
              </a:rPr>
              <a:t>形成主播联盟、栏目化直播间</a:t>
            </a:r>
          </a:p>
        </p:txBody>
      </p:sp>
      <p:sp>
        <p:nvSpPr>
          <p:cNvPr id="79" name="文本框 78">
            <a:extLst>
              <a:ext uri="{FF2B5EF4-FFF2-40B4-BE49-F238E27FC236}">
                <a16:creationId xmlns:a16="http://schemas.microsoft.com/office/drawing/2014/main" id="{48DB1A64-7BD4-4311-BB13-BC5D45E5A7A9}"/>
              </a:ext>
            </a:extLst>
          </p:cNvPr>
          <p:cNvSpPr txBox="1"/>
          <p:nvPr/>
        </p:nvSpPr>
        <p:spPr>
          <a:xfrm>
            <a:off x="7868742" y="6368055"/>
            <a:ext cx="449774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三期：作为直播管理方 </a:t>
            </a:r>
            <a:r>
              <a:rPr lang="zh-CN" altLang="en-US" sz="1200" b="1" dirty="0">
                <a:solidFill>
                  <a:schemeClr val="bg1"/>
                </a:solidFill>
                <a:latin typeface="微软雅黑" panose="020B0503020204020204" pitchFamily="34" charset="-122"/>
                <a:ea typeface="微软雅黑" panose="020B0503020204020204" pitchFamily="34" charset="-122"/>
              </a:rPr>
              <a:t>形成“四好”</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“六边形”</a:t>
            </a:r>
          </a:p>
        </p:txBody>
      </p:sp>
    </p:spTree>
    <p:extLst>
      <p:ext uri="{BB962C8B-B14F-4D97-AF65-F5344CB8AC3E}">
        <p14:creationId xmlns:p14="http://schemas.microsoft.com/office/powerpoint/2010/main" val="34787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290" y="435603"/>
            <a:ext cx="1064847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用户：搭建粉丝成长体系（物质→物质</a:t>
            </a:r>
            <a:r>
              <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精神）</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E80D8816-D728-4018-9014-E12C9A0A8A02}"/>
              </a:ext>
            </a:extLst>
          </p:cNvPr>
          <p:cNvSpPr txBox="1"/>
          <p:nvPr/>
        </p:nvSpPr>
        <p:spPr>
          <a:xfrm>
            <a:off x="306202" y="1493354"/>
            <a:ext cx="3983020"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用亲密度搭建基础粉丝任务地图</a:t>
            </a:r>
          </a:p>
        </p:txBody>
      </p:sp>
      <p:pic>
        <p:nvPicPr>
          <p:cNvPr id="9" name="图片 8">
            <a:extLst>
              <a:ext uri="{FF2B5EF4-FFF2-40B4-BE49-F238E27FC236}">
                <a16:creationId xmlns:a16="http://schemas.microsoft.com/office/drawing/2014/main" id="{3807F0E2-1DD0-4E35-9FFF-6EAD1F6CDE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057"/>
          <a:stretch/>
        </p:blipFill>
        <p:spPr>
          <a:xfrm>
            <a:off x="1563512" y="1913436"/>
            <a:ext cx="2111143" cy="2331480"/>
          </a:xfrm>
          <a:prstGeom prst="rect">
            <a:avLst/>
          </a:prstGeom>
          <a:ln>
            <a:solidFill>
              <a:schemeClr val="tx1">
                <a:lumMod val="65000"/>
                <a:lumOff val="35000"/>
              </a:schemeClr>
            </a:solidFill>
          </a:ln>
        </p:spPr>
      </p:pic>
      <p:pic>
        <p:nvPicPr>
          <p:cNvPr id="11" name="图片 10">
            <a:extLst>
              <a:ext uri="{FF2B5EF4-FFF2-40B4-BE49-F238E27FC236}">
                <a16:creationId xmlns:a16="http://schemas.microsoft.com/office/drawing/2014/main" id="{461508EC-ADB5-4005-ADCC-BD9EF3C4BD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8585" b="-159"/>
          <a:stretch/>
        </p:blipFill>
        <p:spPr>
          <a:xfrm>
            <a:off x="1559465" y="4957777"/>
            <a:ext cx="2104290" cy="579244"/>
          </a:xfrm>
          <a:prstGeom prst="rect">
            <a:avLst/>
          </a:prstGeom>
          <a:ln>
            <a:solidFill>
              <a:schemeClr val="tx1">
                <a:lumMod val="65000"/>
                <a:lumOff val="35000"/>
              </a:schemeClr>
            </a:solidFill>
          </a:ln>
        </p:spPr>
      </p:pic>
      <p:sp>
        <p:nvSpPr>
          <p:cNvPr id="14" name="矩形: 圆角 13">
            <a:extLst>
              <a:ext uri="{FF2B5EF4-FFF2-40B4-BE49-F238E27FC236}">
                <a16:creationId xmlns:a16="http://schemas.microsoft.com/office/drawing/2014/main" id="{8FA4F4C3-392F-479F-BCC4-BA2BC929C816}"/>
              </a:ext>
            </a:extLst>
          </p:cNvPr>
          <p:cNvSpPr/>
          <p:nvPr/>
        </p:nvSpPr>
        <p:spPr>
          <a:xfrm>
            <a:off x="1574692" y="4998295"/>
            <a:ext cx="2028056" cy="495035"/>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矩形: 圆角 20">
            <a:extLst>
              <a:ext uri="{FF2B5EF4-FFF2-40B4-BE49-F238E27FC236}">
                <a16:creationId xmlns:a16="http://schemas.microsoft.com/office/drawing/2014/main" id="{4C4983E1-033A-4205-B849-664D692B1578}"/>
              </a:ext>
            </a:extLst>
          </p:cNvPr>
          <p:cNvSpPr/>
          <p:nvPr/>
        </p:nvSpPr>
        <p:spPr>
          <a:xfrm>
            <a:off x="1617370" y="3848088"/>
            <a:ext cx="1882821" cy="325592"/>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2" name="矩形: 圆角 21">
            <a:extLst>
              <a:ext uri="{FF2B5EF4-FFF2-40B4-BE49-F238E27FC236}">
                <a16:creationId xmlns:a16="http://schemas.microsoft.com/office/drawing/2014/main" id="{DC809AE0-0A55-4F7A-95DD-F86C0814C0A5}"/>
              </a:ext>
            </a:extLst>
          </p:cNvPr>
          <p:cNvSpPr/>
          <p:nvPr/>
        </p:nvSpPr>
        <p:spPr>
          <a:xfrm>
            <a:off x="1610777" y="2945070"/>
            <a:ext cx="1901700" cy="354692"/>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矩形: 圆角 22">
            <a:extLst>
              <a:ext uri="{FF2B5EF4-FFF2-40B4-BE49-F238E27FC236}">
                <a16:creationId xmlns:a16="http://schemas.microsoft.com/office/drawing/2014/main" id="{E8D7B81F-018C-4921-9E62-2988FF0BF062}"/>
              </a:ext>
            </a:extLst>
          </p:cNvPr>
          <p:cNvSpPr/>
          <p:nvPr/>
        </p:nvSpPr>
        <p:spPr>
          <a:xfrm>
            <a:off x="1625553" y="2109658"/>
            <a:ext cx="1901701" cy="753658"/>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文本框 24">
            <a:extLst>
              <a:ext uri="{FF2B5EF4-FFF2-40B4-BE49-F238E27FC236}">
                <a16:creationId xmlns:a16="http://schemas.microsoft.com/office/drawing/2014/main" id="{EAD090FD-1699-4B30-979D-966305990E58}"/>
              </a:ext>
            </a:extLst>
          </p:cNvPr>
          <p:cNvSpPr txBox="1"/>
          <p:nvPr/>
        </p:nvSpPr>
        <p:spPr>
          <a:xfrm>
            <a:off x="187921" y="4476007"/>
            <a:ext cx="1238494" cy="276999"/>
          </a:xfrm>
          <a:prstGeom prst="rect">
            <a:avLst/>
          </a:prstGeom>
          <a:noFill/>
        </p:spPr>
        <p:txBody>
          <a:bodyPr wrap="square" rtlCol="0">
            <a:spAutoFit/>
          </a:bodyPr>
          <a:lstStyle/>
          <a:p>
            <a:pPr algn="ct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停留时长</a:t>
            </a:r>
          </a:p>
        </p:txBody>
      </p:sp>
      <p:sp>
        <p:nvSpPr>
          <p:cNvPr id="26" name="文本框 25">
            <a:extLst>
              <a:ext uri="{FF2B5EF4-FFF2-40B4-BE49-F238E27FC236}">
                <a16:creationId xmlns:a16="http://schemas.microsoft.com/office/drawing/2014/main" id="{74D81522-A1DA-4BBD-BFB8-027FFBE35E77}"/>
              </a:ext>
            </a:extLst>
          </p:cNvPr>
          <p:cNvSpPr txBox="1"/>
          <p:nvPr/>
        </p:nvSpPr>
        <p:spPr>
          <a:xfrm>
            <a:off x="458449" y="2953961"/>
            <a:ext cx="697438" cy="276999"/>
          </a:xfrm>
          <a:prstGeom prst="rect">
            <a:avLst/>
          </a:prstGeom>
          <a:noFill/>
        </p:spPr>
        <p:txBody>
          <a:bodyPr wrap="square" rtlCol="0">
            <a:spAutoFit/>
          </a:bodyPr>
          <a:lstStyle/>
          <a:p>
            <a:pPr algn="ct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分享</a:t>
            </a:r>
          </a:p>
        </p:txBody>
      </p:sp>
      <p:sp>
        <p:nvSpPr>
          <p:cNvPr id="27" name="文本框 26">
            <a:extLst>
              <a:ext uri="{FF2B5EF4-FFF2-40B4-BE49-F238E27FC236}">
                <a16:creationId xmlns:a16="http://schemas.microsoft.com/office/drawing/2014/main" id="{ED813D1A-5C7F-4BCE-B2D8-DB48BFAAF568}"/>
              </a:ext>
            </a:extLst>
          </p:cNvPr>
          <p:cNvSpPr txBox="1"/>
          <p:nvPr/>
        </p:nvSpPr>
        <p:spPr>
          <a:xfrm>
            <a:off x="320011" y="3785409"/>
            <a:ext cx="974314" cy="276999"/>
          </a:xfrm>
          <a:prstGeom prst="rect">
            <a:avLst/>
          </a:prstGeom>
          <a:noFill/>
        </p:spPr>
        <p:txBody>
          <a:bodyPr wrap="square" rtlCol="0">
            <a:spAutoFit/>
          </a:bodyPr>
          <a:lstStyle/>
          <a:p>
            <a:pPr algn="ct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关注</a:t>
            </a:r>
          </a:p>
        </p:txBody>
      </p:sp>
      <p:sp>
        <p:nvSpPr>
          <p:cNvPr id="29" name="文本框 28">
            <a:extLst>
              <a:ext uri="{FF2B5EF4-FFF2-40B4-BE49-F238E27FC236}">
                <a16:creationId xmlns:a16="http://schemas.microsoft.com/office/drawing/2014/main" id="{CF89CA48-30D2-4BF1-8777-8330424CA58A}"/>
              </a:ext>
            </a:extLst>
          </p:cNvPr>
          <p:cNvSpPr txBox="1"/>
          <p:nvPr/>
        </p:nvSpPr>
        <p:spPr>
          <a:xfrm>
            <a:off x="120235" y="2192273"/>
            <a:ext cx="1373866" cy="461665"/>
          </a:xfrm>
          <a:prstGeom prst="rect">
            <a:avLst/>
          </a:prstGeom>
          <a:noFill/>
        </p:spPr>
        <p:txBody>
          <a:bodyPr wrap="square" rtlCol="0">
            <a:spAutoFit/>
          </a:bodyPr>
          <a:lstStyle/>
          <a:p>
            <a:pPr algn="ct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互动</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pPr algn="ct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（评论点赞）</a:t>
            </a:r>
          </a:p>
        </p:txBody>
      </p:sp>
      <p:pic>
        <p:nvPicPr>
          <p:cNvPr id="52" name="图片 51">
            <a:extLst>
              <a:ext uri="{FF2B5EF4-FFF2-40B4-BE49-F238E27FC236}">
                <a16:creationId xmlns:a16="http://schemas.microsoft.com/office/drawing/2014/main" id="{4BCDBDE8-24F3-4F4C-B0ED-D1F0052A94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81064"/>
          <a:stretch/>
        </p:blipFill>
        <p:spPr>
          <a:xfrm>
            <a:off x="1564702" y="4381655"/>
            <a:ext cx="2108765" cy="510333"/>
          </a:xfrm>
          <a:prstGeom prst="rect">
            <a:avLst/>
          </a:prstGeom>
          <a:ln>
            <a:solidFill>
              <a:schemeClr val="tx1">
                <a:lumMod val="65000"/>
                <a:lumOff val="35000"/>
              </a:schemeClr>
            </a:solidFill>
          </a:ln>
        </p:spPr>
      </p:pic>
      <p:sp>
        <p:nvSpPr>
          <p:cNvPr id="20" name="矩形: 圆角 19">
            <a:extLst>
              <a:ext uri="{FF2B5EF4-FFF2-40B4-BE49-F238E27FC236}">
                <a16:creationId xmlns:a16="http://schemas.microsoft.com/office/drawing/2014/main" id="{BE78A627-A101-4954-83BA-38F814F3E959}"/>
              </a:ext>
            </a:extLst>
          </p:cNvPr>
          <p:cNvSpPr/>
          <p:nvPr/>
        </p:nvSpPr>
        <p:spPr>
          <a:xfrm>
            <a:off x="1591334" y="4437307"/>
            <a:ext cx="1908857" cy="424378"/>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7" name="直接连接符 16">
            <a:extLst>
              <a:ext uri="{FF2B5EF4-FFF2-40B4-BE49-F238E27FC236}">
                <a16:creationId xmlns:a16="http://schemas.microsoft.com/office/drawing/2014/main" id="{845227F1-3B45-41ED-9EF4-EB83FCBB74CB}"/>
              </a:ext>
            </a:extLst>
          </p:cNvPr>
          <p:cNvCxnSpPr>
            <a:cxnSpLocks/>
          </p:cNvCxnSpPr>
          <p:nvPr/>
        </p:nvCxnSpPr>
        <p:spPr>
          <a:xfrm>
            <a:off x="1274104" y="2486487"/>
            <a:ext cx="28536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E0A2485-D962-4B50-B3CF-AB026DFD655E}"/>
              </a:ext>
            </a:extLst>
          </p:cNvPr>
          <p:cNvCxnSpPr>
            <a:cxnSpLocks/>
            <a:endCxn id="22" idx="1"/>
          </p:cNvCxnSpPr>
          <p:nvPr/>
        </p:nvCxnSpPr>
        <p:spPr>
          <a:xfrm flipV="1">
            <a:off x="1100113" y="3122416"/>
            <a:ext cx="510664" cy="24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9E7A1DF-9FAE-48F7-847E-EE331247C08C}"/>
              </a:ext>
            </a:extLst>
          </p:cNvPr>
          <p:cNvCxnSpPr>
            <a:cxnSpLocks/>
          </p:cNvCxnSpPr>
          <p:nvPr/>
        </p:nvCxnSpPr>
        <p:spPr>
          <a:xfrm>
            <a:off x="1069061" y="3989493"/>
            <a:ext cx="5222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69167C3-0C50-4023-A2CD-58210C07183F}"/>
              </a:ext>
            </a:extLst>
          </p:cNvPr>
          <p:cNvCxnSpPr/>
          <p:nvPr/>
        </p:nvCxnSpPr>
        <p:spPr>
          <a:xfrm>
            <a:off x="1195629" y="4614958"/>
            <a:ext cx="36383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5" name="Freeform 284">
            <a:extLst>
              <a:ext uri="{FF2B5EF4-FFF2-40B4-BE49-F238E27FC236}">
                <a16:creationId xmlns:a16="http://schemas.microsoft.com/office/drawing/2014/main" id="{D5E02C26-1DE6-4903-A0B9-DD78FF0A1F25}"/>
              </a:ext>
            </a:extLst>
          </p:cNvPr>
          <p:cNvSpPr>
            <a:spLocks noEditPoints="1"/>
          </p:cNvSpPr>
          <p:nvPr/>
        </p:nvSpPr>
        <p:spPr bwMode="auto">
          <a:xfrm>
            <a:off x="4519030" y="2040764"/>
            <a:ext cx="352985" cy="325958"/>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rgbClr val="C70216"/>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latin typeface="Agency FB" panose="020B0503020202020204" pitchFamily="34" charset="0"/>
            </a:endParaRPr>
          </a:p>
        </p:txBody>
      </p:sp>
      <p:grpSp>
        <p:nvGrpSpPr>
          <p:cNvPr id="67" name="组合 66">
            <a:extLst>
              <a:ext uri="{FF2B5EF4-FFF2-40B4-BE49-F238E27FC236}">
                <a16:creationId xmlns:a16="http://schemas.microsoft.com/office/drawing/2014/main" id="{D16C8CB8-0515-4114-8667-6A318A707E07}"/>
              </a:ext>
            </a:extLst>
          </p:cNvPr>
          <p:cNvGrpSpPr/>
          <p:nvPr/>
        </p:nvGrpSpPr>
        <p:grpSpPr>
          <a:xfrm>
            <a:off x="4887883" y="1928316"/>
            <a:ext cx="3906889" cy="974452"/>
            <a:chOff x="4152445" y="3376384"/>
            <a:chExt cx="3906889" cy="1105609"/>
          </a:xfrm>
        </p:grpSpPr>
        <p:sp>
          <p:nvSpPr>
            <p:cNvPr id="68" name="文本框 67">
              <a:extLst>
                <a:ext uri="{FF2B5EF4-FFF2-40B4-BE49-F238E27FC236}">
                  <a16:creationId xmlns:a16="http://schemas.microsoft.com/office/drawing/2014/main" id="{A7319150-984F-4BA8-B8CB-0925396AFCB1}"/>
                </a:ext>
              </a:extLst>
            </p:cNvPr>
            <p:cNvSpPr txBox="1"/>
            <p:nvPr/>
          </p:nvSpPr>
          <p:spPr>
            <a:xfrm>
              <a:off x="4152445" y="3376384"/>
              <a:ext cx="3542958" cy="384118"/>
            </a:xfrm>
            <a:prstGeom prst="rect">
              <a:avLst/>
            </a:prstGeom>
            <a:noFill/>
          </p:spPr>
          <p:txBody>
            <a:bodyPr wrap="none" rtlCol="0">
              <a:spAutoFit/>
            </a:bodyPr>
            <a:lstStyle/>
            <a:p>
              <a:r>
                <a:rPr lang="zh-CN" altLang="en-US" sz="1600" b="1" dirty="0">
                  <a:solidFill>
                    <a:srgbClr val="C70216"/>
                  </a:solidFill>
                  <a:latin typeface="微软雅黑" panose="020B0503020204020204" pitchFamily="34" charset="-122"/>
                  <a:ea typeface="微软雅黑" panose="020B0503020204020204" pitchFamily="34" charset="-122"/>
                </a:rPr>
                <a:t>新粉 </a:t>
              </a:r>
              <a:r>
                <a:rPr lang="zh-CN" altLang="en-US" sz="1200" b="1" dirty="0">
                  <a:solidFill>
                    <a:srgbClr val="C70216"/>
                  </a:solidFill>
                  <a:latin typeface="微软雅黑" panose="020B0503020204020204" pitchFamily="34" charset="-122"/>
                  <a:ea typeface="微软雅黑" panose="020B0503020204020204" pitchFamily="34" charset="-122"/>
                </a:rPr>
                <a:t>低成本物质</a:t>
              </a:r>
              <a:r>
                <a:rPr lang="en-US" altLang="zh-CN" sz="1200" b="1" dirty="0">
                  <a:solidFill>
                    <a:srgbClr val="C70216"/>
                  </a:solidFill>
                  <a:latin typeface="微软雅黑" panose="020B0503020204020204" pitchFamily="34" charset="-122"/>
                  <a:ea typeface="微软雅黑" panose="020B0503020204020204" pitchFamily="34" charset="-122"/>
                </a:rPr>
                <a:t>+</a:t>
              </a:r>
              <a:r>
                <a:rPr lang="zh-CN" altLang="en-US" sz="1200" b="1" dirty="0">
                  <a:solidFill>
                    <a:srgbClr val="C70216"/>
                  </a:solidFill>
                  <a:latin typeface="微软雅黑" panose="020B0503020204020204" pitchFamily="34" charset="-122"/>
                  <a:ea typeface="微软雅黑" panose="020B0503020204020204" pitchFamily="34" charset="-122"/>
                </a:rPr>
                <a:t>精神</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激励，促进养成看播习惯</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59FD766E-881A-4363-8ED4-49408BBCE60C}"/>
                </a:ext>
              </a:extLst>
            </p:cNvPr>
            <p:cNvSpPr/>
            <p:nvPr/>
          </p:nvSpPr>
          <p:spPr>
            <a:xfrm>
              <a:off x="4697240" y="3834951"/>
              <a:ext cx="3362094" cy="647042"/>
            </a:xfrm>
            <a:prstGeom prst="rect">
              <a:avLst/>
            </a:prstGeom>
          </p:spPr>
          <p:txBody>
            <a:bodyPr wrap="square">
              <a:spAutoFit/>
            </a:bodyPr>
            <a:lstStyle/>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奖励直播间商品无门槛代金券</a:t>
              </a:r>
              <a:r>
                <a:rPr lang="en-US" altLang="zh-CN" sz="11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现金红包</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获得直播间专属勋章</a:t>
              </a:r>
            </a:p>
          </p:txBody>
        </p:sp>
        <p:cxnSp>
          <p:nvCxnSpPr>
            <p:cNvPr id="70" name="直接连接符 69">
              <a:extLst>
                <a:ext uri="{FF2B5EF4-FFF2-40B4-BE49-F238E27FC236}">
                  <a16:creationId xmlns:a16="http://schemas.microsoft.com/office/drawing/2014/main" id="{9FD5DE50-7B2C-4573-BA20-7BD5A2341632}"/>
                </a:ext>
              </a:extLst>
            </p:cNvPr>
            <p:cNvCxnSpPr>
              <a:cxnSpLocks/>
            </p:cNvCxnSpPr>
            <p:nvPr/>
          </p:nvCxnSpPr>
          <p:spPr>
            <a:xfrm>
              <a:off x="4218749" y="3759344"/>
              <a:ext cx="2259831" cy="0"/>
            </a:xfrm>
            <a:prstGeom prst="line">
              <a:avLst/>
            </a:prstGeom>
            <a:ln w="222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4" name="Freeform 70">
            <a:extLst>
              <a:ext uri="{FF2B5EF4-FFF2-40B4-BE49-F238E27FC236}">
                <a16:creationId xmlns:a16="http://schemas.microsoft.com/office/drawing/2014/main" id="{7247697B-B2C8-459B-B38C-80DC7B7E7B4A}"/>
              </a:ext>
            </a:extLst>
          </p:cNvPr>
          <p:cNvSpPr>
            <a:spLocks/>
          </p:cNvSpPr>
          <p:nvPr/>
        </p:nvSpPr>
        <p:spPr bwMode="auto">
          <a:xfrm>
            <a:off x="9834921" y="2025593"/>
            <a:ext cx="1071138" cy="98587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rgbClr val="C70216"/>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latin typeface="Agency FB" panose="020B0503020202020204" pitchFamily="34" charset="0"/>
            </a:endParaRPr>
          </a:p>
        </p:txBody>
      </p:sp>
      <p:sp>
        <p:nvSpPr>
          <p:cNvPr id="86" name="矩形 85">
            <a:extLst>
              <a:ext uri="{FF2B5EF4-FFF2-40B4-BE49-F238E27FC236}">
                <a16:creationId xmlns:a16="http://schemas.microsoft.com/office/drawing/2014/main" id="{222EE7FC-60CF-4CCE-B51A-4A1DDABE7FDD}"/>
              </a:ext>
            </a:extLst>
          </p:cNvPr>
          <p:cNvSpPr/>
          <p:nvPr/>
        </p:nvSpPr>
        <p:spPr>
          <a:xfrm>
            <a:off x="8715384" y="3216056"/>
            <a:ext cx="3241641" cy="2316403"/>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UGC</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二次生产：</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鼓励粉丝多渠道进行直播物料二次剪辑和传播，给予官方推送</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线上到线下：</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组织高级别粉丝线下活动</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培养平台</a:t>
            </a: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KOL</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培养高级别粉丝成为平台</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KOL</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，减少合规风险</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92" name="直接连接符 91">
            <a:extLst>
              <a:ext uri="{FF2B5EF4-FFF2-40B4-BE49-F238E27FC236}">
                <a16:creationId xmlns:a16="http://schemas.microsoft.com/office/drawing/2014/main" id="{515C70E0-47F7-4314-8103-D37594358EF6}"/>
              </a:ext>
            </a:extLst>
          </p:cNvPr>
          <p:cNvCxnSpPr>
            <a:cxnSpLocks/>
          </p:cNvCxnSpPr>
          <p:nvPr/>
        </p:nvCxnSpPr>
        <p:spPr>
          <a:xfrm flipH="1">
            <a:off x="4193972" y="1081934"/>
            <a:ext cx="17705" cy="4880410"/>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59F59E2F-BE88-4692-9D54-FD17C7912D1C}"/>
              </a:ext>
            </a:extLst>
          </p:cNvPr>
          <p:cNvSpPr txBox="1"/>
          <p:nvPr/>
        </p:nvSpPr>
        <p:spPr>
          <a:xfrm>
            <a:off x="4416310" y="1487385"/>
            <a:ext cx="413697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深化粉丝成长体系</a:t>
            </a:r>
          </a:p>
        </p:txBody>
      </p:sp>
      <p:cxnSp>
        <p:nvCxnSpPr>
          <p:cNvPr id="95" name="直接连接符 94">
            <a:extLst>
              <a:ext uri="{FF2B5EF4-FFF2-40B4-BE49-F238E27FC236}">
                <a16:creationId xmlns:a16="http://schemas.microsoft.com/office/drawing/2014/main" id="{C4721A78-663D-4D28-8D87-1732A327C372}"/>
              </a:ext>
            </a:extLst>
          </p:cNvPr>
          <p:cNvCxnSpPr>
            <a:cxnSpLocks/>
          </p:cNvCxnSpPr>
          <p:nvPr/>
        </p:nvCxnSpPr>
        <p:spPr>
          <a:xfrm>
            <a:off x="8445204" y="1056099"/>
            <a:ext cx="0" cy="4906245"/>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E4872F93-B383-432D-AA47-8D647C5CED9A}"/>
              </a:ext>
            </a:extLst>
          </p:cNvPr>
          <p:cNvSpPr txBox="1"/>
          <p:nvPr/>
        </p:nvSpPr>
        <p:spPr>
          <a:xfrm>
            <a:off x="8942572" y="1487385"/>
            <a:ext cx="2854026" cy="369332"/>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促成粉丝</a:t>
            </a:r>
            <a:r>
              <a:rPr lang="en-US" altLang="zh-CN" b="1" dirty="0">
                <a:solidFill>
                  <a:srgbClr val="C00000"/>
                </a:solidFill>
                <a:latin typeface="微软雅黑" panose="020B0503020204020204" pitchFamily="34" charset="-122"/>
                <a:ea typeface="微软雅黑" panose="020B0503020204020204" pitchFamily="34" charset="-122"/>
              </a:rPr>
              <a:t>UGC</a:t>
            </a:r>
            <a:r>
              <a:rPr lang="zh-CN" altLang="en-US" b="1" dirty="0">
                <a:solidFill>
                  <a:srgbClr val="C00000"/>
                </a:solidFill>
                <a:latin typeface="微软雅黑" panose="020B0503020204020204" pitchFamily="34" charset="-122"/>
                <a:ea typeface="微软雅黑" panose="020B0503020204020204" pitchFamily="34" charset="-122"/>
              </a:rPr>
              <a:t>内容生产</a:t>
            </a:r>
          </a:p>
        </p:txBody>
      </p:sp>
      <p:sp>
        <p:nvSpPr>
          <p:cNvPr id="51" name="矩形: 圆角 50">
            <a:extLst>
              <a:ext uri="{FF2B5EF4-FFF2-40B4-BE49-F238E27FC236}">
                <a16:creationId xmlns:a16="http://schemas.microsoft.com/office/drawing/2014/main" id="{9E496D8E-2DDA-462F-BD5F-E8E201C3BBEB}"/>
              </a:ext>
            </a:extLst>
          </p:cNvPr>
          <p:cNvSpPr/>
          <p:nvPr/>
        </p:nvSpPr>
        <p:spPr>
          <a:xfrm>
            <a:off x="1598492" y="3381516"/>
            <a:ext cx="1901700" cy="313409"/>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53" name="直接连接符 52">
            <a:extLst>
              <a:ext uri="{FF2B5EF4-FFF2-40B4-BE49-F238E27FC236}">
                <a16:creationId xmlns:a16="http://schemas.microsoft.com/office/drawing/2014/main" id="{FEBB486E-DF78-47B7-84A0-D5598D89660E}"/>
              </a:ext>
            </a:extLst>
          </p:cNvPr>
          <p:cNvCxnSpPr/>
          <p:nvPr/>
        </p:nvCxnSpPr>
        <p:spPr>
          <a:xfrm>
            <a:off x="1069061" y="3499102"/>
            <a:ext cx="50563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38FE99CD-0F18-4AF0-A9C3-02A6D1CDC7D7}"/>
              </a:ext>
            </a:extLst>
          </p:cNvPr>
          <p:cNvSpPr txBox="1"/>
          <p:nvPr/>
        </p:nvSpPr>
        <p:spPr>
          <a:xfrm>
            <a:off x="483983" y="3304750"/>
            <a:ext cx="646371" cy="276999"/>
          </a:xfrm>
          <a:prstGeom prst="rect">
            <a:avLst/>
          </a:prstGeom>
          <a:noFill/>
        </p:spPr>
        <p:txBody>
          <a:bodyPr wrap="square" rtlCol="0">
            <a:spAutoFit/>
          </a:bodyPr>
          <a:lstStyle/>
          <a:p>
            <a:pPr algn="ct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回访</a:t>
            </a:r>
          </a:p>
        </p:txBody>
      </p:sp>
      <p:grpSp>
        <p:nvGrpSpPr>
          <p:cNvPr id="89" name="组合 88">
            <a:extLst>
              <a:ext uri="{FF2B5EF4-FFF2-40B4-BE49-F238E27FC236}">
                <a16:creationId xmlns:a16="http://schemas.microsoft.com/office/drawing/2014/main" id="{1F91CBFE-400A-44A5-8A17-4F1AC4982E9D}"/>
              </a:ext>
            </a:extLst>
          </p:cNvPr>
          <p:cNvGrpSpPr/>
          <p:nvPr/>
        </p:nvGrpSpPr>
        <p:grpSpPr>
          <a:xfrm>
            <a:off x="4887883" y="2888255"/>
            <a:ext cx="2755114" cy="993339"/>
            <a:chOff x="4152445" y="3310162"/>
            <a:chExt cx="2755114" cy="1127042"/>
          </a:xfrm>
        </p:grpSpPr>
        <p:sp>
          <p:nvSpPr>
            <p:cNvPr id="90" name="文本框 89">
              <a:extLst>
                <a:ext uri="{FF2B5EF4-FFF2-40B4-BE49-F238E27FC236}">
                  <a16:creationId xmlns:a16="http://schemas.microsoft.com/office/drawing/2014/main" id="{F5A08207-E05D-482F-A78A-18264B59C38E}"/>
                </a:ext>
              </a:extLst>
            </p:cNvPr>
            <p:cNvSpPr txBox="1"/>
            <p:nvPr/>
          </p:nvSpPr>
          <p:spPr>
            <a:xfrm>
              <a:off x="4152445" y="3310162"/>
              <a:ext cx="2465740" cy="384123"/>
            </a:xfrm>
            <a:prstGeom prst="rect">
              <a:avLst/>
            </a:prstGeom>
            <a:noFill/>
          </p:spPr>
          <p:txBody>
            <a:bodyPr wrap="none" rtlCol="0">
              <a:spAutoFit/>
            </a:bodyPr>
            <a:lstStyle/>
            <a:p>
              <a:r>
                <a:rPr lang="zh-CN" altLang="en-US" sz="1600" b="1" dirty="0">
                  <a:solidFill>
                    <a:srgbClr val="C70216"/>
                  </a:solidFill>
                  <a:latin typeface="微软雅黑" panose="020B0503020204020204" pitchFamily="34" charset="-122"/>
                  <a:ea typeface="微软雅黑" panose="020B0503020204020204" pitchFamily="34" charset="-122"/>
                </a:rPr>
                <a:t>铁粉 </a:t>
              </a:r>
              <a:r>
                <a:rPr lang="zh-CN" altLang="en-US" sz="1200" b="1" dirty="0">
                  <a:solidFill>
                    <a:srgbClr val="C70216"/>
                  </a:solidFill>
                  <a:latin typeface="微软雅黑" panose="020B0503020204020204" pitchFamily="34" charset="-122"/>
                  <a:ea typeface="微软雅黑" panose="020B0503020204020204" pitchFamily="34" charset="-122"/>
                </a:rPr>
                <a:t>精神</a:t>
              </a:r>
              <a:r>
                <a:rPr lang="en-US" altLang="zh-CN" sz="1200" b="1" dirty="0">
                  <a:solidFill>
                    <a:srgbClr val="C70216"/>
                  </a:solidFill>
                  <a:latin typeface="微软雅黑" panose="020B0503020204020204" pitchFamily="34" charset="-122"/>
                  <a:ea typeface="微软雅黑" panose="020B0503020204020204" pitchFamily="34" charset="-122"/>
                </a:rPr>
                <a:t>+</a:t>
              </a:r>
              <a:r>
                <a:rPr lang="zh-CN" altLang="en-US" sz="1200" b="1" dirty="0">
                  <a:solidFill>
                    <a:srgbClr val="C70216"/>
                  </a:solidFill>
                  <a:latin typeface="微软雅黑" panose="020B0503020204020204" pitchFamily="34" charset="-122"/>
                  <a:ea typeface="微软雅黑" panose="020B0503020204020204" pitchFamily="34" charset="-122"/>
                </a:rPr>
                <a:t>物质</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激励，促进转化</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5C6B120D-EE08-4371-9D88-69902F503A8C}"/>
                </a:ext>
              </a:extLst>
            </p:cNvPr>
            <p:cNvSpPr/>
            <p:nvPr/>
          </p:nvSpPr>
          <p:spPr>
            <a:xfrm>
              <a:off x="4647730" y="3790160"/>
              <a:ext cx="2259829" cy="647044"/>
            </a:xfrm>
            <a:prstGeom prst="rect">
              <a:avLst/>
            </a:prstGeom>
          </p:spPr>
          <p:txBody>
            <a:bodyPr wrap="square">
              <a:spAutoFit/>
            </a:bodyPr>
            <a:lstStyle/>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可进社群与主播互动</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获得直播间商品</a:t>
              </a:r>
              <a:r>
                <a:rPr lang="en-US" altLang="zh-CN" sz="11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内容许愿机会</a:t>
              </a:r>
            </a:p>
          </p:txBody>
        </p:sp>
        <p:cxnSp>
          <p:nvCxnSpPr>
            <p:cNvPr id="94" name="直接连接符 93">
              <a:extLst>
                <a:ext uri="{FF2B5EF4-FFF2-40B4-BE49-F238E27FC236}">
                  <a16:creationId xmlns:a16="http://schemas.microsoft.com/office/drawing/2014/main" id="{C99A3CB1-3F07-4348-A625-E9F1C085DAD9}"/>
                </a:ext>
              </a:extLst>
            </p:cNvPr>
            <p:cNvCxnSpPr>
              <a:cxnSpLocks/>
            </p:cNvCxnSpPr>
            <p:nvPr/>
          </p:nvCxnSpPr>
          <p:spPr>
            <a:xfrm>
              <a:off x="4218749" y="3682083"/>
              <a:ext cx="2259831" cy="0"/>
            </a:xfrm>
            <a:prstGeom prst="line">
              <a:avLst/>
            </a:prstGeom>
            <a:ln w="222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组合 102">
            <a:extLst>
              <a:ext uri="{FF2B5EF4-FFF2-40B4-BE49-F238E27FC236}">
                <a16:creationId xmlns:a16="http://schemas.microsoft.com/office/drawing/2014/main" id="{EE83F705-EDA6-47FB-9085-A9861D91FDFE}"/>
              </a:ext>
            </a:extLst>
          </p:cNvPr>
          <p:cNvGrpSpPr/>
          <p:nvPr/>
        </p:nvGrpSpPr>
        <p:grpSpPr>
          <a:xfrm>
            <a:off x="4886014" y="3827191"/>
            <a:ext cx="2810385" cy="934073"/>
            <a:chOff x="4152445" y="3321199"/>
            <a:chExt cx="2810385" cy="1059793"/>
          </a:xfrm>
        </p:grpSpPr>
        <p:sp>
          <p:nvSpPr>
            <p:cNvPr id="104" name="文本框 103">
              <a:extLst>
                <a:ext uri="{FF2B5EF4-FFF2-40B4-BE49-F238E27FC236}">
                  <a16:creationId xmlns:a16="http://schemas.microsoft.com/office/drawing/2014/main" id="{77594DDE-552B-4933-99DD-040A6AE61E75}"/>
                </a:ext>
              </a:extLst>
            </p:cNvPr>
            <p:cNvSpPr txBox="1"/>
            <p:nvPr/>
          </p:nvSpPr>
          <p:spPr>
            <a:xfrm>
              <a:off x="4152445" y="3321199"/>
              <a:ext cx="2810385" cy="384122"/>
            </a:xfrm>
            <a:prstGeom prst="rect">
              <a:avLst/>
            </a:prstGeom>
            <a:noFill/>
          </p:spPr>
          <p:txBody>
            <a:bodyPr wrap="none" rtlCol="0">
              <a:spAutoFit/>
            </a:bodyPr>
            <a:lstStyle/>
            <a:p>
              <a:r>
                <a:rPr lang="zh-CN" altLang="en-US" sz="1600" b="1" dirty="0">
                  <a:solidFill>
                    <a:srgbClr val="C70216"/>
                  </a:solidFill>
                  <a:latin typeface="微软雅黑" panose="020B0503020204020204" pitchFamily="34" charset="-122"/>
                  <a:ea typeface="微软雅黑" panose="020B0503020204020204" pitchFamily="34" charset="-122"/>
                </a:rPr>
                <a:t>钻粉 </a:t>
              </a:r>
              <a:r>
                <a:rPr lang="zh-CN" altLang="en-US" sz="1200" b="1" dirty="0">
                  <a:solidFill>
                    <a:srgbClr val="C00000"/>
                  </a:solidFill>
                  <a:latin typeface="微软雅黑" panose="020B0503020204020204" pitchFamily="34" charset="-122"/>
                  <a:ea typeface="微软雅黑" panose="020B0503020204020204" pitchFamily="34" charset="-122"/>
                </a:rPr>
                <a:t>专属资格</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激励，巩固粉丝忠诚度</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46132159-45AB-4BE4-BA03-F68E0890BA07}"/>
                </a:ext>
              </a:extLst>
            </p:cNvPr>
            <p:cNvSpPr/>
            <p:nvPr/>
          </p:nvSpPr>
          <p:spPr>
            <a:xfrm>
              <a:off x="4669157" y="3733951"/>
              <a:ext cx="2164138" cy="647041"/>
            </a:xfrm>
            <a:prstGeom prst="rect">
              <a:avLst/>
            </a:prstGeom>
          </p:spPr>
          <p:txBody>
            <a:bodyPr wrap="square">
              <a:spAutoFit/>
            </a:bodyPr>
            <a:lstStyle/>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获得专属优惠券、抽奖资格</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可与主播连麦</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06" name="直接连接符 105">
              <a:extLst>
                <a:ext uri="{FF2B5EF4-FFF2-40B4-BE49-F238E27FC236}">
                  <a16:creationId xmlns:a16="http://schemas.microsoft.com/office/drawing/2014/main" id="{91C8DB5E-7F9D-4425-A8C2-CC0925433379}"/>
                </a:ext>
              </a:extLst>
            </p:cNvPr>
            <p:cNvCxnSpPr>
              <a:cxnSpLocks/>
            </p:cNvCxnSpPr>
            <p:nvPr/>
          </p:nvCxnSpPr>
          <p:spPr>
            <a:xfrm>
              <a:off x="4218749" y="3704157"/>
              <a:ext cx="2259831" cy="0"/>
            </a:xfrm>
            <a:prstGeom prst="line">
              <a:avLst/>
            </a:prstGeom>
            <a:ln w="222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8CF5EFC9-74B5-4F7C-994E-9482CC878D22}"/>
              </a:ext>
            </a:extLst>
          </p:cNvPr>
          <p:cNvGrpSpPr/>
          <p:nvPr/>
        </p:nvGrpSpPr>
        <p:grpSpPr>
          <a:xfrm>
            <a:off x="4893450" y="4753003"/>
            <a:ext cx="3540140" cy="897312"/>
            <a:chOff x="4152445" y="3299125"/>
            <a:chExt cx="3540140" cy="1018088"/>
          </a:xfrm>
        </p:grpSpPr>
        <p:sp>
          <p:nvSpPr>
            <p:cNvPr id="109" name="文本框 108">
              <a:extLst>
                <a:ext uri="{FF2B5EF4-FFF2-40B4-BE49-F238E27FC236}">
                  <a16:creationId xmlns:a16="http://schemas.microsoft.com/office/drawing/2014/main" id="{0BD7689A-A15B-4C58-8E93-7689D47706AD}"/>
                </a:ext>
              </a:extLst>
            </p:cNvPr>
            <p:cNvSpPr txBox="1"/>
            <p:nvPr/>
          </p:nvSpPr>
          <p:spPr>
            <a:xfrm>
              <a:off x="4152445" y="3299125"/>
              <a:ext cx="2861681" cy="384122"/>
            </a:xfrm>
            <a:prstGeom prst="rect">
              <a:avLst/>
            </a:prstGeom>
            <a:noFill/>
          </p:spPr>
          <p:txBody>
            <a:bodyPr wrap="none" rtlCol="0">
              <a:spAutoFit/>
            </a:bodyPr>
            <a:lstStyle/>
            <a:p>
              <a:r>
                <a:rPr lang="zh-CN" altLang="en-US" sz="1600" b="1" dirty="0">
                  <a:solidFill>
                    <a:srgbClr val="C70216"/>
                  </a:solidFill>
                  <a:latin typeface="微软雅黑" panose="020B0503020204020204" pitchFamily="34" charset="-122"/>
                  <a:ea typeface="微软雅黑" panose="020B0503020204020204" pitchFamily="34" charset="-122"/>
                </a:rPr>
                <a:t>挚爱粉 </a:t>
              </a:r>
              <a:r>
                <a:rPr lang="zh-CN" altLang="en-US" sz="1200" b="1" dirty="0">
                  <a:solidFill>
                    <a:srgbClr val="C00000"/>
                  </a:solidFill>
                  <a:latin typeface="微软雅黑" panose="020B0503020204020204" pitchFamily="34" charset="-122"/>
                  <a:ea typeface="微软雅黑" panose="020B0503020204020204" pitchFamily="34" charset="-122"/>
                </a:rPr>
                <a:t>专属资格</a:t>
              </a: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激励，升级粉丝体验</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F5F8A3A5-DA78-4B84-905D-A8558E931225}"/>
                </a:ext>
              </a:extLst>
            </p:cNvPr>
            <p:cNvSpPr/>
            <p:nvPr/>
          </p:nvSpPr>
          <p:spPr>
            <a:xfrm>
              <a:off x="4650019" y="3670170"/>
              <a:ext cx="3042566" cy="647043"/>
            </a:xfrm>
            <a:prstGeom prst="rect">
              <a:avLst/>
            </a:prstGeom>
          </p:spPr>
          <p:txBody>
            <a:bodyPr wrap="square">
              <a:spAutoFit/>
            </a:bodyPr>
            <a:lstStyle/>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获得特定礼品</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获得新品</a:t>
              </a:r>
              <a:r>
                <a:rPr lang="en-US" altLang="zh-CN" sz="11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直播间嘉宾体验资格</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11" name="直接连接符 110">
              <a:extLst>
                <a:ext uri="{FF2B5EF4-FFF2-40B4-BE49-F238E27FC236}">
                  <a16:creationId xmlns:a16="http://schemas.microsoft.com/office/drawing/2014/main" id="{FE5A0586-245B-4FD5-AF07-3312C4499839}"/>
                </a:ext>
              </a:extLst>
            </p:cNvPr>
            <p:cNvCxnSpPr>
              <a:cxnSpLocks/>
            </p:cNvCxnSpPr>
            <p:nvPr/>
          </p:nvCxnSpPr>
          <p:spPr>
            <a:xfrm>
              <a:off x="4218749" y="3648971"/>
              <a:ext cx="2259831" cy="0"/>
            </a:xfrm>
            <a:prstGeom prst="line">
              <a:avLst/>
            </a:prstGeom>
            <a:ln w="222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cxnSp>
        <p:nvCxnSpPr>
          <p:cNvPr id="112" name="直接连接符 111">
            <a:extLst>
              <a:ext uri="{FF2B5EF4-FFF2-40B4-BE49-F238E27FC236}">
                <a16:creationId xmlns:a16="http://schemas.microsoft.com/office/drawing/2014/main" id="{15B44D25-BC4D-476D-AA0B-E7C858E16D85}"/>
              </a:ext>
            </a:extLst>
          </p:cNvPr>
          <p:cNvCxnSpPr>
            <a:cxnSpLocks/>
          </p:cNvCxnSpPr>
          <p:nvPr/>
        </p:nvCxnSpPr>
        <p:spPr>
          <a:xfrm>
            <a:off x="4715199" y="2398416"/>
            <a:ext cx="0" cy="534814"/>
          </a:xfrm>
          <a:prstGeom prst="line">
            <a:avLst/>
          </a:prstGeom>
          <a:ln w="19050">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36B5A65-4D63-4DE2-BB9D-59E445142B03}"/>
              </a:ext>
            </a:extLst>
          </p:cNvPr>
          <p:cNvSpPr txBox="1"/>
          <p:nvPr/>
        </p:nvSpPr>
        <p:spPr>
          <a:xfrm>
            <a:off x="5000224" y="2291097"/>
            <a:ext cx="346249" cy="751817"/>
          </a:xfrm>
          <a:prstGeom prst="rect">
            <a:avLst/>
          </a:prstGeom>
          <a:noFill/>
        </p:spPr>
        <p:txBody>
          <a:bodyPr vert="eaVert" wrap="square" rtlCol="0">
            <a:spAutoFit/>
          </a:bodyPr>
          <a:lstStyle/>
          <a:p>
            <a:r>
              <a:rPr lang="zh-CN" altLang="en-US" sz="1050" b="1" dirty="0">
                <a:latin typeface="微软雅黑" panose="020B0503020204020204" pitchFamily="34" charset="-122"/>
                <a:ea typeface="微软雅黑" panose="020B0503020204020204" pitchFamily="34" charset="-122"/>
              </a:rPr>
              <a:t>互动任务</a:t>
            </a:r>
          </a:p>
        </p:txBody>
      </p:sp>
      <p:cxnSp>
        <p:nvCxnSpPr>
          <p:cNvPr id="113" name="直接连接符 112">
            <a:extLst>
              <a:ext uri="{FF2B5EF4-FFF2-40B4-BE49-F238E27FC236}">
                <a16:creationId xmlns:a16="http://schemas.microsoft.com/office/drawing/2014/main" id="{E90638CE-9F8A-48B8-A1FA-C1DDF0835EB9}"/>
              </a:ext>
            </a:extLst>
          </p:cNvPr>
          <p:cNvCxnSpPr>
            <a:cxnSpLocks/>
          </p:cNvCxnSpPr>
          <p:nvPr/>
        </p:nvCxnSpPr>
        <p:spPr>
          <a:xfrm>
            <a:off x="4725950" y="3328215"/>
            <a:ext cx="0" cy="534814"/>
          </a:xfrm>
          <a:prstGeom prst="line">
            <a:avLst/>
          </a:prstGeom>
          <a:ln w="19050">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4" name="Freeform 337">
            <a:extLst>
              <a:ext uri="{FF2B5EF4-FFF2-40B4-BE49-F238E27FC236}">
                <a16:creationId xmlns:a16="http://schemas.microsoft.com/office/drawing/2014/main" id="{6EC0A8A6-B140-4474-873D-FB145902D6C3}"/>
              </a:ext>
            </a:extLst>
          </p:cNvPr>
          <p:cNvSpPr>
            <a:spLocks noEditPoints="1"/>
          </p:cNvSpPr>
          <p:nvPr/>
        </p:nvSpPr>
        <p:spPr bwMode="auto">
          <a:xfrm>
            <a:off x="4522686" y="2942236"/>
            <a:ext cx="373844" cy="355474"/>
          </a:xfrm>
          <a:custGeom>
            <a:avLst/>
            <a:gdLst>
              <a:gd name="T0" fmla="*/ 35 w 89"/>
              <a:gd name="T1" fmla="*/ 11 h 92"/>
              <a:gd name="T2" fmla="*/ 56 w 89"/>
              <a:gd name="T3" fmla="*/ 11 h 92"/>
              <a:gd name="T4" fmla="*/ 70 w 89"/>
              <a:gd name="T5" fmla="*/ 10 h 92"/>
              <a:gd name="T6" fmla="*/ 70 w 89"/>
              <a:gd name="T7" fmla="*/ 27 h 92"/>
              <a:gd name="T8" fmla="*/ 70 w 89"/>
              <a:gd name="T9" fmla="*/ 10 h 92"/>
              <a:gd name="T10" fmla="*/ 30 w 89"/>
              <a:gd name="T11" fmla="*/ 55 h 92"/>
              <a:gd name="T12" fmla="*/ 32 w 89"/>
              <a:gd name="T13" fmla="*/ 85 h 92"/>
              <a:gd name="T14" fmla="*/ 22 w 89"/>
              <a:gd name="T15" fmla="*/ 59 h 92"/>
              <a:gd name="T16" fmla="*/ 17 w 89"/>
              <a:gd name="T17" fmla="*/ 85 h 92"/>
              <a:gd name="T18" fmla="*/ 11 w 89"/>
              <a:gd name="T19" fmla="*/ 55 h 92"/>
              <a:gd name="T20" fmla="*/ 4 w 89"/>
              <a:gd name="T21" fmla="*/ 53 h 92"/>
              <a:gd name="T22" fmla="*/ 10 w 89"/>
              <a:gd name="T23" fmla="*/ 28 h 92"/>
              <a:gd name="T24" fmla="*/ 21 w 89"/>
              <a:gd name="T25" fmla="*/ 35 h 92"/>
              <a:gd name="T26" fmla="*/ 31 w 89"/>
              <a:gd name="T27" fmla="*/ 28 h 92"/>
              <a:gd name="T28" fmla="*/ 44 w 89"/>
              <a:gd name="T29" fmla="*/ 24 h 92"/>
              <a:gd name="T30" fmla="*/ 44 w 89"/>
              <a:gd name="T31" fmla="*/ 27 h 92"/>
              <a:gd name="T32" fmla="*/ 45 w 89"/>
              <a:gd name="T33" fmla="*/ 48 h 92"/>
              <a:gd name="T34" fmla="*/ 45 w 89"/>
              <a:gd name="T35" fmla="*/ 48 h 92"/>
              <a:gd name="T36" fmla="*/ 45 w 89"/>
              <a:gd name="T37" fmla="*/ 48 h 92"/>
              <a:gd name="T38" fmla="*/ 47 w 89"/>
              <a:gd name="T39" fmla="*/ 27 h 92"/>
              <a:gd name="T40" fmla="*/ 47 w 89"/>
              <a:gd name="T41" fmla="*/ 24 h 92"/>
              <a:gd name="T42" fmla="*/ 59 w 89"/>
              <a:gd name="T43" fmla="*/ 28 h 92"/>
              <a:gd name="T44" fmla="*/ 70 w 89"/>
              <a:gd name="T45" fmla="*/ 35 h 92"/>
              <a:gd name="T46" fmla="*/ 80 w 89"/>
              <a:gd name="T47" fmla="*/ 28 h 92"/>
              <a:gd name="T48" fmla="*/ 85 w 89"/>
              <a:gd name="T49" fmla="*/ 51 h 92"/>
              <a:gd name="T50" fmla="*/ 79 w 89"/>
              <a:gd name="T51" fmla="*/ 55 h 92"/>
              <a:gd name="T52" fmla="*/ 80 w 89"/>
              <a:gd name="T53" fmla="*/ 85 h 92"/>
              <a:gd name="T54" fmla="*/ 71 w 89"/>
              <a:gd name="T55" fmla="*/ 59 h 92"/>
              <a:gd name="T56" fmla="*/ 66 w 89"/>
              <a:gd name="T57" fmla="*/ 85 h 92"/>
              <a:gd name="T58" fmla="*/ 60 w 89"/>
              <a:gd name="T59" fmla="*/ 55 h 92"/>
              <a:gd name="T60" fmla="*/ 57 w 89"/>
              <a:gd name="T61" fmla="*/ 55 h 92"/>
              <a:gd name="T62" fmla="*/ 49 w 89"/>
              <a:gd name="T63" fmla="*/ 92 h 92"/>
              <a:gd name="T64" fmla="*/ 43 w 89"/>
              <a:gd name="T65" fmla="*/ 61 h 92"/>
              <a:gd name="T66" fmla="*/ 32 w 89"/>
              <a:gd name="T67" fmla="*/ 92 h 92"/>
              <a:gd name="T68" fmla="*/ 30 w 89"/>
              <a:gd name="T69" fmla="*/ 52 h 92"/>
              <a:gd name="T70" fmla="*/ 13 w 89"/>
              <a:gd name="T71" fmla="*/ 18 h 92"/>
              <a:gd name="T72" fmla="*/ 29 w 89"/>
              <a:gd name="T73"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rgbClr val="C70216"/>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latin typeface="Agency FB" panose="020B0503020202020204" pitchFamily="34" charset="0"/>
            </a:endParaRPr>
          </a:p>
        </p:txBody>
      </p:sp>
      <p:sp>
        <p:nvSpPr>
          <p:cNvPr id="115" name="文本框 114">
            <a:extLst>
              <a:ext uri="{FF2B5EF4-FFF2-40B4-BE49-F238E27FC236}">
                <a16:creationId xmlns:a16="http://schemas.microsoft.com/office/drawing/2014/main" id="{211A1932-E052-4EA9-B3AB-0380873757AB}"/>
              </a:ext>
            </a:extLst>
          </p:cNvPr>
          <p:cNvSpPr txBox="1"/>
          <p:nvPr/>
        </p:nvSpPr>
        <p:spPr>
          <a:xfrm>
            <a:off x="4939671" y="3243212"/>
            <a:ext cx="507831" cy="751682"/>
          </a:xfrm>
          <a:prstGeom prst="rect">
            <a:avLst/>
          </a:prstGeom>
          <a:noFill/>
        </p:spPr>
        <p:txBody>
          <a:bodyPr vert="eaVert" wrap="square" rtlCol="0">
            <a:spAutoFit/>
          </a:bodyPr>
          <a:lstStyle/>
          <a:p>
            <a:r>
              <a:rPr lang="zh-CN" altLang="en-US" sz="1050" b="1" dirty="0">
                <a:latin typeface="微软雅黑" panose="020B0503020204020204" pitchFamily="34" charset="-122"/>
                <a:ea typeface="微软雅黑" panose="020B0503020204020204" pitchFamily="34" charset="-122"/>
              </a:rPr>
              <a:t>互动任务</a:t>
            </a:r>
            <a:endParaRPr lang="en-US" altLang="zh-CN" sz="1050" b="1" dirty="0">
              <a:latin typeface="微软雅黑" panose="020B0503020204020204" pitchFamily="34" charset="-122"/>
              <a:ea typeface="微软雅黑" panose="020B0503020204020204" pitchFamily="34" charset="-122"/>
            </a:endParaRPr>
          </a:p>
          <a:p>
            <a:r>
              <a:rPr lang="zh-CN" altLang="en-US" sz="1050" b="1" dirty="0">
                <a:latin typeface="微软雅黑" panose="020B0503020204020204" pitchFamily="34" charset="-122"/>
                <a:ea typeface="微软雅黑" panose="020B0503020204020204" pitchFamily="34" charset="-122"/>
              </a:rPr>
              <a:t>下单金额</a:t>
            </a:r>
          </a:p>
        </p:txBody>
      </p:sp>
      <p:cxnSp>
        <p:nvCxnSpPr>
          <p:cNvPr id="116" name="直接连接符 115">
            <a:extLst>
              <a:ext uri="{FF2B5EF4-FFF2-40B4-BE49-F238E27FC236}">
                <a16:creationId xmlns:a16="http://schemas.microsoft.com/office/drawing/2014/main" id="{3992D333-E6D8-480B-81C5-2C98CF72772E}"/>
              </a:ext>
            </a:extLst>
          </p:cNvPr>
          <p:cNvCxnSpPr>
            <a:cxnSpLocks/>
          </p:cNvCxnSpPr>
          <p:nvPr/>
        </p:nvCxnSpPr>
        <p:spPr>
          <a:xfrm>
            <a:off x="4737672" y="4200407"/>
            <a:ext cx="0" cy="534814"/>
          </a:xfrm>
          <a:prstGeom prst="line">
            <a:avLst/>
          </a:prstGeom>
          <a:ln w="19050">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5A011FA2-7A01-4154-8AFC-52745CD77F2A}"/>
              </a:ext>
            </a:extLst>
          </p:cNvPr>
          <p:cNvSpPr txBox="1"/>
          <p:nvPr/>
        </p:nvSpPr>
        <p:spPr>
          <a:xfrm>
            <a:off x="4911615" y="4139025"/>
            <a:ext cx="507831" cy="737316"/>
          </a:xfrm>
          <a:prstGeom prst="rect">
            <a:avLst/>
          </a:prstGeom>
          <a:noFill/>
        </p:spPr>
        <p:txBody>
          <a:bodyPr vert="eaVert" wrap="square" rtlCol="0">
            <a:spAutoFit/>
          </a:bodyPr>
          <a:lstStyle/>
          <a:p>
            <a:pPr algn="ctr"/>
            <a:r>
              <a:rPr lang="zh-CN" altLang="en-US" sz="1050" b="1" dirty="0">
                <a:latin typeface="微软雅黑" panose="020B0503020204020204" pitchFamily="34" charset="-122"/>
                <a:ea typeface="微软雅黑" panose="020B0503020204020204" pitchFamily="34" charset="-122"/>
              </a:rPr>
              <a:t>拉新分享</a:t>
            </a:r>
            <a:endParaRPr lang="en-US" altLang="zh-CN" sz="1050" b="1" dirty="0">
              <a:latin typeface="微软雅黑" panose="020B0503020204020204" pitchFamily="34" charset="-122"/>
              <a:ea typeface="微软雅黑" panose="020B0503020204020204" pitchFamily="34" charset="-122"/>
            </a:endParaRPr>
          </a:p>
          <a:p>
            <a:pPr algn="ctr"/>
            <a:r>
              <a:rPr lang="zh-CN" altLang="en-US" sz="1050" b="1" dirty="0">
                <a:latin typeface="微软雅黑" panose="020B0503020204020204" pitchFamily="34" charset="-122"/>
                <a:ea typeface="微软雅黑" panose="020B0503020204020204" pitchFamily="34" charset="-122"/>
              </a:rPr>
              <a:t>下单金额</a:t>
            </a:r>
          </a:p>
        </p:txBody>
      </p:sp>
      <p:sp>
        <p:nvSpPr>
          <p:cNvPr id="118" name="Freeform 245">
            <a:extLst>
              <a:ext uri="{FF2B5EF4-FFF2-40B4-BE49-F238E27FC236}">
                <a16:creationId xmlns:a16="http://schemas.microsoft.com/office/drawing/2014/main" id="{9D065CC5-A02F-40FA-9E48-5D84EB27FF95}"/>
              </a:ext>
            </a:extLst>
          </p:cNvPr>
          <p:cNvSpPr>
            <a:spLocks noEditPoints="1"/>
          </p:cNvSpPr>
          <p:nvPr/>
        </p:nvSpPr>
        <p:spPr bwMode="auto">
          <a:xfrm>
            <a:off x="4541952" y="3880624"/>
            <a:ext cx="346493" cy="265994"/>
          </a:xfrm>
          <a:custGeom>
            <a:avLst/>
            <a:gdLst>
              <a:gd name="T0" fmla="*/ 10 w 115"/>
              <a:gd name="T1" fmla="*/ 0 h 76"/>
              <a:gd name="T2" fmla="*/ 14 w 115"/>
              <a:gd name="T3" fmla="*/ 42 h 76"/>
              <a:gd name="T4" fmla="*/ 24 w 115"/>
              <a:gd name="T5" fmla="*/ 43 h 76"/>
              <a:gd name="T6" fmla="*/ 54 w 115"/>
              <a:gd name="T7" fmla="*/ 24 h 76"/>
              <a:gd name="T8" fmla="*/ 71 w 115"/>
              <a:gd name="T9" fmla="*/ 28 h 76"/>
              <a:gd name="T10" fmla="*/ 42 w 115"/>
              <a:gd name="T11" fmla="*/ 12 h 76"/>
              <a:gd name="T12" fmla="*/ 26 w 115"/>
              <a:gd name="T13" fmla="*/ 13 h 76"/>
              <a:gd name="T14" fmla="*/ 20 w 115"/>
              <a:gd name="T15" fmla="*/ 22 h 76"/>
              <a:gd name="T16" fmla="*/ 25 w 115"/>
              <a:gd name="T17" fmla="*/ 5 h 76"/>
              <a:gd name="T18" fmla="*/ 115 w 115"/>
              <a:gd name="T19" fmla="*/ 32 h 76"/>
              <a:gd name="T20" fmla="*/ 100 w 115"/>
              <a:gd name="T21" fmla="*/ 38 h 76"/>
              <a:gd name="T22" fmla="*/ 84 w 115"/>
              <a:gd name="T23" fmla="*/ 46 h 76"/>
              <a:gd name="T24" fmla="*/ 74 w 115"/>
              <a:gd name="T25" fmla="*/ 69 h 76"/>
              <a:gd name="T26" fmla="*/ 67 w 115"/>
              <a:gd name="T27" fmla="*/ 76 h 76"/>
              <a:gd name="T28" fmla="*/ 64 w 115"/>
              <a:gd name="T29" fmla="*/ 64 h 76"/>
              <a:gd name="T30" fmla="*/ 53 w 115"/>
              <a:gd name="T31" fmla="*/ 73 h 76"/>
              <a:gd name="T32" fmla="*/ 53 w 115"/>
              <a:gd name="T33" fmla="*/ 59 h 76"/>
              <a:gd name="T34" fmla="*/ 40 w 115"/>
              <a:gd name="T35" fmla="*/ 68 h 76"/>
              <a:gd name="T36" fmla="*/ 48 w 115"/>
              <a:gd name="T37" fmla="*/ 48 h 76"/>
              <a:gd name="T38" fmla="*/ 31 w 115"/>
              <a:gd name="T39" fmla="*/ 59 h 76"/>
              <a:gd name="T40" fmla="*/ 50 w 115"/>
              <a:gd name="T41" fmla="*/ 30 h 76"/>
              <a:gd name="T42" fmla="*/ 69 w 115"/>
              <a:gd name="T43" fmla="*/ 37 h 76"/>
              <a:gd name="T44" fmla="*/ 69 w 115"/>
              <a:gd name="T45" fmla="*/ 19 h 76"/>
              <a:gd name="T46" fmla="*/ 89 w 115"/>
              <a:gd name="T47" fmla="*/ 27 h 76"/>
              <a:gd name="T48" fmla="*/ 81 w 115"/>
              <a:gd name="T49" fmla="*/ 14 h 76"/>
              <a:gd name="T50" fmla="*/ 79 w 115"/>
              <a:gd name="T51" fmla="*/ 12 h 76"/>
              <a:gd name="T52" fmla="*/ 97 w 115"/>
              <a:gd name="T53" fmla="*/ 52 h 76"/>
              <a:gd name="T54" fmla="*/ 85 w 115"/>
              <a:gd name="T55" fmla="*/ 53 h 76"/>
              <a:gd name="T56" fmla="*/ 97 w 115"/>
              <a:gd name="T57" fmla="*/ 52 h 76"/>
              <a:gd name="T58" fmla="*/ 86 w 115"/>
              <a:gd name="T59" fmla="*/ 67 h 76"/>
              <a:gd name="T60" fmla="*/ 76 w 115"/>
              <a:gd name="T61" fmla="*/ 63 h 76"/>
              <a:gd name="T62" fmla="*/ 87 w 115"/>
              <a:gd name="T63" fmla="*/ 65 h 76"/>
              <a:gd name="T64" fmla="*/ 81 w 115"/>
              <a:gd name="T65" fmla="*/ 54 h 76"/>
              <a:gd name="T66" fmla="*/ 87 w 115"/>
              <a:gd name="T67"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76">
                <a:moveTo>
                  <a:pt x="25" y="5"/>
                </a:moveTo>
                <a:cubicBezTo>
                  <a:pt x="10" y="0"/>
                  <a:pt x="10" y="0"/>
                  <a:pt x="10" y="0"/>
                </a:cubicBezTo>
                <a:cubicBezTo>
                  <a:pt x="0" y="38"/>
                  <a:pt x="0" y="38"/>
                  <a:pt x="0" y="38"/>
                </a:cubicBezTo>
                <a:cubicBezTo>
                  <a:pt x="14" y="42"/>
                  <a:pt x="14" y="42"/>
                  <a:pt x="14" y="42"/>
                </a:cubicBezTo>
                <a:cubicBezTo>
                  <a:pt x="16" y="36"/>
                  <a:pt x="16" y="36"/>
                  <a:pt x="16" y="36"/>
                </a:cubicBezTo>
                <a:cubicBezTo>
                  <a:pt x="24" y="43"/>
                  <a:pt x="24" y="43"/>
                  <a:pt x="24" y="43"/>
                </a:cubicBezTo>
                <a:cubicBezTo>
                  <a:pt x="43" y="28"/>
                  <a:pt x="43" y="28"/>
                  <a:pt x="43" y="28"/>
                </a:cubicBezTo>
                <a:cubicBezTo>
                  <a:pt x="54" y="24"/>
                  <a:pt x="54" y="24"/>
                  <a:pt x="54" y="24"/>
                </a:cubicBezTo>
                <a:cubicBezTo>
                  <a:pt x="67" y="32"/>
                  <a:pt x="67" y="32"/>
                  <a:pt x="67" y="32"/>
                </a:cubicBezTo>
                <a:cubicBezTo>
                  <a:pt x="71" y="28"/>
                  <a:pt x="71" y="28"/>
                  <a:pt x="71" y="28"/>
                </a:cubicBezTo>
                <a:cubicBezTo>
                  <a:pt x="61" y="13"/>
                  <a:pt x="61" y="13"/>
                  <a:pt x="61" y="13"/>
                </a:cubicBezTo>
                <a:cubicBezTo>
                  <a:pt x="42" y="12"/>
                  <a:pt x="42" y="12"/>
                  <a:pt x="42" y="12"/>
                </a:cubicBezTo>
                <a:cubicBezTo>
                  <a:pt x="28" y="14"/>
                  <a:pt x="28" y="14"/>
                  <a:pt x="28" y="14"/>
                </a:cubicBezTo>
                <a:cubicBezTo>
                  <a:pt x="26" y="13"/>
                  <a:pt x="26" y="13"/>
                  <a:pt x="26" y="13"/>
                </a:cubicBezTo>
                <a:cubicBezTo>
                  <a:pt x="21" y="23"/>
                  <a:pt x="21" y="23"/>
                  <a:pt x="21" y="23"/>
                </a:cubicBezTo>
                <a:cubicBezTo>
                  <a:pt x="20" y="22"/>
                  <a:pt x="20" y="22"/>
                  <a:pt x="20" y="22"/>
                </a:cubicBezTo>
                <a:cubicBezTo>
                  <a:pt x="23" y="11"/>
                  <a:pt x="23" y="11"/>
                  <a:pt x="23" y="11"/>
                </a:cubicBezTo>
                <a:cubicBezTo>
                  <a:pt x="25" y="5"/>
                  <a:pt x="25" y="5"/>
                  <a:pt x="25" y="5"/>
                </a:cubicBezTo>
                <a:close/>
                <a:moveTo>
                  <a:pt x="91" y="2"/>
                </a:moveTo>
                <a:cubicBezTo>
                  <a:pt x="115" y="32"/>
                  <a:pt x="115" y="32"/>
                  <a:pt x="115" y="32"/>
                </a:cubicBezTo>
                <a:cubicBezTo>
                  <a:pt x="103" y="42"/>
                  <a:pt x="103" y="42"/>
                  <a:pt x="103" y="42"/>
                </a:cubicBezTo>
                <a:cubicBezTo>
                  <a:pt x="100" y="38"/>
                  <a:pt x="100" y="38"/>
                  <a:pt x="100" y="38"/>
                </a:cubicBezTo>
                <a:cubicBezTo>
                  <a:pt x="92" y="48"/>
                  <a:pt x="92" y="48"/>
                  <a:pt x="92" y="48"/>
                </a:cubicBezTo>
                <a:cubicBezTo>
                  <a:pt x="84" y="46"/>
                  <a:pt x="84" y="46"/>
                  <a:pt x="84" y="46"/>
                </a:cubicBezTo>
                <a:cubicBezTo>
                  <a:pt x="78" y="49"/>
                  <a:pt x="71" y="55"/>
                  <a:pt x="70" y="62"/>
                </a:cubicBezTo>
                <a:cubicBezTo>
                  <a:pt x="74" y="69"/>
                  <a:pt x="74" y="69"/>
                  <a:pt x="74" y="69"/>
                </a:cubicBezTo>
                <a:cubicBezTo>
                  <a:pt x="73" y="71"/>
                  <a:pt x="73" y="71"/>
                  <a:pt x="73" y="71"/>
                </a:cubicBezTo>
                <a:cubicBezTo>
                  <a:pt x="71" y="73"/>
                  <a:pt x="69" y="74"/>
                  <a:pt x="67" y="76"/>
                </a:cubicBezTo>
                <a:cubicBezTo>
                  <a:pt x="65" y="75"/>
                  <a:pt x="63" y="73"/>
                  <a:pt x="61" y="72"/>
                </a:cubicBezTo>
                <a:cubicBezTo>
                  <a:pt x="61" y="69"/>
                  <a:pt x="64" y="65"/>
                  <a:pt x="64" y="64"/>
                </a:cubicBezTo>
                <a:cubicBezTo>
                  <a:pt x="63" y="63"/>
                  <a:pt x="63" y="63"/>
                  <a:pt x="63" y="63"/>
                </a:cubicBezTo>
                <a:cubicBezTo>
                  <a:pt x="61" y="66"/>
                  <a:pt x="55" y="71"/>
                  <a:pt x="53" y="73"/>
                </a:cubicBezTo>
                <a:cubicBezTo>
                  <a:pt x="51" y="72"/>
                  <a:pt x="49" y="71"/>
                  <a:pt x="46" y="69"/>
                </a:cubicBezTo>
                <a:cubicBezTo>
                  <a:pt x="47" y="67"/>
                  <a:pt x="52" y="61"/>
                  <a:pt x="53" y="59"/>
                </a:cubicBezTo>
                <a:cubicBezTo>
                  <a:pt x="52" y="58"/>
                  <a:pt x="52" y="58"/>
                  <a:pt x="52" y="58"/>
                </a:cubicBezTo>
                <a:cubicBezTo>
                  <a:pt x="48" y="63"/>
                  <a:pt x="43" y="67"/>
                  <a:pt x="40" y="68"/>
                </a:cubicBezTo>
                <a:cubicBezTo>
                  <a:pt x="33" y="63"/>
                  <a:pt x="33" y="63"/>
                  <a:pt x="33" y="63"/>
                </a:cubicBezTo>
                <a:cubicBezTo>
                  <a:pt x="37" y="57"/>
                  <a:pt x="43" y="52"/>
                  <a:pt x="48" y="48"/>
                </a:cubicBezTo>
                <a:cubicBezTo>
                  <a:pt x="47" y="46"/>
                  <a:pt x="47" y="46"/>
                  <a:pt x="47" y="46"/>
                </a:cubicBezTo>
                <a:cubicBezTo>
                  <a:pt x="43" y="49"/>
                  <a:pt x="35" y="56"/>
                  <a:pt x="31" y="59"/>
                </a:cubicBezTo>
                <a:cubicBezTo>
                  <a:pt x="27" y="58"/>
                  <a:pt x="25" y="56"/>
                  <a:pt x="24" y="52"/>
                </a:cubicBezTo>
                <a:cubicBezTo>
                  <a:pt x="32" y="45"/>
                  <a:pt x="41" y="37"/>
                  <a:pt x="50" y="30"/>
                </a:cubicBezTo>
                <a:cubicBezTo>
                  <a:pt x="55" y="29"/>
                  <a:pt x="55" y="29"/>
                  <a:pt x="55" y="29"/>
                </a:cubicBezTo>
                <a:cubicBezTo>
                  <a:pt x="69" y="37"/>
                  <a:pt x="69" y="37"/>
                  <a:pt x="69" y="37"/>
                </a:cubicBezTo>
                <a:cubicBezTo>
                  <a:pt x="76" y="30"/>
                  <a:pt x="76" y="30"/>
                  <a:pt x="76" y="30"/>
                </a:cubicBezTo>
                <a:cubicBezTo>
                  <a:pt x="69" y="19"/>
                  <a:pt x="69" y="19"/>
                  <a:pt x="69" y="19"/>
                </a:cubicBezTo>
                <a:cubicBezTo>
                  <a:pt x="72" y="17"/>
                  <a:pt x="74" y="16"/>
                  <a:pt x="76" y="15"/>
                </a:cubicBezTo>
                <a:cubicBezTo>
                  <a:pt x="89" y="27"/>
                  <a:pt x="89" y="27"/>
                  <a:pt x="89" y="27"/>
                </a:cubicBezTo>
                <a:cubicBezTo>
                  <a:pt x="90" y="26"/>
                  <a:pt x="90" y="26"/>
                  <a:pt x="90" y="26"/>
                </a:cubicBezTo>
                <a:cubicBezTo>
                  <a:pt x="81" y="14"/>
                  <a:pt x="81" y="14"/>
                  <a:pt x="81" y="14"/>
                </a:cubicBezTo>
                <a:cubicBezTo>
                  <a:pt x="81" y="14"/>
                  <a:pt x="81" y="14"/>
                  <a:pt x="81" y="14"/>
                </a:cubicBezTo>
                <a:cubicBezTo>
                  <a:pt x="79" y="12"/>
                  <a:pt x="79" y="12"/>
                  <a:pt x="79" y="12"/>
                </a:cubicBezTo>
                <a:cubicBezTo>
                  <a:pt x="91" y="2"/>
                  <a:pt x="91" y="2"/>
                  <a:pt x="91" y="2"/>
                </a:cubicBezTo>
                <a:close/>
                <a:moveTo>
                  <a:pt x="97" y="52"/>
                </a:moveTo>
                <a:cubicBezTo>
                  <a:pt x="87" y="50"/>
                  <a:pt x="87" y="50"/>
                  <a:pt x="87" y="50"/>
                </a:cubicBezTo>
                <a:cubicBezTo>
                  <a:pt x="85" y="53"/>
                  <a:pt x="85" y="53"/>
                  <a:pt x="85" y="53"/>
                </a:cubicBezTo>
                <a:cubicBezTo>
                  <a:pt x="93" y="58"/>
                  <a:pt x="93" y="58"/>
                  <a:pt x="93" y="58"/>
                </a:cubicBezTo>
                <a:cubicBezTo>
                  <a:pt x="94" y="56"/>
                  <a:pt x="95" y="54"/>
                  <a:pt x="97" y="52"/>
                </a:cubicBezTo>
                <a:close/>
                <a:moveTo>
                  <a:pt x="80" y="71"/>
                </a:moveTo>
                <a:cubicBezTo>
                  <a:pt x="82" y="70"/>
                  <a:pt x="84" y="68"/>
                  <a:pt x="86" y="67"/>
                </a:cubicBezTo>
                <a:cubicBezTo>
                  <a:pt x="78" y="61"/>
                  <a:pt x="78" y="61"/>
                  <a:pt x="78" y="61"/>
                </a:cubicBezTo>
                <a:cubicBezTo>
                  <a:pt x="76" y="63"/>
                  <a:pt x="76" y="63"/>
                  <a:pt x="76" y="63"/>
                </a:cubicBezTo>
                <a:cubicBezTo>
                  <a:pt x="80" y="71"/>
                  <a:pt x="80" y="71"/>
                  <a:pt x="80" y="71"/>
                </a:cubicBezTo>
                <a:close/>
                <a:moveTo>
                  <a:pt x="87" y="65"/>
                </a:moveTo>
                <a:cubicBezTo>
                  <a:pt x="89" y="64"/>
                  <a:pt x="90" y="62"/>
                  <a:pt x="91" y="60"/>
                </a:cubicBezTo>
                <a:cubicBezTo>
                  <a:pt x="81" y="54"/>
                  <a:pt x="81" y="54"/>
                  <a:pt x="81" y="54"/>
                </a:cubicBezTo>
                <a:cubicBezTo>
                  <a:pt x="78" y="57"/>
                  <a:pt x="78" y="57"/>
                  <a:pt x="78" y="57"/>
                </a:cubicBezTo>
                <a:lnTo>
                  <a:pt x="87" y="65"/>
                </a:lnTo>
                <a:close/>
              </a:path>
            </a:pathLst>
          </a:custGeom>
          <a:solidFill>
            <a:srgbClr val="C70216"/>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latin typeface="Agency FB" panose="020B0503020202020204" pitchFamily="34" charset="0"/>
            </a:endParaRPr>
          </a:p>
        </p:txBody>
      </p:sp>
      <p:sp>
        <p:nvSpPr>
          <p:cNvPr id="119" name="Freeform 284">
            <a:extLst>
              <a:ext uri="{FF2B5EF4-FFF2-40B4-BE49-F238E27FC236}">
                <a16:creationId xmlns:a16="http://schemas.microsoft.com/office/drawing/2014/main" id="{743A1A1B-DE87-4322-9383-D00EE8048E8E}"/>
              </a:ext>
            </a:extLst>
          </p:cNvPr>
          <p:cNvSpPr>
            <a:spLocks noEditPoints="1"/>
          </p:cNvSpPr>
          <p:nvPr/>
        </p:nvSpPr>
        <p:spPr bwMode="auto">
          <a:xfrm>
            <a:off x="4516790" y="4788489"/>
            <a:ext cx="352985" cy="325958"/>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rgbClr val="C70216"/>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95000"/>
                </a:schemeClr>
              </a:solidFill>
              <a:latin typeface="Agency FB" panose="020B0503020202020204" pitchFamily="34" charset="0"/>
            </a:endParaRPr>
          </a:p>
        </p:txBody>
      </p:sp>
      <p:sp>
        <p:nvSpPr>
          <p:cNvPr id="75" name="矩形 74">
            <a:extLst>
              <a:ext uri="{FF2B5EF4-FFF2-40B4-BE49-F238E27FC236}">
                <a16:creationId xmlns:a16="http://schemas.microsoft.com/office/drawing/2014/main" id="{58B9C672-18C2-4B0B-97DD-0D107D260C79}"/>
              </a:ext>
            </a:extLst>
          </p:cNvPr>
          <p:cNvSpPr/>
          <p:nvPr/>
        </p:nvSpPr>
        <p:spPr>
          <a:xfrm>
            <a:off x="-14514" y="6211669"/>
            <a:ext cx="12206515" cy="64633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6" name="右箭头 1">
            <a:extLst>
              <a:ext uri="{FF2B5EF4-FFF2-40B4-BE49-F238E27FC236}">
                <a16:creationId xmlns:a16="http://schemas.microsoft.com/office/drawing/2014/main" id="{DB4CA479-7ACC-4DB5-A4A9-EA6A9AA24545}"/>
              </a:ext>
            </a:extLst>
          </p:cNvPr>
          <p:cNvSpPr/>
          <p:nvPr/>
        </p:nvSpPr>
        <p:spPr>
          <a:xfrm>
            <a:off x="3492736"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77" name="右箭头 12">
            <a:extLst>
              <a:ext uri="{FF2B5EF4-FFF2-40B4-BE49-F238E27FC236}">
                <a16:creationId xmlns:a16="http://schemas.microsoft.com/office/drawing/2014/main" id="{6D6C2B07-1AFD-4E49-BE4D-C93F0B27C541}"/>
              </a:ext>
            </a:extLst>
          </p:cNvPr>
          <p:cNvSpPr/>
          <p:nvPr/>
        </p:nvSpPr>
        <p:spPr>
          <a:xfrm>
            <a:off x="7804327"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78" name="文本框 77">
            <a:extLst>
              <a:ext uri="{FF2B5EF4-FFF2-40B4-BE49-F238E27FC236}">
                <a16:creationId xmlns:a16="http://schemas.microsoft.com/office/drawing/2014/main" id="{6CB97F2B-B641-42CE-A900-A1187B5123EB}"/>
              </a:ext>
            </a:extLst>
          </p:cNvPr>
          <p:cNvSpPr txBox="1"/>
          <p:nvPr/>
        </p:nvSpPr>
        <p:spPr>
          <a:xfrm>
            <a:off x="383446" y="6368056"/>
            <a:ext cx="312768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一期：作为直播者 </a:t>
            </a:r>
            <a:r>
              <a:rPr lang="zh-CN" altLang="en-US" sz="1200" b="1" dirty="0">
                <a:solidFill>
                  <a:schemeClr val="bg1"/>
                </a:solidFill>
                <a:latin typeface="微软雅黑" panose="020B0503020204020204" pitchFamily="34" charset="-122"/>
                <a:ea typeface="微软雅黑" panose="020B0503020204020204" pitchFamily="34" charset="-122"/>
              </a:rPr>
              <a:t>形成单直播间基础运营</a:t>
            </a:r>
          </a:p>
        </p:txBody>
      </p:sp>
      <p:sp>
        <p:nvSpPr>
          <p:cNvPr id="79" name="文本框 78">
            <a:extLst>
              <a:ext uri="{FF2B5EF4-FFF2-40B4-BE49-F238E27FC236}">
                <a16:creationId xmlns:a16="http://schemas.microsoft.com/office/drawing/2014/main" id="{C6DEFD4B-F2D3-4B96-962A-5B71863BAF79}"/>
              </a:ext>
            </a:extLst>
          </p:cNvPr>
          <p:cNvSpPr txBox="1"/>
          <p:nvPr/>
        </p:nvSpPr>
        <p:spPr>
          <a:xfrm>
            <a:off x="3916481" y="6368055"/>
            <a:ext cx="3824048"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二期：作为运营牵头人 </a:t>
            </a:r>
            <a:r>
              <a:rPr lang="zh-CN" altLang="en-US" sz="1200" b="1" dirty="0">
                <a:solidFill>
                  <a:schemeClr val="bg1"/>
                </a:solidFill>
                <a:latin typeface="微软雅黑" panose="020B0503020204020204" pitchFamily="34" charset="-122"/>
                <a:ea typeface="微软雅黑" panose="020B0503020204020204" pitchFamily="34" charset="-122"/>
              </a:rPr>
              <a:t>形成主播联盟、栏目化直播间</a:t>
            </a:r>
          </a:p>
        </p:txBody>
      </p:sp>
      <p:sp>
        <p:nvSpPr>
          <p:cNvPr id="80" name="文本框 79">
            <a:extLst>
              <a:ext uri="{FF2B5EF4-FFF2-40B4-BE49-F238E27FC236}">
                <a16:creationId xmlns:a16="http://schemas.microsoft.com/office/drawing/2014/main" id="{008E9A3D-C631-440F-BEE7-2B354DA44735}"/>
              </a:ext>
            </a:extLst>
          </p:cNvPr>
          <p:cNvSpPr txBox="1"/>
          <p:nvPr/>
        </p:nvSpPr>
        <p:spPr>
          <a:xfrm>
            <a:off x="7868742" y="6368055"/>
            <a:ext cx="449774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三期：作为直播管理方 </a:t>
            </a:r>
            <a:r>
              <a:rPr lang="zh-CN" altLang="en-US" sz="1200" b="1" dirty="0">
                <a:solidFill>
                  <a:schemeClr val="bg1"/>
                </a:solidFill>
                <a:latin typeface="微软雅黑" panose="020B0503020204020204" pitchFamily="34" charset="-122"/>
                <a:ea typeface="微软雅黑" panose="020B0503020204020204" pitchFamily="34" charset="-122"/>
              </a:rPr>
              <a:t>形成“四好”</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“六边形”</a:t>
            </a:r>
          </a:p>
        </p:txBody>
      </p:sp>
    </p:spTree>
    <p:extLst>
      <p:ext uri="{BB962C8B-B14F-4D97-AF65-F5344CB8AC3E}">
        <p14:creationId xmlns:p14="http://schemas.microsoft.com/office/powerpoint/2010/main" val="362403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514" y="435603"/>
            <a:ext cx="12732987" cy="646331"/>
          </a:xfrm>
          <a:prstGeom prst="rect">
            <a:avLst/>
          </a:prstGeom>
          <a:noFill/>
        </p:spPr>
        <p:txBody>
          <a:bodyPr wrap="square" rtlCol="0">
            <a:spAutoFit/>
          </a:bodyPr>
          <a:lstStyle/>
          <a:p>
            <a:pPr lvl="0">
              <a:buSzPct val="25000"/>
            </a:pPr>
            <a:r>
              <a:rPr lang="zh-CN" altLang="en-US" sz="3600"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渠道：形成</a:t>
            </a:r>
            <a:r>
              <a:rPr lang="en-US" altLang="zh-CN" sz="3600"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1+N</a:t>
            </a: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渠道矩阵，细化经营（曝光→曝光</a:t>
            </a:r>
            <a:r>
              <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交互）</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8D610C0E-A725-4340-A7D1-30AF4581CD0E}"/>
              </a:ext>
            </a:extLst>
          </p:cNvPr>
          <p:cNvGrpSpPr/>
          <p:nvPr/>
        </p:nvGrpSpPr>
        <p:grpSpPr>
          <a:xfrm>
            <a:off x="530681" y="1513357"/>
            <a:ext cx="3467506" cy="987202"/>
            <a:chOff x="549663" y="3634870"/>
            <a:chExt cx="3467506" cy="987202"/>
          </a:xfrm>
        </p:grpSpPr>
        <p:grpSp>
          <p:nvGrpSpPr>
            <p:cNvPr id="21" name="组合 20">
              <a:extLst>
                <a:ext uri="{FF2B5EF4-FFF2-40B4-BE49-F238E27FC236}">
                  <a16:creationId xmlns:a16="http://schemas.microsoft.com/office/drawing/2014/main" id="{6DEC6F1C-2BE9-4425-90DF-AAC306B4EF55}"/>
                </a:ext>
              </a:extLst>
            </p:cNvPr>
            <p:cNvGrpSpPr/>
            <p:nvPr/>
          </p:nvGrpSpPr>
          <p:grpSpPr>
            <a:xfrm>
              <a:off x="549663" y="3634870"/>
              <a:ext cx="2949726" cy="399964"/>
              <a:chOff x="597348" y="3434838"/>
              <a:chExt cx="2949726" cy="399964"/>
            </a:xfrm>
          </p:grpSpPr>
          <p:cxnSp>
            <p:nvCxnSpPr>
              <p:cNvPr id="24" name="直接连接符 23">
                <a:extLst>
                  <a:ext uri="{FF2B5EF4-FFF2-40B4-BE49-F238E27FC236}">
                    <a16:creationId xmlns:a16="http://schemas.microsoft.com/office/drawing/2014/main" id="{B52F6DF0-9978-4084-9FC7-7168670E69C0}"/>
                  </a:ext>
                </a:extLst>
              </p:cNvPr>
              <p:cNvCxnSpPr>
                <a:cxnSpLocks/>
              </p:cNvCxnSpPr>
              <p:nvPr/>
            </p:nvCxnSpPr>
            <p:spPr>
              <a:xfrm>
                <a:off x="773791" y="3434838"/>
                <a:ext cx="2596840"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B1E9C29-C4A6-401A-B398-6EB34DFC0973}"/>
                  </a:ext>
                </a:extLst>
              </p:cNvPr>
              <p:cNvCxnSpPr>
                <a:cxnSpLocks/>
              </p:cNvCxnSpPr>
              <p:nvPr/>
            </p:nvCxnSpPr>
            <p:spPr>
              <a:xfrm>
                <a:off x="773791" y="3834802"/>
                <a:ext cx="2596840"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743AF7E-E8EA-45CA-94A4-FD1FD5CF87CD}"/>
                  </a:ext>
                </a:extLst>
              </p:cNvPr>
              <p:cNvSpPr txBox="1"/>
              <p:nvPr/>
            </p:nvSpPr>
            <p:spPr>
              <a:xfrm>
                <a:off x="597348" y="3477903"/>
                <a:ext cx="2949726" cy="338554"/>
              </a:xfrm>
              <a:prstGeom prst="rect">
                <a:avLst/>
              </a:prstGeom>
              <a:noFill/>
            </p:spPr>
            <p:txBody>
              <a:bodyPr wrap="square" rtlCol="0">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曝光：橱窗式宣传 打响知名度</a:t>
                </a:r>
              </a:p>
            </p:txBody>
          </p:sp>
        </p:grpSp>
        <p:sp>
          <p:nvSpPr>
            <p:cNvPr id="22" name="矩形 21">
              <a:extLst>
                <a:ext uri="{FF2B5EF4-FFF2-40B4-BE49-F238E27FC236}">
                  <a16:creationId xmlns:a16="http://schemas.microsoft.com/office/drawing/2014/main" id="{65D3C488-7CCC-4DFE-B564-24EE3EAFE225}"/>
                </a:ext>
              </a:extLst>
            </p:cNvPr>
            <p:cNvSpPr/>
            <p:nvPr/>
          </p:nvSpPr>
          <p:spPr>
            <a:xfrm>
              <a:off x="671248" y="4008378"/>
              <a:ext cx="3345921" cy="613694"/>
            </a:xfrm>
            <a:prstGeom prst="rect">
              <a:avLst/>
            </a:prstGeom>
          </p:spPr>
          <p:txBody>
            <a:bodyPr wrap="square">
              <a:spAutoFit/>
            </a:bodyPr>
            <a:lstStyle/>
            <a:p>
              <a:pPr algn="just">
                <a:lnSpc>
                  <a:spcPct val="150000"/>
                </a:lnSpc>
              </a:pPr>
              <a:r>
                <a:rPr lang="en-US" altLang="zh-CN"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APP</a:t>
              </a:r>
              <a:r>
                <a:rPr lang="zh-CN" altLang="en-US"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内：</a:t>
              </a:r>
              <a:r>
                <a:rPr lang="zh-CN" altLang="en-US"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平台曝光资源沟通</a:t>
              </a:r>
              <a:endParaRPr lang="en-US" altLang="zh-CN"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50000"/>
                </a:lnSpc>
              </a:pPr>
              <a:r>
                <a:rPr lang="en-US" altLang="zh-CN"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APP</a:t>
              </a:r>
              <a:r>
                <a:rPr lang="zh-CN" altLang="en-US"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外：</a:t>
              </a:r>
              <a:r>
                <a:rPr lang="zh-CN" altLang="en-US"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抖音</a:t>
              </a:r>
              <a:r>
                <a:rPr lang="en-US" altLang="zh-CN"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视频号</a:t>
              </a:r>
              <a:r>
                <a:rPr lang="en-US" altLang="zh-CN"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小程序</a:t>
              </a:r>
              <a:r>
                <a:rPr lang="en-US" altLang="zh-CN"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基础社群</a:t>
              </a:r>
              <a:endParaRPr lang="en-US" altLang="zh-CN"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9" name="组合 28">
            <a:extLst>
              <a:ext uri="{FF2B5EF4-FFF2-40B4-BE49-F238E27FC236}">
                <a16:creationId xmlns:a16="http://schemas.microsoft.com/office/drawing/2014/main" id="{67E8C862-0D1D-4E73-86DC-8F504B676C1D}"/>
              </a:ext>
            </a:extLst>
          </p:cNvPr>
          <p:cNvGrpSpPr/>
          <p:nvPr/>
        </p:nvGrpSpPr>
        <p:grpSpPr>
          <a:xfrm>
            <a:off x="4444466" y="1522784"/>
            <a:ext cx="2776258" cy="412220"/>
            <a:chOff x="474983" y="3422582"/>
            <a:chExt cx="2776258" cy="412220"/>
          </a:xfrm>
        </p:grpSpPr>
        <p:cxnSp>
          <p:nvCxnSpPr>
            <p:cNvPr id="35" name="直接连接符 34">
              <a:extLst>
                <a:ext uri="{FF2B5EF4-FFF2-40B4-BE49-F238E27FC236}">
                  <a16:creationId xmlns:a16="http://schemas.microsoft.com/office/drawing/2014/main" id="{F86773DC-C733-4691-840A-1D98AC89BD4D}"/>
                </a:ext>
              </a:extLst>
            </p:cNvPr>
            <p:cNvCxnSpPr>
              <a:cxnSpLocks/>
            </p:cNvCxnSpPr>
            <p:nvPr/>
          </p:nvCxnSpPr>
          <p:spPr>
            <a:xfrm flipV="1">
              <a:off x="474983" y="3422582"/>
              <a:ext cx="2776258" cy="7811"/>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D04667C-5D05-4B04-870F-FF24308EA69A}"/>
                </a:ext>
              </a:extLst>
            </p:cNvPr>
            <p:cNvCxnSpPr>
              <a:cxnSpLocks/>
            </p:cNvCxnSpPr>
            <p:nvPr/>
          </p:nvCxnSpPr>
          <p:spPr>
            <a:xfrm>
              <a:off x="474983" y="3834802"/>
              <a:ext cx="2776258"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31E11651-E751-4A22-B043-E05224551920}"/>
                </a:ext>
              </a:extLst>
            </p:cNvPr>
            <p:cNvSpPr txBox="1"/>
            <p:nvPr/>
          </p:nvSpPr>
          <p:spPr>
            <a:xfrm>
              <a:off x="546988" y="3456552"/>
              <a:ext cx="2632248" cy="338554"/>
            </a:xfrm>
            <a:prstGeom prst="rect">
              <a:avLst/>
            </a:prstGeom>
            <a:noFill/>
          </p:spPr>
          <p:txBody>
            <a:bodyPr wrap="square" rtlCol="0">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交互：优化服务 提升转化</a:t>
              </a:r>
            </a:p>
          </p:txBody>
        </p:sp>
      </p:grpSp>
      <p:grpSp>
        <p:nvGrpSpPr>
          <p:cNvPr id="39" name="组合 38">
            <a:extLst>
              <a:ext uri="{FF2B5EF4-FFF2-40B4-BE49-F238E27FC236}">
                <a16:creationId xmlns:a16="http://schemas.microsoft.com/office/drawing/2014/main" id="{F354786A-3164-4AF2-BD0A-BC284C14F66F}"/>
              </a:ext>
            </a:extLst>
          </p:cNvPr>
          <p:cNvGrpSpPr/>
          <p:nvPr/>
        </p:nvGrpSpPr>
        <p:grpSpPr>
          <a:xfrm>
            <a:off x="8255285" y="1515455"/>
            <a:ext cx="3198924" cy="409392"/>
            <a:chOff x="400666" y="3312287"/>
            <a:chExt cx="3198924" cy="409392"/>
          </a:xfrm>
        </p:grpSpPr>
        <p:cxnSp>
          <p:nvCxnSpPr>
            <p:cNvPr id="42" name="直接连接符 41">
              <a:extLst>
                <a:ext uri="{FF2B5EF4-FFF2-40B4-BE49-F238E27FC236}">
                  <a16:creationId xmlns:a16="http://schemas.microsoft.com/office/drawing/2014/main" id="{33F12944-7493-42EF-B6F2-5EDA0F8CA7D2}"/>
                </a:ext>
              </a:extLst>
            </p:cNvPr>
            <p:cNvCxnSpPr>
              <a:cxnSpLocks/>
            </p:cNvCxnSpPr>
            <p:nvPr/>
          </p:nvCxnSpPr>
          <p:spPr>
            <a:xfrm>
              <a:off x="773791" y="3312287"/>
              <a:ext cx="2481939"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7781A28-DB79-4D2B-9C4C-5521CDBAA851}"/>
                </a:ext>
              </a:extLst>
            </p:cNvPr>
            <p:cNvCxnSpPr>
              <a:cxnSpLocks/>
            </p:cNvCxnSpPr>
            <p:nvPr/>
          </p:nvCxnSpPr>
          <p:spPr>
            <a:xfrm flipV="1">
              <a:off x="773791" y="3717475"/>
              <a:ext cx="2481939" cy="4204"/>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8C10933-BC05-429B-9D8C-9287EA4CCA6A}"/>
                </a:ext>
              </a:extLst>
            </p:cNvPr>
            <p:cNvSpPr txBox="1"/>
            <p:nvPr/>
          </p:nvSpPr>
          <p:spPr>
            <a:xfrm>
              <a:off x="400666" y="3371688"/>
              <a:ext cx="3198924" cy="338554"/>
            </a:xfrm>
            <a:prstGeom prst="rect">
              <a:avLst/>
            </a:prstGeom>
            <a:noFill/>
          </p:spPr>
          <p:txBody>
            <a:bodyPr wrap="square" rtlCol="0">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深化：差异化深耕运营 形成矩阵</a:t>
              </a:r>
            </a:p>
          </p:txBody>
        </p:sp>
      </p:grpSp>
      <p:sp>
        <p:nvSpPr>
          <p:cNvPr id="55" name="矩形 54">
            <a:extLst>
              <a:ext uri="{FF2B5EF4-FFF2-40B4-BE49-F238E27FC236}">
                <a16:creationId xmlns:a16="http://schemas.microsoft.com/office/drawing/2014/main" id="{CD5E51BC-99CC-4C98-8944-5DA077880654}"/>
              </a:ext>
            </a:extLst>
          </p:cNvPr>
          <p:cNvSpPr/>
          <p:nvPr/>
        </p:nvSpPr>
        <p:spPr>
          <a:xfrm>
            <a:off x="4648880" y="1943892"/>
            <a:ext cx="2968184" cy="521361"/>
          </a:xfrm>
          <a:prstGeom prst="rect">
            <a:avLst/>
          </a:prstGeom>
        </p:spPr>
        <p:txBody>
          <a:bodyPr wrap="square">
            <a:spAutoFit/>
          </a:bodyPr>
          <a:lstStyle/>
          <a:p>
            <a:pPr algn="just"/>
            <a:r>
              <a:rPr lang="en-US" altLang="zh-CN"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APP</a:t>
            </a:r>
            <a:r>
              <a:rPr lang="zh-CN" altLang="en-US"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内：</a:t>
            </a:r>
            <a:r>
              <a:rPr lang="zh-CN" altLang="en-US"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跨部门联席合作</a:t>
            </a:r>
            <a:endParaRPr lang="en-US" altLang="zh-CN"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50000"/>
              </a:lnSpc>
            </a:pPr>
            <a:r>
              <a:rPr lang="en-US" altLang="zh-CN"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APP</a:t>
            </a:r>
            <a:r>
              <a:rPr lang="zh-CN" altLang="en-US"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外：</a:t>
            </a:r>
            <a:r>
              <a:rPr lang="zh-CN" altLang="en-US"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服务号</a:t>
            </a:r>
            <a:r>
              <a:rPr lang="en-US" altLang="zh-CN"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本地化社群</a:t>
            </a:r>
            <a:endParaRPr lang="en-US" altLang="zh-CN"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0" name="矩形 109">
            <a:extLst>
              <a:ext uri="{FF2B5EF4-FFF2-40B4-BE49-F238E27FC236}">
                <a16:creationId xmlns:a16="http://schemas.microsoft.com/office/drawing/2014/main" id="{65D133CC-64CE-4327-BC13-30900E99FFC1}"/>
              </a:ext>
            </a:extLst>
          </p:cNvPr>
          <p:cNvSpPr/>
          <p:nvPr/>
        </p:nvSpPr>
        <p:spPr>
          <a:xfrm>
            <a:off x="8588730" y="1972810"/>
            <a:ext cx="2738722" cy="521361"/>
          </a:xfrm>
          <a:prstGeom prst="rect">
            <a:avLst/>
          </a:prstGeom>
        </p:spPr>
        <p:txBody>
          <a:bodyPr wrap="square">
            <a:spAutoFit/>
          </a:bodyPr>
          <a:lstStyle/>
          <a:p>
            <a:pPr algn="just"/>
            <a:r>
              <a:rPr lang="en-US" altLang="zh-CN"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APP</a:t>
            </a:r>
            <a:r>
              <a:rPr lang="zh-CN" altLang="en-US"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内：</a:t>
            </a:r>
            <a:r>
              <a:rPr lang="zh-CN" altLang="en-US"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丰富部门间合作场景</a:t>
            </a:r>
            <a:endParaRPr lang="en-US" altLang="zh-CN"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50000"/>
              </a:lnSpc>
            </a:pPr>
            <a:r>
              <a:rPr lang="en-US" altLang="zh-CN"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APP</a:t>
            </a:r>
            <a:r>
              <a:rPr lang="zh-CN" altLang="en-US"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外：</a:t>
            </a:r>
            <a:r>
              <a:rPr lang="zh-CN" altLang="en-US"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高流量阵地</a:t>
            </a:r>
            <a:r>
              <a:rPr lang="en-US" altLang="zh-CN"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微信运营链</a:t>
            </a:r>
            <a:endParaRPr lang="en-US" altLang="zh-CN" sz="1200"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 name="图片 9">
            <a:extLst>
              <a:ext uri="{FF2B5EF4-FFF2-40B4-BE49-F238E27FC236}">
                <a16:creationId xmlns:a16="http://schemas.microsoft.com/office/drawing/2014/main" id="{E74CDF7B-C6F5-406E-9F57-DDEF7F31F9D5}"/>
              </a:ext>
            </a:extLst>
          </p:cNvPr>
          <p:cNvPicPr>
            <a:picLocks noChangeAspect="1"/>
          </p:cNvPicPr>
          <p:nvPr/>
        </p:nvPicPr>
        <p:blipFill>
          <a:blip r:embed="rId3"/>
          <a:stretch>
            <a:fillRect/>
          </a:stretch>
        </p:blipFill>
        <p:spPr>
          <a:xfrm>
            <a:off x="2269345" y="4257296"/>
            <a:ext cx="1494527" cy="1645178"/>
          </a:xfrm>
          <a:prstGeom prst="rect">
            <a:avLst/>
          </a:prstGeom>
          <a:ln>
            <a:solidFill>
              <a:schemeClr val="bg2">
                <a:lumMod val="90000"/>
              </a:schemeClr>
            </a:solidFill>
          </a:ln>
        </p:spPr>
      </p:pic>
      <p:pic>
        <p:nvPicPr>
          <p:cNvPr id="11" name="图片 10">
            <a:extLst>
              <a:ext uri="{FF2B5EF4-FFF2-40B4-BE49-F238E27FC236}">
                <a16:creationId xmlns:a16="http://schemas.microsoft.com/office/drawing/2014/main" id="{9845E2AD-5764-48CD-96F6-68F2C18D6B22}"/>
              </a:ext>
            </a:extLst>
          </p:cNvPr>
          <p:cNvPicPr>
            <a:picLocks noChangeAspect="1"/>
          </p:cNvPicPr>
          <p:nvPr/>
        </p:nvPicPr>
        <p:blipFill>
          <a:blip r:embed="rId4"/>
          <a:stretch>
            <a:fillRect/>
          </a:stretch>
        </p:blipFill>
        <p:spPr>
          <a:xfrm>
            <a:off x="653918" y="4262986"/>
            <a:ext cx="1494527" cy="1584408"/>
          </a:xfrm>
          <a:prstGeom prst="rect">
            <a:avLst/>
          </a:prstGeom>
          <a:ln>
            <a:solidFill>
              <a:schemeClr val="bg2">
                <a:lumMod val="90000"/>
              </a:schemeClr>
            </a:solidFill>
          </a:ln>
        </p:spPr>
      </p:pic>
      <p:pic>
        <p:nvPicPr>
          <p:cNvPr id="19" name="图片 18">
            <a:extLst>
              <a:ext uri="{FF2B5EF4-FFF2-40B4-BE49-F238E27FC236}">
                <a16:creationId xmlns:a16="http://schemas.microsoft.com/office/drawing/2014/main" id="{37CA4EB5-295D-4E96-A8A3-0579E2820179}"/>
              </a:ext>
            </a:extLst>
          </p:cNvPr>
          <p:cNvPicPr>
            <a:picLocks noChangeAspect="1"/>
          </p:cNvPicPr>
          <p:nvPr/>
        </p:nvPicPr>
        <p:blipFill>
          <a:blip r:embed="rId5"/>
          <a:stretch>
            <a:fillRect/>
          </a:stretch>
        </p:blipFill>
        <p:spPr>
          <a:xfrm>
            <a:off x="4817097" y="4257296"/>
            <a:ext cx="2030996" cy="1652434"/>
          </a:xfrm>
          <a:prstGeom prst="rect">
            <a:avLst/>
          </a:prstGeom>
          <a:ln>
            <a:solidFill>
              <a:schemeClr val="bg2">
                <a:lumMod val="90000"/>
              </a:schemeClr>
            </a:solidFill>
          </a:ln>
        </p:spPr>
      </p:pic>
      <p:pic>
        <p:nvPicPr>
          <p:cNvPr id="38" name="图片 37">
            <a:extLst>
              <a:ext uri="{FF2B5EF4-FFF2-40B4-BE49-F238E27FC236}">
                <a16:creationId xmlns:a16="http://schemas.microsoft.com/office/drawing/2014/main" id="{D001FF9D-6A71-4FEC-88F6-BDA4E3C5B5B8}"/>
              </a:ext>
            </a:extLst>
          </p:cNvPr>
          <p:cNvPicPr>
            <a:picLocks noChangeAspect="1"/>
          </p:cNvPicPr>
          <p:nvPr/>
        </p:nvPicPr>
        <p:blipFill rotWithShape="1">
          <a:blip r:embed="rId6"/>
          <a:srcRect b="24018"/>
          <a:stretch/>
        </p:blipFill>
        <p:spPr>
          <a:xfrm>
            <a:off x="8287954" y="4229380"/>
            <a:ext cx="1701708" cy="1656499"/>
          </a:xfrm>
          <a:prstGeom prst="rect">
            <a:avLst/>
          </a:prstGeom>
          <a:ln>
            <a:solidFill>
              <a:schemeClr val="bg2">
                <a:lumMod val="90000"/>
              </a:schemeClr>
            </a:solidFill>
          </a:ln>
        </p:spPr>
      </p:pic>
      <p:pic>
        <p:nvPicPr>
          <p:cNvPr id="40" name="图片 39">
            <a:extLst>
              <a:ext uri="{FF2B5EF4-FFF2-40B4-BE49-F238E27FC236}">
                <a16:creationId xmlns:a16="http://schemas.microsoft.com/office/drawing/2014/main" id="{EBF95569-A436-49EC-BC1F-E3096B8D224B}"/>
              </a:ext>
            </a:extLst>
          </p:cNvPr>
          <p:cNvPicPr>
            <a:picLocks noChangeAspect="1"/>
          </p:cNvPicPr>
          <p:nvPr/>
        </p:nvPicPr>
        <p:blipFill>
          <a:blip r:embed="rId7"/>
          <a:stretch>
            <a:fillRect/>
          </a:stretch>
        </p:blipFill>
        <p:spPr>
          <a:xfrm>
            <a:off x="10103834" y="4229380"/>
            <a:ext cx="1494527" cy="1660586"/>
          </a:xfrm>
          <a:prstGeom prst="rect">
            <a:avLst/>
          </a:prstGeom>
        </p:spPr>
      </p:pic>
      <p:sp>
        <p:nvSpPr>
          <p:cNvPr id="3" name="文本框 2">
            <a:extLst>
              <a:ext uri="{FF2B5EF4-FFF2-40B4-BE49-F238E27FC236}">
                <a16:creationId xmlns:a16="http://schemas.microsoft.com/office/drawing/2014/main" id="{EB2A675C-57FE-4915-80DB-76C542F80CE9}"/>
              </a:ext>
            </a:extLst>
          </p:cNvPr>
          <p:cNvSpPr txBox="1"/>
          <p:nvPr/>
        </p:nvSpPr>
        <p:spPr>
          <a:xfrm>
            <a:off x="320973" y="2744725"/>
            <a:ext cx="2178368" cy="1067921"/>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zh-CN" altLang="en-US" sz="1200" b="1"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栏目化小视频</a:t>
            </a:r>
            <a:endPar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看干货：新车试驾“知识点”</a:t>
            </a:r>
            <a:endParaRPr kumimoji="0" lang="en-US" altLang="zh-CN"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测评间：新“物”测评</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找乐子：当周“吃看玩”亮点</a:t>
            </a:r>
            <a:endParaRPr kumimoji="0" lang="en-US" altLang="zh-CN"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105" name="文本框 104">
            <a:extLst>
              <a:ext uri="{FF2B5EF4-FFF2-40B4-BE49-F238E27FC236}">
                <a16:creationId xmlns:a16="http://schemas.microsoft.com/office/drawing/2014/main" id="{5FE4576F-120D-4854-9110-021D7EC9B9B5}"/>
              </a:ext>
            </a:extLst>
          </p:cNvPr>
          <p:cNvSpPr txBox="1"/>
          <p:nvPr/>
        </p:nvSpPr>
        <p:spPr>
          <a:xfrm>
            <a:off x="4689808" y="2667562"/>
            <a:ext cx="3057496" cy="1167692"/>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丰富服务体验</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图文直播预告</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售后</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产品许愿</a:t>
            </a:r>
            <a:endPar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zh-CN" altLang="en-US" sz="1200" b="1"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本地化社群</a:t>
            </a:r>
            <a:endParaRPr kumimoji="0" lang="en-US" altLang="zh-CN" sz="1200" b="1"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marR="0" lvl="0" algn="l" defTabSz="914400" rtl="0" eaLnBrk="1" fontAlgn="auto" latinLnBrk="0" hangingPunct="1">
              <a:lnSpc>
                <a:spcPct val="150000"/>
              </a:lnSpc>
              <a:spcBef>
                <a:spcPts val="0"/>
              </a:spcBef>
              <a:spcAft>
                <a:spcPts val="0"/>
              </a:spcAft>
              <a:buClrTx/>
              <a:buSzTx/>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本地用户群体维护运营</a:t>
            </a:r>
            <a:endPar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106" name="文本框 105">
            <a:extLst>
              <a:ext uri="{FF2B5EF4-FFF2-40B4-BE49-F238E27FC236}">
                <a16:creationId xmlns:a16="http://schemas.microsoft.com/office/drawing/2014/main" id="{E4B93858-0CAD-455F-82C9-7EBC04902A95}"/>
              </a:ext>
            </a:extLst>
          </p:cNvPr>
          <p:cNvSpPr txBox="1"/>
          <p:nvPr/>
        </p:nvSpPr>
        <p:spPr>
          <a:xfrm>
            <a:off x="8533664" y="2500559"/>
            <a:ext cx="3748490" cy="1652440"/>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差异化小视频栏目</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看干货：</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B</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站</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抖音</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测评间：</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B</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站</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小红书</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找乐子：小红书</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抖音</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zh-CN" altLang="en-US" sz="1200" b="1"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微信端运营链</a:t>
            </a:r>
            <a:endParaRPr kumimoji="0" lang="en-US" altLang="zh-CN" sz="1200" b="1"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marR="0" lvl="0" algn="l" defTabSz="914400" rtl="0" eaLnBrk="1" fontAlgn="auto" latinLnBrk="0" hangingPunct="1">
              <a:lnSpc>
                <a:spcPct val="150000"/>
              </a:lnSpc>
              <a:spcBef>
                <a:spcPts val="0"/>
              </a:spcBef>
              <a:spcAft>
                <a:spcPts val="0"/>
              </a:spcAft>
              <a:buClrTx/>
              <a:buSzTx/>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预告</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宣传</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直播呈现</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下单</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售后</a:t>
            </a:r>
            <a:r>
              <a:rPr kumimoji="0" lang="en-US" altLang="zh-CN"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粉丝积分体系</a:t>
            </a:r>
            <a:endPar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51" name="文本框 50">
            <a:extLst>
              <a:ext uri="{FF2B5EF4-FFF2-40B4-BE49-F238E27FC236}">
                <a16:creationId xmlns:a16="http://schemas.microsoft.com/office/drawing/2014/main" id="{69387527-E34B-43B5-A073-7379835ED0CE}"/>
              </a:ext>
            </a:extLst>
          </p:cNvPr>
          <p:cNvSpPr txBox="1"/>
          <p:nvPr/>
        </p:nvSpPr>
        <p:spPr>
          <a:xfrm>
            <a:off x="2325226" y="2744725"/>
            <a:ext cx="2178368" cy="1137171"/>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zh-CN" altLang="en-US" sz="1200" b="1"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轻量化直播</a:t>
            </a:r>
            <a:endParaRPr kumimoji="0" lang="en-US" altLang="zh-CN" sz="1200" b="1"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marR="0" lvl="0" algn="l" defTabSz="914400" rtl="0" eaLnBrk="1" fontAlgn="auto" latinLnBrk="0" hangingPunct="1">
              <a:lnSpc>
                <a:spcPct val="150000"/>
              </a:lnSpc>
              <a:spcBef>
                <a:spcPts val="0"/>
              </a:spcBef>
              <a:spcAft>
                <a:spcPts val="0"/>
              </a:spcAft>
              <a:buClrTx/>
              <a:buSzTx/>
              <a:tabLst/>
              <a:defRPr/>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    </a:t>
            </a:r>
            <a:r>
              <a:rPr kumimoji="0" lang="zh-CN" altLang="en-US"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轻量化直播阵地</a:t>
            </a:r>
            <a:r>
              <a:rPr kumimoji="0" lang="en-US" altLang="zh-CN"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小程序下单</a:t>
            </a:r>
            <a:endPar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zh-CN" altLang="en-US" sz="1200" b="1"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基础社群</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宣传</a:t>
            </a:r>
            <a:r>
              <a:rPr kumimoji="0" lang="en-US" altLang="zh-CN"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下单</a:t>
            </a:r>
            <a:r>
              <a:rPr kumimoji="0" lang="en-US" altLang="zh-CN"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反馈</a:t>
            </a:r>
            <a:endParaRPr kumimoji="0" lang="en-US" altLang="zh-CN" sz="105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45" name="矩形 44">
            <a:extLst>
              <a:ext uri="{FF2B5EF4-FFF2-40B4-BE49-F238E27FC236}">
                <a16:creationId xmlns:a16="http://schemas.microsoft.com/office/drawing/2014/main" id="{71125345-5407-4FA0-B23F-4D0DA0ECA534}"/>
              </a:ext>
            </a:extLst>
          </p:cNvPr>
          <p:cNvSpPr/>
          <p:nvPr/>
        </p:nvSpPr>
        <p:spPr>
          <a:xfrm>
            <a:off x="-14514" y="6211669"/>
            <a:ext cx="12206515" cy="64633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6" name="右箭头 1">
            <a:extLst>
              <a:ext uri="{FF2B5EF4-FFF2-40B4-BE49-F238E27FC236}">
                <a16:creationId xmlns:a16="http://schemas.microsoft.com/office/drawing/2014/main" id="{55A14F6C-A921-4CEA-A6B3-997366285D32}"/>
              </a:ext>
            </a:extLst>
          </p:cNvPr>
          <p:cNvSpPr/>
          <p:nvPr/>
        </p:nvSpPr>
        <p:spPr>
          <a:xfrm>
            <a:off x="3492736"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47" name="右箭头 12">
            <a:extLst>
              <a:ext uri="{FF2B5EF4-FFF2-40B4-BE49-F238E27FC236}">
                <a16:creationId xmlns:a16="http://schemas.microsoft.com/office/drawing/2014/main" id="{4E745959-3B9D-49E4-B5C1-6E5AE052EBBB}"/>
              </a:ext>
            </a:extLst>
          </p:cNvPr>
          <p:cNvSpPr/>
          <p:nvPr/>
        </p:nvSpPr>
        <p:spPr>
          <a:xfrm>
            <a:off x="7804327"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48" name="文本框 47">
            <a:extLst>
              <a:ext uri="{FF2B5EF4-FFF2-40B4-BE49-F238E27FC236}">
                <a16:creationId xmlns:a16="http://schemas.microsoft.com/office/drawing/2014/main" id="{CAF4B3E3-6F06-4336-8530-9B0277049AA2}"/>
              </a:ext>
            </a:extLst>
          </p:cNvPr>
          <p:cNvSpPr txBox="1"/>
          <p:nvPr/>
        </p:nvSpPr>
        <p:spPr>
          <a:xfrm>
            <a:off x="383446" y="6368056"/>
            <a:ext cx="312768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一期：作为直播者 </a:t>
            </a:r>
            <a:r>
              <a:rPr lang="zh-CN" altLang="en-US" sz="1200" b="1" dirty="0">
                <a:solidFill>
                  <a:schemeClr val="bg1"/>
                </a:solidFill>
                <a:latin typeface="微软雅黑" panose="020B0503020204020204" pitchFamily="34" charset="-122"/>
                <a:ea typeface="微软雅黑" panose="020B0503020204020204" pitchFamily="34" charset="-122"/>
              </a:rPr>
              <a:t>形成单直播间基础运营</a:t>
            </a:r>
          </a:p>
        </p:txBody>
      </p:sp>
      <p:sp>
        <p:nvSpPr>
          <p:cNvPr id="49" name="文本框 48">
            <a:extLst>
              <a:ext uri="{FF2B5EF4-FFF2-40B4-BE49-F238E27FC236}">
                <a16:creationId xmlns:a16="http://schemas.microsoft.com/office/drawing/2014/main" id="{28CC6F9E-19A9-44FF-A849-386CD217B2BB}"/>
              </a:ext>
            </a:extLst>
          </p:cNvPr>
          <p:cNvSpPr txBox="1"/>
          <p:nvPr/>
        </p:nvSpPr>
        <p:spPr>
          <a:xfrm>
            <a:off x="3916481" y="6368055"/>
            <a:ext cx="3824048"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二期：作为运营牵头人 </a:t>
            </a:r>
            <a:r>
              <a:rPr lang="zh-CN" altLang="en-US" sz="1200" b="1" dirty="0">
                <a:solidFill>
                  <a:schemeClr val="bg1"/>
                </a:solidFill>
                <a:latin typeface="微软雅黑" panose="020B0503020204020204" pitchFamily="34" charset="-122"/>
                <a:ea typeface="微软雅黑" panose="020B0503020204020204" pitchFamily="34" charset="-122"/>
              </a:rPr>
              <a:t>形成主播联盟、栏目化直播间</a:t>
            </a:r>
          </a:p>
        </p:txBody>
      </p:sp>
      <p:sp>
        <p:nvSpPr>
          <p:cNvPr id="50" name="文本框 49">
            <a:extLst>
              <a:ext uri="{FF2B5EF4-FFF2-40B4-BE49-F238E27FC236}">
                <a16:creationId xmlns:a16="http://schemas.microsoft.com/office/drawing/2014/main" id="{CDB28AA7-38EA-4C82-A9C8-0298F8001394}"/>
              </a:ext>
            </a:extLst>
          </p:cNvPr>
          <p:cNvSpPr txBox="1"/>
          <p:nvPr/>
        </p:nvSpPr>
        <p:spPr>
          <a:xfrm>
            <a:off x="7868742" y="6368055"/>
            <a:ext cx="449774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三期：作为直播管理方 </a:t>
            </a:r>
            <a:r>
              <a:rPr lang="zh-CN" altLang="en-US" sz="1200" b="1" dirty="0">
                <a:solidFill>
                  <a:schemeClr val="bg1"/>
                </a:solidFill>
                <a:latin typeface="微软雅黑" panose="020B0503020204020204" pitchFamily="34" charset="-122"/>
                <a:ea typeface="微软雅黑" panose="020B0503020204020204" pitchFamily="34" charset="-122"/>
              </a:rPr>
              <a:t>形成“四好”</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“六边形”</a:t>
            </a:r>
          </a:p>
        </p:txBody>
      </p:sp>
    </p:spTree>
    <p:extLst>
      <p:ext uri="{BB962C8B-B14F-4D97-AF65-F5344CB8AC3E}">
        <p14:creationId xmlns:p14="http://schemas.microsoft.com/office/powerpoint/2010/main" val="325205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661472" y="-9174"/>
            <a:ext cx="7509382" cy="686717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004191" y="686931"/>
            <a:ext cx="1818001" cy="646331"/>
          </a:xfrm>
          <a:prstGeom prst="rect">
            <a:avLst/>
          </a:prstGeom>
          <a:noFill/>
        </p:spPr>
        <p:txBody>
          <a:bodyPr wrap="square" rtlCol="0">
            <a:spAutoFit/>
          </a:bodyPr>
          <a:lstStyle/>
          <a:p>
            <a:r>
              <a:rPr lang="zh-CN" altLang="en-US" sz="3600" b="1" dirty="0">
                <a:solidFill>
                  <a:srgbClr val="C00000"/>
                </a:solidFill>
                <a:latin typeface="微软雅黑" panose="020B0503020204020204" pitchFamily="34" charset="-122"/>
                <a:ea typeface="微软雅黑" panose="020B0503020204020204" pitchFamily="34" charset="-122"/>
              </a:rPr>
              <a:t>我是谁？</a:t>
            </a:r>
            <a:endParaRPr lang="en-US" altLang="zh-CN" sz="3600" b="1" dirty="0">
              <a:solidFill>
                <a:srgbClr val="C0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4514" y="607958"/>
            <a:ext cx="3636000" cy="72000"/>
            <a:chOff x="4717143" y="1103086"/>
            <a:chExt cx="3483428" cy="108000"/>
          </a:xfrm>
        </p:grpSpPr>
        <p:sp>
          <p:nvSpPr>
            <p:cNvPr id="7" name="矩形 6"/>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a:cxnSpLocks/>
          </p:cNvCxnSpPr>
          <p:nvPr/>
        </p:nvCxnSpPr>
        <p:spPr>
          <a:xfrm>
            <a:off x="5048250" y="3523584"/>
            <a:ext cx="68167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Shape 329">
            <a:extLst>
              <a:ext uri="{FF2B5EF4-FFF2-40B4-BE49-F238E27FC236}">
                <a16:creationId xmlns:a16="http://schemas.microsoft.com/office/drawing/2014/main" id="{8F1F70EE-DF0C-4092-A2F6-10E6FE7DBE47}"/>
              </a:ext>
            </a:extLst>
          </p:cNvPr>
          <p:cNvSpPr txBox="1"/>
          <p:nvPr/>
        </p:nvSpPr>
        <p:spPr>
          <a:xfrm>
            <a:off x="1580476" y="4208375"/>
            <a:ext cx="1976284" cy="1093989"/>
          </a:xfrm>
          <a:prstGeom prst="rect">
            <a:avLst/>
          </a:prstGeom>
          <a:noFill/>
          <a:ln>
            <a:noFill/>
          </a:ln>
        </p:spPr>
        <p:txBody>
          <a:bodyPr lIns="91425" tIns="45700" rIns="91425" bIns="45700" anchor="t" anchorCtr="0">
            <a:noAutofit/>
          </a:bodyPr>
          <a:lstStyle/>
          <a:p>
            <a:pPr marL="0" marR="0" lvl="0" indent="0" algn="just" rtl="0">
              <a:spcBef>
                <a:spcPts val="0"/>
              </a:spcBef>
              <a:buSzPct val="25000"/>
              <a:buNone/>
            </a:pPr>
            <a:r>
              <a:rPr lang="zh-CN" altLang="en-US" sz="28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付</a:t>
            </a:r>
            <a:r>
              <a:rPr lang="zh-CN" altLang="en-US" sz="28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  </a:t>
            </a:r>
            <a:r>
              <a:rPr lang="zh-CN" altLang="en-US" sz="28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珩</a:t>
            </a:r>
            <a:endParaRPr lang="en-US" altLang="zh-CN" sz="28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spcBef>
                <a:spcPts val="0"/>
              </a:spcBef>
              <a:buSzPct val="25000"/>
              <a:buNone/>
            </a:pPr>
            <a:r>
              <a:rPr lang="en-US" altLang="zh-CN" sz="20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Fu heng</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56" name="Shape 782">
            <a:extLst>
              <a:ext uri="{FF2B5EF4-FFF2-40B4-BE49-F238E27FC236}">
                <a16:creationId xmlns:a16="http://schemas.microsoft.com/office/drawing/2014/main" id="{DBF81E9A-295B-4211-B592-1A3D162900D2}"/>
              </a:ext>
            </a:extLst>
          </p:cNvPr>
          <p:cNvSpPr txBox="1"/>
          <p:nvPr/>
        </p:nvSpPr>
        <p:spPr>
          <a:xfrm>
            <a:off x="5707259" y="717369"/>
            <a:ext cx="5803166" cy="99883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CN" altLang="en-US" sz="3600" b="1"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实习期间我做了什么？</a:t>
            </a:r>
            <a:endParaRPr lang="en-US" sz="3600" b="1"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57" name="Shape 3288">
            <a:extLst>
              <a:ext uri="{FF2B5EF4-FFF2-40B4-BE49-F238E27FC236}">
                <a16:creationId xmlns:a16="http://schemas.microsoft.com/office/drawing/2014/main" id="{02C511D4-10BD-4127-ABBA-6B31DEF49050}"/>
              </a:ext>
            </a:extLst>
          </p:cNvPr>
          <p:cNvSpPr/>
          <p:nvPr/>
        </p:nvSpPr>
        <p:spPr>
          <a:xfrm>
            <a:off x="5254643" y="1955516"/>
            <a:ext cx="318858" cy="558655"/>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chemeClr val="bg1"/>
          </a:solidFill>
          <a:ln>
            <a:noFill/>
          </a:ln>
        </p:spPr>
        <p:txBody>
          <a:bodyPr lIns="38075" tIns="38075" rIns="38075" bIns="38075" anchor="ctr" anchorCtr="0">
            <a:noAutofit/>
          </a:bodyPr>
          <a:lstStyle/>
          <a:p>
            <a:pPr marL="0" marR="0" lvl="0" indent="0" algn="l" rtl="0">
              <a:spcBef>
                <a:spcPts val="0"/>
              </a:spcBef>
              <a:buNone/>
            </a:pPr>
            <a:endParaRPr>
              <a:solidFill>
                <a:schemeClr val="bg1"/>
              </a:solidFill>
              <a:latin typeface="微软雅黑" panose="020B0503020204020204" pitchFamily="34" charset="-122"/>
              <a:ea typeface="微软雅黑" panose="020B0503020204020204" pitchFamily="34" charset="-122"/>
              <a:cs typeface="Lato" panose="020F0502020204030203"/>
              <a:sym typeface="Lato" panose="020F0502020204030203"/>
            </a:endParaRPr>
          </a:p>
        </p:txBody>
      </p:sp>
      <p:sp>
        <p:nvSpPr>
          <p:cNvPr id="58" name="Shape 3289">
            <a:extLst>
              <a:ext uri="{FF2B5EF4-FFF2-40B4-BE49-F238E27FC236}">
                <a16:creationId xmlns:a16="http://schemas.microsoft.com/office/drawing/2014/main" id="{C4254B4C-5F8C-4D27-B877-155BFA6E9CF8}"/>
              </a:ext>
            </a:extLst>
          </p:cNvPr>
          <p:cNvSpPr txBox="1"/>
          <p:nvPr/>
        </p:nvSpPr>
        <p:spPr>
          <a:xfrm>
            <a:off x="5744960" y="1846871"/>
            <a:ext cx="2997578" cy="1122904"/>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zh-CN" altLang="en-US" sz="1600" b="1"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日常工作</a:t>
            </a:r>
            <a:endParaRPr lang="en-US" altLang="zh-CN" sz="1600" b="1"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285750" marR="0" lvl="0" indent="-285750" algn="just" rtl="0">
              <a:lnSpc>
                <a:spcPct val="150000"/>
              </a:lnSpc>
              <a:spcBef>
                <a:spcPts val="0"/>
              </a:spcBef>
              <a:buSzPct val="25000"/>
              <a:buFont typeface="Wingdings" panose="05000000000000000000" pitchFamily="2" charset="2"/>
              <a:buChar char="l"/>
            </a:pPr>
            <a:r>
              <a:rPr lang="en-US" altLang="zh-CN"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今日发现</a:t>
            </a:r>
            <a:r>
              <a:rPr lang="en-US" altLang="zh-CN"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内容运营学习</a:t>
            </a:r>
            <a:endParaRPr lang="en-US" altLang="zh-CN"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285750" marR="0" lvl="0" indent="-285750" algn="just" rtl="0">
              <a:lnSpc>
                <a:spcPct val="150000"/>
              </a:lnSpc>
              <a:spcBef>
                <a:spcPts val="0"/>
              </a:spcBef>
              <a:buSzPct val="25000"/>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运营配置实操</a:t>
            </a:r>
            <a:r>
              <a:rPr lang="en-US"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 </a:t>
            </a:r>
          </a:p>
        </p:txBody>
      </p:sp>
      <p:sp>
        <p:nvSpPr>
          <p:cNvPr id="59" name="Shape 3289">
            <a:extLst>
              <a:ext uri="{FF2B5EF4-FFF2-40B4-BE49-F238E27FC236}">
                <a16:creationId xmlns:a16="http://schemas.microsoft.com/office/drawing/2014/main" id="{2420B6C8-2CD3-4B9C-AA1C-A90774254A51}"/>
              </a:ext>
            </a:extLst>
          </p:cNvPr>
          <p:cNvSpPr txBox="1"/>
          <p:nvPr/>
        </p:nvSpPr>
        <p:spPr>
          <a:xfrm>
            <a:off x="9009238" y="1846871"/>
            <a:ext cx="2365442" cy="1754325"/>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zh-CN" altLang="en-US" sz="1600" b="1"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个人项目</a:t>
            </a:r>
            <a:endParaRPr lang="en-US" altLang="zh-CN" sz="1600" b="1"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457200" marR="0" lvl="0" indent="-457200" algn="l" rtl="0">
              <a:lnSpc>
                <a:spcPct val="150000"/>
              </a:lnSpc>
              <a:spcBef>
                <a:spcPts val="0"/>
              </a:spcBef>
              <a:buSzPct val="25000"/>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产品走查和竞品分析</a:t>
            </a:r>
            <a:endParaRPr lang="en-US" altLang="zh-CN"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457200" marR="0" lvl="0" indent="-457200" algn="l" rtl="0">
              <a:lnSpc>
                <a:spcPct val="150000"/>
              </a:lnSpc>
              <a:spcBef>
                <a:spcPts val="0"/>
              </a:spcBef>
              <a:buSzPct val="25000"/>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用户调研和访谈</a:t>
            </a:r>
            <a:endParaRPr lang="en-US" altLang="zh-CN"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457200" marR="0" lvl="0" indent="-457200" algn="l" rtl="0">
              <a:lnSpc>
                <a:spcPct val="150000"/>
              </a:lnSpc>
              <a:spcBef>
                <a:spcPts val="0"/>
              </a:spcBef>
              <a:buSzPct val="25000"/>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cs typeface="Montserrat" panose="02000505000000020004"/>
                <a:sym typeface="Montserrat" panose="02000505000000020004"/>
              </a:rPr>
              <a:t>产品和运营方案设计</a:t>
            </a:r>
          </a:p>
        </p:txBody>
      </p:sp>
      <p:sp>
        <p:nvSpPr>
          <p:cNvPr id="60" name="Shape 3433">
            <a:extLst>
              <a:ext uri="{FF2B5EF4-FFF2-40B4-BE49-F238E27FC236}">
                <a16:creationId xmlns:a16="http://schemas.microsoft.com/office/drawing/2014/main" id="{EC319410-32DC-4528-A237-665595FC7766}"/>
              </a:ext>
            </a:extLst>
          </p:cNvPr>
          <p:cNvSpPr/>
          <p:nvPr/>
        </p:nvSpPr>
        <p:spPr>
          <a:xfrm>
            <a:off x="8518921" y="1983234"/>
            <a:ext cx="318858" cy="558655"/>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chemeClr val="bg1"/>
          </a:solidFill>
          <a:ln>
            <a:noFill/>
          </a:ln>
        </p:spPr>
        <p:txBody>
          <a:bodyPr lIns="38075" tIns="38075" rIns="38075" bIns="38075" anchor="ctr" anchorCtr="0">
            <a:noAutofit/>
          </a:bodyPr>
          <a:lstStyle/>
          <a:p>
            <a:pPr marL="0" marR="0" lvl="0" indent="0" algn="l" rtl="0">
              <a:spcBef>
                <a:spcPts val="0"/>
              </a:spcBef>
              <a:buNone/>
            </a:pPr>
            <a:endParaRPr>
              <a:solidFill>
                <a:schemeClr val="bg1"/>
              </a:solidFill>
              <a:latin typeface="微软雅黑" panose="020B0503020204020204" pitchFamily="34" charset="-122"/>
              <a:ea typeface="微软雅黑" panose="020B0503020204020204" pitchFamily="34" charset="-122"/>
              <a:cs typeface="Lato" panose="020F0502020204030203"/>
              <a:sym typeface="Lato" panose="020F0502020204030203"/>
            </a:endParaRPr>
          </a:p>
        </p:txBody>
      </p:sp>
      <p:graphicFrame>
        <p:nvGraphicFramePr>
          <p:cNvPr id="62" name="Shape 769">
            <a:extLst>
              <a:ext uri="{FF2B5EF4-FFF2-40B4-BE49-F238E27FC236}">
                <a16:creationId xmlns:a16="http://schemas.microsoft.com/office/drawing/2014/main" id="{9B9FD9F5-BF57-4EAA-940E-2A4B4FF6A2EB}"/>
              </a:ext>
            </a:extLst>
          </p:cNvPr>
          <p:cNvGraphicFramePr/>
          <p:nvPr>
            <p:extLst>
              <p:ext uri="{D42A27DB-BD31-4B8C-83A1-F6EECF244321}">
                <p14:modId xmlns:p14="http://schemas.microsoft.com/office/powerpoint/2010/main" val="1188567098"/>
              </p:ext>
            </p:extLst>
          </p:nvPr>
        </p:nvGraphicFramePr>
        <p:xfrm>
          <a:off x="4801494" y="3936182"/>
          <a:ext cx="7229338" cy="2566351"/>
        </p:xfrm>
        <a:graphic>
          <a:graphicData uri="http://schemas.openxmlformats.org/drawingml/2006/table">
            <a:tbl>
              <a:tblPr firstRow="1" bandRow="1">
                <a:noFill/>
              </a:tblPr>
              <a:tblGrid>
                <a:gridCol w="1752938">
                  <a:extLst>
                    <a:ext uri="{9D8B030D-6E8A-4147-A177-3AD203B41FA5}">
                      <a16:colId xmlns:a16="http://schemas.microsoft.com/office/drawing/2014/main" val="20000"/>
                    </a:ext>
                  </a:extLst>
                </a:gridCol>
                <a:gridCol w="684550">
                  <a:extLst>
                    <a:ext uri="{9D8B030D-6E8A-4147-A177-3AD203B41FA5}">
                      <a16:colId xmlns:a16="http://schemas.microsoft.com/office/drawing/2014/main" val="20001"/>
                    </a:ext>
                  </a:extLst>
                </a:gridCol>
                <a:gridCol w="684550">
                  <a:extLst>
                    <a:ext uri="{9D8B030D-6E8A-4147-A177-3AD203B41FA5}">
                      <a16:colId xmlns:a16="http://schemas.microsoft.com/office/drawing/2014/main" val="20002"/>
                    </a:ext>
                  </a:extLst>
                </a:gridCol>
                <a:gridCol w="684550">
                  <a:extLst>
                    <a:ext uri="{9D8B030D-6E8A-4147-A177-3AD203B41FA5}">
                      <a16:colId xmlns:a16="http://schemas.microsoft.com/office/drawing/2014/main" val="20003"/>
                    </a:ext>
                  </a:extLst>
                </a:gridCol>
                <a:gridCol w="684550">
                  <a:extLst>
                    <a:ext uri="{9D8B030D-6E8A-4147-A177-3AD203B41FA5}">
                      <a16:colId xmlns:a16="http://schemas.microsoft.com/office/drawing/2014/main" val="20004"/>
                    </a:ext>
                  </a:extLst>
                </a:gridCol>
                <a:gridCol w="684550">
                  <a:extLst>
                    <a:ext uri="{9D8B030D-6E8A-4147-A177-3AD203B41FA5}">
                      <a16:colId xmlns:a16="http://schemas.microsoft.com/office/drawing/2014/main" val="20005"/>
                    </a:ext>
                  </a:extLst>
                </a:gridCol>
                <a:gridCol w="684550">
                  <a:extLst>
                    <a:ext uri="{9D8B030D-6E8A-4147-A177-3AD203B41FA5}">
                      <a16:colId xmlns:a16="http://schemas.microsoft.com/office/drawing/2014/main" val="20006"/>
                    </a:ext>
                  </a:extLst>
                </a:gridCol>
                <a:gridCol w="684550">
                  <a:extLst>
                    <a:ext uri="{9D8B030D-6E8A-4147-A177-3AD203B41FA5}">
                      <a16:colId xmlns:a16="http://schemas.microsoft.com/office/drawing/2014/main" val="20007"/>
                    </a:ext>
                  </a:extLst>
                </a:gridCol>
                <a:gridCol w="684550">
                  <a:extLst>
                    <a:ext uri="{9D8B030D-6E8A-4147-A177-3AD203B41FA5}">
                      <a16:colId xmlns:a16="http://schemas.microsoft.com/office/drawing/2014/main" val="20008"/>
                    </a:ext>
                  </a:extLst>
                </a:gridCol>
              </a:tblGrid>
              <a:tr h="642943">
                <a:tc>
                  <a:txBody>
                    <a:bodyPr/>
                    <a:lstStyle/>
                    <a:p>
                      <a:pPr marL="0" marR="0" lvl="0" indent="0" algn="ctr" rtl="0">
                        <a:spcBef>
                          <a:spcPts val="0"/>
                        </a:spcBef>
                        <a:buSzPct val="25000"/>
                        <a:buNone/>
                      </a:pPr>
                      <a:r>
                        <a:rPr lang="zh-CN" altLang="en-US" sz="14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rPr>
                        <a:t>项目安排</a:t>
                      </a:r>
                      <a:r>
                        <a:rPr lang="en-US" altLang="zh-CN" sz="14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rPr>
                        <a:t>(6.3-8.4)</a:t>
                      </a:r>
                      <a:endParaRPr lang="en-US" sz="14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marR="0" lvl="0" indent="0" algn="ctr" rtl="0">
                        <a:spcBef>
                          <a:spcPts val="0"/>
                        </a:spcBef>
                        <a:buSzPct val="25000"/>
                        <a:buNone/>
                      </a:pPr>
                      <a:r>
                        <a:rPr lang="zh-CN" alt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rPr>
                        <a:t>第一周</a:t>
                      </a:r>
                      <a:endParaRPr 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bg2">
                          <a:lumMod val="2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marR="0" lvl="0" indent="0" algn="ctr" rtl="0">
                        <a:spcBef>
                          <a:spcPts val="0"/>
                        </a:spcBef>
                        <a:buSzPct val="25000"/>
                        <a:buNone/>
                      </a:pPr>
                      <a:r>
                        <a:rPr lang="zh-CN" alt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rPr>
                        <a:t>第二周</a:t>
                      </a:r>
                      <a:endParaRPr 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marR="0" lvl="0" indent="0" algn="ctr" rtl="0">
                        <a:spcBef>
                          <a:spcPts val="0"/>
                        </a:spcBef>
                        <a:buSzPct val="25000"/>
                        <a:buNone/>
                      </a:pPr>
                      <a:r>
                        <a:rPr lang="zh-CN" alt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rPr>
                        <a:t>第三周</a:t>
                      </a:r>
                      <a:endParaRPr 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marR="0" lvl="0" indent="0" algn="ctr" rtl="0">
                        <a:spcBef>
                          <a:spcPts val="0"/>
                        </a:spcBef>
                        <a:buSzPct val="25000"/>
                        <a:buNone/>
                      </a:pPr>
                      <a:r>
                        <a:rPr lang="zh-CN" alt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rPr>
                        <a:t>第四周</a:t>
                      </a:r>
                      <a:endParaRPr 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marR="0" lvl="0" indent="0" algn="ctr" rtl="0">
                        <a:spcBef>
                          <a:spcPts val="0"/>
                        </a:spcBef>
                        <a:buSzPct val="25000"/>
                        <a:buNone/>
                      </a:pPr>
                      <a:r>
                        <a:rPr lang="zh-CN" alt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rPr>
                        <a:t>第五周</a:t>
                      </a:r>
                      <a:endParaRPr 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marR="0" lvl="0" indent="0" algn="ctr" rtl="0">
                        <a:spcBef>
                          <a:spcPts val="0"/>
                        </a:spcBef>
                        <a:buSzPct val="25000"/>
                        <a:buNone/>
                      </a:pPr>
                      <a:r>
                        <a:rPr lang="zh-CN" alt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rPr>
                        <a:t>第六周</a:t>
                      </a:r>
                      <a:endParaRPr 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marR="0" lvl="0" indent="0" algn="ctr" rtl="0">
                        <a:spcBef>
                          <a:spcPts val="0"/>
                        </a:spcBef>
                        <a:buSzPct val="25000"/>
                        <a:buNone/>
                      </a:pPr>
                      <a:r>
                        <a:rPr lang="zh-CN" alt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rPr>
                        <a:t>第七周</a:t>
                      </a:r>
                      <a:endParaRPr 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marR="0" lvl="0" indent="0" algn="ctr" rtl="0">
                        <a:spcBef>
                          <a:spcPts val="0"/>
                        </a:spcBef>
                        <a:buSzPct val="25000"/>
                        <a:buNone/>
                      </a:pPr>
                      <a:r>
                        <a:rPr lang="zh-CN" alt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rPr>
                        <a:t>第八周</a:t>
                      </a:r>
                      <a:endParaRPr lang="en-US" sz="1200" b="0" i="0" u="none" strike="noStrike" cap="none" dirty="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00"/>
                  </a:ext>
                </a:extLst>
              </a:tr>
              <a:tr h="480852">
                <a:tc>
                  <a:txBody>
                    <a:bodyPr/>
                    <a:lstStyle/>
                    <a:p>
                      <a:pPr marL="0" marR="0" lvl="0" indent="0" algn="ctr" rtl="0">
                        <a:spcBef>
                          <a:spcPts val="0"/>
                        </a:spcBef>
                        <a:buSzPct val="25000"/>
                        <a:buNone/>
                      </a:pPr>
                      <a:r>
                        <a:rPr lang="zh-CN" altLang="en-US" sz="1200" b="0" i="0" u="none" strike="noStrike" cap="none"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我们为什么做直播？</a:t>
                      </a:r>
                      <a:endParaRPr lang="en-US" sz="1200" b="0" i="0" u="none" strike="noStrike" cap="none"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1"/>
                  </a:ext>
                </a:extLst>
              </a:tr>
              <a:tr h="480852">
                <a:tc>
                  <a:txBody>
                    <a:bodyPr/>
                    <a:lstStyle/>
                    <a:p>
                      <a:pPr marL="0" marR="0" lvl="0" indent="0" algn="ctr" rtl="0">
                        <a:spcBef>
                          <a:spcPts val="0"/>
                        </a:spcBef>
                        <a:buSzPct val="25000"/>
                        <a:buNone/>
                      </a:pPr>
                      <a:r>
                        <a:rPr lang="zh-CN" altLang="en-US" sz="1200" b="1" i="0" u="none" strike="noStrike" cap="none"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我们之前做的怎么样？</a:t>
                      </a:r>
                      <a:endParaRPr lang="en-US" sz="1200" b="1" i="0" u="none" strike="noStrike" cap="none"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480852">
                <a:tc>
                  <a:txBody>
                    <a:bodyPr/>
                    <a:lstStyle/>
                    <a:p>
                      <a:pPr marL="0" marR="0" lvl="0" indent="0" algn="ctr" rtl="0">
                        <a:spcBef>
                          <a:spcPts val="0"/>
                        </a:spcBef>
                        <a:buSzPct val="25000"/>
                        <a:buNone/>
                      </a:pPr>
                      <a:r>
                        <a:rPr lang="zh-CN" altLang="en-US" sz="1200" b="1" i="0" u="none" strike="noStrike" cap="none"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我们具体要怎么做？</a:t>
                      </a:r>
                      <a:endParaRPr lang="en-US" sz="1200" b="1" i="0" u="none" strike="noStrike" cap="none"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3"/>
                  </a:ext>
                </a:extLst>
              </a:tr>
              <a:tr h="480852">
                <a:tc>
                  <a:txBody>
                    <a:bodyPr/>
                    <a:lstStyle/>
                    <a:p>
                      <a:pPr marL="0" marR="0" lvl="0" indent="0" algn="ctr" rtl="0">
                        <a:spcBef>
                          <a:spcPts val="0"/>
                        </a:spcBef>
                        <a:buSzPct val="25000"/>
                        <a:buNone/>
                      </a:pPr>
                      <a:r>
                        <a:rPr lang="zh-CN" altLang="en-US" sz="1200" b="0" i="0" u="none" strike="noStrike" cap="none"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我们能做成什么样？</a:t>
                      </a:r>
                      <a:endParaRPr lang="en-US" sz="1200" b="0" i="0" u="none" strike="noStrike" cap="none"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spcBef>
                          <a:spcPts val="0"/>
                        </a:spcBef>
                        <a:buSzPct val="25000"/>
                        <a:buNone/>
                      </a:pPr>
                      <a:endParaRPr sz="1100" b="0" i="0" u="none" strike="noStrike" cap="none" dirty="0">
                        <a:solidFill>
                          <a:schemeClr val="dk2"/>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grpSp>
        <p:nvGrpSpPr>
          <p:cNvPr id="66" name="Shape 773">
            <a:extLst>
              <a:ext uri="{FF2B5EF4-FFF2-40B4-BE49-F238E27FC236}">
                <a16:creationId xmlns:a16="http://schemas.microsoft.com/office/drawing/2014/main" id="{5DC19F64-BBE2-4F77-BCB7-3619ACF99346}"/>
              </a:ext>
            </a:extLst>
          </p:cNvPr>
          <p:cNvGrpSpPr/>
          <p:nvPr/>
        </p:nvGrpSpPr>
        <p:grpSpPr>
          <a:xfrm>
            <a:off x="6664838" y="4755369"/>
            <a:ext cx="1139301" cy="161925"/>
            <a:chOff x="8121793" y="6053430"/>
            <a:chExt cx="4705701" cy="341222"/>
          </a:xfrm>
          <a:solidFill>
            <a:schemeClr val="bg2">
              <a:lumMod val="25000"/>
            </a:schemeClr>
          </a:solidFill>
        </p:grpSpPr>
        <p:sp>
          <p:nvSpPr>
            <p:cNvPr id="67" name="Shape 774">
              <a:extLst>
                <a:ext uri="{FF2B5EF4-FFF2-40B4-BE49-F238E27FC236}">
                  <a16:creationId xmlns:a16="http://schemas.microsoft.com/office/drawing/2014/main" id="{C2D09147-8BE7-4790-9296-2CDE1B3B193F}"/>
                </a:ext>
              </a:extLst>
            </p:cNvPr>
            <p:cNvSpPr/>
            <p:nvPr/>
          </p:nvSpPr>
          <p:spPr>
            <a:xfrm>
              <a:off x="12207918" y="6053430"/>
              <a:ext cx="619576" cy="341222"/>
            </a:xfrm>
            <a:prstGeom prst="ellipse">
              <a:avLst/>
            </a:prstGeom>
            <a:grpFill/>
            <a:ln>
              <a:noFill/>
            </a:ln>
          </p:spPr>
          <p:txBody>
            <a:bodyPr lIns="91425" tIns="45700" rIns="91425" bIns="45700" anchor="ctr" anchorCtr="0">
              <a:noAutofit/>
            </a:bodyPr>
            <a:lstStyle/>
            <a:p>
              <a:pPr marL="0" marR="0" lvl="0" indent="0" algn="ctr" rtl="0">
                <a:spcBef>
                  <a:spcPts val="0"/>
                </a:spcBef>
                <a:buNone/>
              </a:pPr>
              <a:endParaRPr sz="200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cxnSp>
          <p:nvCxnSpPr>
            <p:cNvPr id="68" name="Shape 775">
              <a:extLst>
                <a:ext uri="{FF2B5EF4-FFF2-40B4-BE49-F238E27FC236}">
                  <a16:creationId xmlns:a16="http://schemas.microsoft.com/office/drawing/2014/main" id="{1B240559-B9A7-4012-ABB2-063164722EB6}"/>
                </a:ext>
              </a:extLst>
            </p:cNvPr>
            <p:cNvCxnSpPr>
              <a:cxnSpLocks/>
            </p:cNvCxnSpPr>
            <p:nvPr/>
          </p:nvCxnSpPr>
          <p:spPr>
            <a:xfrm flipH="1" flipV="1">
              <a:off x="8121793" y="6247231"/>
              <a:ext cx="4166708" cy="2"/>
            </a:xfrm>
            <a:prstGeom prst="straightConnector1">
              <a:avLst/>
            </a:prstGeom>
            <a:grpFill/>
            <a:ln w="57150" cap="flat" cmpd="sng">
              <a:solidFill>
                <a:schemeClr val="bg2">
                  <a:lumMod val="25000"/>
                </a:schemeClr>
              </a:solidFill>
              <a:prstDash val="solid"/>
              <a:miter/>
              <a:headEnd type="none" w="med" len="med"/>
              <a:tailEnd type="none" w="med" len="med"/>
            </a:ln>
          </p:spPr>
        </p:cxnSp>
      </p:grpSp>
      <p:grpSp>
        <p:nvGrpSpPr>
          <p:cNvPr id="72" name="Shape 779">
            <a:extLst>
              <a:ext uri="{FF2B5EF4-FFF2-40B4-BE49-F238E27FC236}">
                <a16:creationId xmlns:a16="http://schemas.microsoft.com/office/drawing/2014/main" id="{63329377-06CE-4B21-B8EA-749FA40D4CC7}"/>
              </a:ext>
            </a:extLst>
          </p:cNvPr>
          <p:cNvGrpSpPr/>
          <p:nvPr/>
        </p:nvGrpSpPr>
        <p:grpSpPr>
          <a:xfrm>
            <a:off x="19530147" y="7377262"/>
            <a:ext cx="1742700" cy="202093"/>
            <a:chOff x="11500703" y="6088326"/>
            <a:chExt cx="2312016" cy="317810"/>
          </a:xfrm>
        </p:grpSpPr>
        <p:sp>
          <p:nvSpPr>
            <p:cNvPr id="73" name="Shape 780">
              <a:extLst>
                <a:ext uri="{FF2B5EF4-FFF2-40B4-BE49-F238E27FC236}">
                  <a16:creationId xmlns:a16="http://schemas.microsoft.com/office/drawing/2014/main" id="{76D71BB5-09D7-4C9C-9B58-87072B5BAF20}"/>
                </a:ext>
              </a:extLst>
            </p:cNvPr>
            <p:cNvSpPr/>
            <p:nvPr/>
          </p:nvSpPr>
          <p:spPr>
            <a:xfrm>
              <a:off x="13494909" y="6088326"/>
              <a:ext cx="317810" cy="317810"/>
            </a:xfrm>
            <a:prstGeom prst="ellipse">
              <a:avLst/>
            </a:prstGeom>
            <a:solidFill>
              <a:schemeClr val="accent4"/>
            </a:solidFill>
            <a:ln>
              <a:noFill/>
            </a:ln>
          </p:spPr>
          <p:txBody>
            <a:bodyPr lIns="91425" tIns="45700" rIns="91425" bIns="45700" anchor="ctr" anchorCtr="0">
              <a:noAutofit/>
            </a:bodyPr>
            <a:lstStyle/>
            <a:p>
              <a:pPr marL="0" marR="0" lvl="0" indent="0" algn="ctr" rtl="0">
                <a:spcBef>
                  <a:spcPts val="0"/>
                </a:spcBef>
                <a:buNone/>
              </a:pPr>
              <a:endParaRPr sz="200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cxnSp>
          <p:nvCxnSpPr>
            <p:cNvPr id="74" name="Shape 781">
              <a:extLst>
                <a:ext uri="{FF2B5EF4-FFF2-40B4-BE49-F238E27FC236}">
                  <a16:creationId xmlns:a16="http://schemas.microsoft.com/office/drawing/2014/main" id="{50C7F6AF-2991-476C-BD37-DB21FF95FABB}"/>
                </a:ext>
              </a:extLst>
            </p:cNvPr>
            <p:cNvCxnSpPr>
              <a:cxnSpLocks/>
            </p:cNvCxnSpPr>
            <p:nvPr/>
          </p:nvCxnSpPr>
          <p:spPr>
            <a:xfrm flipH="1">
              <a:off x="11500703" y="6247231"/>
              <a:ext cx="1994206" cy="0"/>
            </a:xfrm>
            <a:prstGeom prst="straightConnector1">
              <a:avLst/>
            </a:prstGeom>
            <a:noFill/>
            <a:ln w="57150" cap="flat" cmpd="sng">
              <a:solidFill>
                <a:schemeClr val="accent4"/>
              </a:solidFill>
              <a:prstDash val="solid"/>
              <a:miter/>
              <a:headEnd type="none" w="med" len="med"/>
              <a:tailEnd type="none" w="med" len="med"/>
            </a:ln>
          </p:spPr>
        </p:cxnSp>
      </p:grpSp>
      <p:grpSp>
        <p:nvGrpSpPr>
          <p:cNvPr id="78" name="Shape 773">
            <a:extLst>
              <a:ext uri="{FF2B5EF4-FFF2-40B4-BE49-F238E27FC236}">
                <a16:creationId xmlns:a16="http://schemas.microsoft.com/office/drawing/2014/main" id="{147D0D33-0973-474D-A8AC-64EDE72E5B12}"/>
              </a:ext>
            </a:extLst>
          </p:cNvPr>
          <p:cNvGrpSpPr/>
          <p:nvPr/>
        </p:nvGrpSpPr>
        <p:grpSpPr>
          <a:xfrm>
            <a:off x="7638883" y="5219357"/>
            <a:ext cx="1139301" cy="161925"/>
            <a:chOff x="8121793" y="6053430"/>
            <a:chExt cx="4705701" cy="341222"/>
          </a:xfrm>
          <a:solidFill>
            <a:srgbClr val="C00000"/>
          </a:solidFill>
        </p:grpSpPr>
        <p:sp>
          <p:nvSpPr>
            <p:cNvPr id="79" name="Shape 774">
              <a:extLst>
                <a:ext uri="{FF2B5EF4-FFF2-40B4-BE49-F238E27FC236}">
                  <a16:creationId xmlns:a16="http://schemas.microsoft.com/office/drawing/2014/main" id="{901A3A13-9F46-43E5-8FA8-F381871A02E6}"/>
                </a:ext>
              </a:extLst>
            </p:cNvPr>
            <p:cNvSpPr/>
            <p:nvPr/>
          </p:nvSpPr>
          <p:spPr>
            <a:xfrm>
              <a:off x="12207918" y="6053430"/>
              <a:ext cx="619576" cy="341222"/>
            </a:xfrm>
            <a:prstGeom prst="ellipse">
              <a:avLst/>
            </a:prstGeom>
            <a:solidFill>
              <a:srgbClr val="C00000"/>
            </a:solidFill>
            <a:ln>
              <a:noFill/>
            </a:ln>
          </p:spPr>
          <p:txBody>
            <a:bodyPr lIns="91425" tIns="45700" rIns="91425" bIns="45700" anchor="ctr" anchorCtr="0">
              <a:noAutofit/>
            </a:bodyPr>
            <a:lstStyle/>
            <a:p>
              <a:pPr marL="0" marR="0" lvl="0" indent="0" algn="ctr" rtl="0">
                <a:spcBef>
                  <a:spcPts val="0"/>
                </a:spcBef>
                <a:buNone/>
              </a:pPr>
              <a:endParaRPr sz="200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cxnSp>
          <p:nvCxnSpPr>
            <p:cNvPr id="80" name="Shape 775">
              <a:extLst>
                <a:ext uri="{FF2B5EF4-FFF2-40B4-BE49-F238E27FC236}">
                  <a16:creationId xmlns:a16="http://schemas.microsoft.com/office/drawing/2014/main" id="{9478316A-5C1A-4C17-8F77-B173F80FA103}"/>
                </a:ext>
              </a:extLst>
            </p:cNvPr>
            <p:cNvCxnSpPr>
              <a:cxnSpLocks/>
            </p:cNvCxnSpPr>
            <p:nvPr/>
          </p:nvCxnSpPr>
          <p:spPr>
            <a:xfrm flipH="1" flipV="1">
              <a:off x="8121793" y="6247231"/>
              <a:ext cx="4166708" cy="2"/>
            </a:xfrm>
            <a:prstGeom prst="straightConnector1">
              <a:avLst/>
            </a:prstGeom>
            <a:grpFill/>
            <a:ln w="57150" cap="flat" cmpd="sng">
              <a:solidFill>
                <a:srgbClr val="C00000"/>
              </a:solidFill>
              <a:prstDash val="solid"/>
              <a:miter/>
              <a:headEnd type="none" w="med" len="med"/>
              <a:tailEnd type="none" w="med" len="med"/>
            </a:ln>
          </p:spPr>
        </p:cxnSp>
      </p:grpSp>
      <p:grpSp>
        <p:nvGrpSpPr>
          <p:cNvPr id="81" name="Shape 773">
            <a:extLst>
              <a:ext uri="{FF2B5EF4-FFF2-40B4-BE49-F238E27FC236}">
                <a16:creationId xmlns:a16="http://schemas.microsoft.com/office/drawing/2014/main" id="{C020F712-31A2-4ED6-8AF9-E6B375FF3D92}"/>
              </a:ext>
            </a:extLst>
          </p:cNvPr>
          <p:cNvGrpSpPr/>
          <p:nvPr/>
        </p:nvGrpSpPr>
        <p:grpSpPr>
          <a:xfrm>
            <a:off x="8647688" y="5699020"/>
            <a:ext cx="2242830" cy="161925"/>
            <a:chOff x="3563843" y="6053430"/>
            <a:chExt cx="9263651" cy="341222"/>
          </a:xfrm>
          <a:solidFill>
            <a:srgbClr val="C00000"/>
          </a:solidFill>
        </p:grpSpPr>
        <p:sp>
          <p:nvSpPr>
            <p:cNvPr id="82" name="Shape 774">
              <a:extLst>
                <a:ext uri="{FF2B5EF4-FFF2-40B4-BE49-F238E27FC236}">
                  <a16:creationId xmlns:a16="http://schemas.microsoft.com/office/drawing/2014/main" id="{DCED8CF3-B17C-4B00-8AC2-6F2B031A7A57}"/>
                </a:ext>
              </a:extLst>
            </p:cNvPr>
            <p:cNvSpPr/>
            <p:nvPr/>
          </p:nvSpPr>
          <p:spPr>
            <a:xfrm>
              <a:off x="12207918" y="6053430"/>
              <a:ext cx="619576" cy="341222"/>
            </a:xfrm>
            <a:prstGeom prst="ellipse">
              <a:avLst/>
            </a:prstGeom>
            <a:solidFill>
              <a:srgbClr val="C00000"/>
            </a:solidFill>
            <a:ln>
              <a:noFill/>
            </a:ln>
          </p:spPr>
          <p:txBody>
            <a:bodyPr lIns="91425" tIns="45700" rIns="91425" bIns="45700" anchor="ctr" anchorCtr="0">
              <a:noAutofit/>
            </a:bodyPr>
            <a:lstStyle/>
            <a:p>
              <a:pPr marL="0" marR="0" lvl="0" indent="0" algn="ctr" rtl="0">
                <a:spcBef>
                  <a:spcPts val="0"/>
                </a:spcBef>
                <a:buNone/>
              </a:pPr>
              <a:endParaRPr sz="200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cxnSp>
          <p:nvCxnSpPr>
            <p:cNvPr id="83" name="Shape 775">
              <a:extLst>
                <a:ext uri="{FF2B5EF4-FFF2-40B4-BE49-F238E27FC236}">
                  <a16:creationId xmlns:a16="http://schemas.microsoft.com/office/drawing/2014/main" id="{751EB01B-501D-4B82-A1B2-BF4EF7901027}"/>
                </a:ext>
              </a:extLst>
            </p:cNvPr>
            <p:cNvCxnSpPr>
              <a:cxnSpLocks/>
            </p:cNvCxnSpPr>
            <p:nvPr/>
          </p:nvCxnSpPr>
          <p:spPr>
            <a:xfrm flipH="1">
              <a:off x="3563843" y="6247235"/>
              <a:ext cx="8724662" cy="6090"/>
            </a:xfrm>
            <a:prstGeom prst="straightConnector1">
              <a:avLst/>
            </a:prstGeom>
            <a:grpFill/>
            <a:ln w="57150" cap="flat" cmpd="sng">
              <a:solidFill>
                <a:srgbClr val="C00000"/>
              </a:solidFill>
              <a:prstDash val="solid"/>
              <a:miter/>
              <a:headEnd type="none" w="med" len="med"/>
              <a:tailEnd type="none" w="med" len="med"/>
            </a:ln>
          </p:spPr>
        </p:cxnSp>
      </p:grpSp>
      <p:grpSp>
        <p:nvGrpSpPr>
          <p:cNvPr id="86" name="Shape 773">
            <a:extLst>
              <a:ext uri="{FF2B5EF4-FFF2-40B4-BE49-F238E27FC236}">
                <a16:creationId xmlns:a16="http://schemas.microsoft.com/office/drawing/2014/main" id="{E9D1784B-9A5E-468D-A4C8-84B3CACD3E98}"/>
              </a:ext>
            </a:extLst>
          </p:cNvPr>
          <p:cNvGrpSpPr/>
          <p:nvPr/>
        </p:nvGrpSpPr>
        <p:grpSpPr>
          <a:xfrm>
            <a:off x="10725669" y="6179454"/>
            <a:ext cx="1139301" cy="161925"/>
            <a:chOff x="8121793" y="6053430"/>
            <a:chExt cx="4705701" cy="341222"/>
          </a:xfrm>
          <a:solidFill>
            <a:schemeClr val="bg2">
              <a:lumMod val="25000"/>
            </a:schemeClr>
          </a:solidFill>
        </p:grpSpPr>
        <p:sp>
          <p:nvSpPr>
            <p:cNvPr id="87" name="Shape 774">
              <a:extLst>
                <a:ext uri="{FF2B5EF4-FFF2-40B4-BE49-F238E27FC236}">
                  <a16:creationId xmlns:a16="http://schemas.microsoft.com/office/drawing/2014/main" id="{DB58FBF5-1279-48BA-9B5C-710FEEF4DA5A}"/>
                </a:ext>
              </a:extLst>
            </p:cNvPr>
            <p:cNvSpPr/>
            <p:nvPr/>
          </p:nvSpPr>
          <p:spPr>
            <a:xfrm>
              <a:off x="12207918" y="6053430"/>
              <a:ext cx="619576" cy="341222"/>
            </a:xfrm>
            <a:prstGeom prst="ellipse">
              <a:avLst/>
            </a:prstGeom>
            <a:grpFill/>
            <a:ln>
              <a:noFill/>
            </a:ln>
          </p:spPr>
          <p:txBody>
            <a:bodyPr lIns="91425" tIns="45700" rIns="91425" bIns="45700" anchor="ctr" anchorCtr="0">
              <a:noAutofit/>
            </a:bodyPr>
            <a:lstStyle/>
            <a:p>
              <a:pPr marL="0" marR="0" lvl="0" indent="0" algn="ctr" rtl="0">
                <a:spcBef>
                  <a:spcPts val="0"/>
                </a:spcBef>
                <a:buNone/>
              </a:pPr>
              <a:endParaRPr sz="2000">
                <a:solidFill>
                  <a:schemeClr val="lt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cxnSp>
          <p:nvCxnSpPr>
            <p:cNvPr id="88" name="Shape 775">
              <a:extLst>
                <a:ext uri="{FF2B5EF4-FFF2-40B4-BE49-F238E27FC236}">
                  <a16:creationId xmlns:a16="http://schemas.microsoft.com/office/drawing/2014/main" id="{40BAEA27-2D91-4516-8AB6-C1F49A9A4A98}"/>
                </a:ext>
              </a:extLst>
            </p:cNvPr>
            <p:cNvCxnSpPr>
              <a:cxnSpLocks/>
            </p:cNvCxnSpPr>
            <p:nvPr/>
          </p:nvCxnSpPr>
          <p:spPr>
            <a:xfrm flipH="1" flipV="1">
              <a:off x="8121793" y="6247231"/>
              <a:ext cx="4166708" cy="2"/>
            </a:xfrm>
            <a:prstGeom prst="straightConnector1">
              <a:avLst/>
            </a:prstGeom>
            <a:grpFill/>
            <a:ln w="57150" cap="flat" cmpd="sng">
              <a:solidFill>
                <a:schemeClr val="bg2">
                  <a:lumMod val="25000"/>
                </a:schemeClr>
              </a:solidFill>
              <a:prstDash val="solid"/>
              <a:miter/>
              <a:headEnd type="none" w="med" len="med"/>
              <a:tailEnd type="none" w="med" len="med"/>
            </a:ln>
          </p:spPr>
        </p:cxnSp>
      </p:grpSp>
      <p:pic>
        <p:nvPicPr>
          <p:cNvPr id="5" name="图片 4">
            <a:extLst>
              <a:ext uri="{FF2B5EF4-FFF2-40B4-BE49-F238E27FC236}">
                <a16:creationId xmlns:a16="http://schemas.microsoft.com/office/drawing/2014/main" id="{4EDDE1C0-737B-43D0-8895-5C01CB4B7B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281" y="1684676"/>
            <a:ext cx="2335536" cy="2340787"/>
          </a:xfrm>
          <a:prstGeom prst="rect">
            <a:avLst/>
          </a:prstGeom>
        </p:spPr>
      </p:pic>
    </p:spTree>
    <p:extLst>
      <p:ext uri="{BB962C8B-B14F-4D97-AF65-F5344CB8AC3E}">
        <p14:creationId xmlns:p14="http://schemas.microsoft.com/office/powerpoint/2010/main" val="1723921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290" y="435603"/>
            <a:ext cx="12042165" cy="646331"/>
          </a:xfrm>
          <a:prstGeom prst="rect">
            <a:avLst/>
          </a:prstGeom>
          <a:noFill/>
        </p:spPr>
        <p:txBody>
          <a:bodyPr wrap="square" rtlCol="0">
            <a:spAutoFit/>
          </a:bodyPr>
          <a:lstStyle/>
          <a:p>
            <a:pPr>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品牌合作：形成长期品牌合作关系（</a:t>
            </a:r>
            <a:r>
              <a:rPr lang="zh-CN" altLang="en-US" sz="3600" b="1" dirty="0">
                <a:solidFill>
                  <a:srgbClr val="C00000"/>
                </a:solidFill>
                <a:latin typeface="微软雅黑" panose="020B0503020204020204" pitchFamily="34" charset="-122"/>
                <a:ea typeface="微软雅黑" panose="020B0503020204020204" pitchFamily="34" charset="-122"/>
              </a:rPr>
              <a:t>金融→金融</a:t>
            </a:r>
            <a:r>
              <a:rPr lang="en-US" altLang="zh-CN" sz="3600" b="1" dirty="0">
                <a:solidFill>
                  <a:srgbClr val="C00000"/>
                </a:solidFill>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媒介）</a:t>
            </a: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a:extLst>
              <a:ext uri="{FF2B5EF4-FFF2-40B4-BE49-F238E27FC236}">
                <a16:creationId xmlns:a16="http://schemas.microsoft.com/office/drawing/2014/main" id="{C9D6B8BC-851A-40FA-9784-E4DF5F29095A}"/>
              </a:ext>
            </a:extLst>
          </p:cNvPr>
          <p:cNvCxnSpPr>
            <a:cxnSpLocks/>
          </p:cNvCxnSpPr>
          <p:nvPr/>
        </p:nvCxnSpPr>
        <p:spPr>
          <a:xfrm>
            <a:off x="4145104" y="1724386"/>
            <a:ext cx="0" cy="427944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0BBC1EF-4E8F-453D-AD04-F90A926846DF}"/>
              </a:ext>
            </a:extLst>
          </p:cNvPr>
          <p:cNvCxnSpPr>
            <a:cxnSpLocks/>
          </p:cNvCxnSpPr>
          <p:nvPr/>
        </p:nvCxnSpPr>
        <p:spPr>
          <a:xfrm flipH="1">
            <a:off x="7885759" y="1715055"/>
            <a:ext cx="20875" cy="428877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DEBCE72-5BFA-4789-AC97-D40CDD9F5061}"/>
              </a:ext>
            </a:extLst>
          </p:cNvPr>
          <p:cNvCxnSpPr>
            <a:cxnSpLocks/>
          </p:cNvCxnSpPr>
          <p:nvPr/>
        </p:nvCxnSpPr>
        <p:spPr>
          <a:xfrm>
            <a:off x="905471" y="1756530"/>
            <a:ext cx="0" cy="436730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Freeform 57">
            <a:extLst>
              <a:ext uri="{FF2B5EF4-FFF2-40B4-BE49-F238E27FC236}">
                <a16:creationId xmlns:a16="http://schemas.microsoft.com/office/drawing/2014/main" id="{8B544B05-1994-4018-ACBE-4D872A82BDC1}"/>
              </a:ext>
            </a:extLst>
          </p:cNvPr>
          <p:cNvSpPr>
            <a:spLocks noEditPoints="1"/>
          </p:cNvSpPr>
          <p:nvPr/>
        </p:nvSpPr>
        <p:spPr bwMode="auto">
          <a:xfrm>
            <a:off x="8268044" y="4999800"/>
            <a:ext cx="679619" cy="547694"/>
          </a:xfrm>
          <a:custGeom>
            <a:avLst/>
            <a:gdLst>
              <a:gd name="T0" fmla="*/ 72 w 81"/>
              <a:gd name="T1" fmla="*/ 5 h 65"/>
              <a:gd name="T2" fmla="*/ 81 w 81"/>
              <a:gd name="T3" fmla="*/ 41 h 65"/>
              <a:gd name="T4" fmla="*/ 34 w 81"/>
              <a:gd name="T5" fmla="*/ 50 h 65"/>
              <a:gd name="T6" fmla="*/ 34 w 81"/>
              <a:gd name="T7" fmla="*/ 5 h 65"/>
              <a:gd name="T8" fmla="*/ 10 w 81"/>
              <a:gd name="T9" fmla="*/ 60 h 65"/>
              <a:gd name="T10" fmla="*/ 23 w 81"/>
              <a:gd name="T11" fmla="*/ 60 h 65"/>
              <a:gd name="T12" fmla="*/ 22 w 81"/>
              <a:gd name="T13" fmla="*/ 56 h 65"/>
              <a:gd name="T14" fmla="*/ 22 w 81"/>
              <a:gd name="T15" fmla="*/ 53 h 65"/>
              <a:gd name="T16" fmla="*/ 15 w 81"/>
              <a:gd name="T17" fmla="*/ 49 h 65"/>
              <a:gd name="T18" fmla="*/ 19 w 81"/>
              <a:gd name="T19" fmla="*/ 0 h 65"/>
              <a:gd name="T20" fmla="*/ 31 w 81"/>
              <a:gd name="T21" fmla="*/ 4 h 65"/>
              <a:gd name="T22" fmla="*/ 27 w 81"/>
              <a:gd name="T23" fmla="*/ 53 h 65"/>
              <a:gd name="T24" fmla="*/ 25 w 81"/>
              <a:gd name="T25" fmla="*/ 55 h 65"/>
              <a:gd name="T26" fmla="*/ 17 w 81"/>
              <a:gd name="T27" fmla="*/ 65 h 65"/>
              <a:gd name="T28" fmla="*/ 10 w 81"/>
              <a:gd name="T29" fmla="*/ 35 h 65"/>
              <a:gd name="T30" fmla="*/ 41 w 81"/>
              <a:gd name="T31" fmla="*/ 12 h 65"/>
              <a:gd name="T32" fmla="*/ 68 w 81"/>
              <a:gd name="T33" fmla="*/ 20 h 65"/>
              <a:gd name="T34" fmla="*/ 41 w 81"/>
              <a:gd name="T35" fmla="*/ 12 h 65"/>
              <a:gd name="T36" fmla="*/ 70 w 81"/>
              <a:gd name="T37" fmla="*/ 42 h 65"/>
              <a:gd name="T38" fmla="*/ 76 w 81"/>
              <a:gd name="T39" fmla="*/ 35 h 65"/>
              <a:gd name="T40" fmla="*/ 72 w 81"/>
              <a:gd name="T41" fmla="*/ 30 h 65"/>
              <a:gd name="T42" fmla="*/ 75 w 81"/>
              <a:gd name="T43" fmla="*/ 32 h 65"/>
              <a:gd name="T44" fmla="*/ 72 w 81"/>
              <a:gd name="T45" fmla="*/ 30 h 65"/>
              <a:gd name="T46" fmla="*/ 72 w 81"/>
              <a:gd name="T47" fmla="*/ 26 h 65"/>
              <a:gd name="T48" fmla="*/ 75 w 81"/>
              <a:gd name="T49" fmla="*/ 25 h 65"/>
              <a:gd name="T50" fmla="*/ 72 w 81"/>
              <a:gd name="T51" fmla="*/ 19 h 65"/>
              <a:gd name="T52" fmla="*/ 75 w 81"/>
              <a:gd name="T53" fmla="*/ 21 h 65"/>
              <a:gd name="T54" fmla="*/ 72 w 81"/>
              <a:gd name="T55" fmla="*/ 19 h 65"/>
              <a:gd name="T56" fmla="*/ 72 w 81"/>
              <a:gd name="T57" fmla="*/ 15 h 65"/>
              <a:gd name="T58" fmla="*/ 75 w 81"/>
              <a:gd name="T59" fmla="*/ 14 h 65"/>
              <a:gd name="T60" fmla="*/ 63 w 81"/>
              <a:gd name="T61" fmla="*/ 38 h 65"/>
              <a:gd name="T62" fmla="*/ 67 w 81"/>
              <a:gd name="T63" fmla="*/ 40 h 65"/>
              <a:gd name="T64" fmla="*/ 63 w 81"/>
              <a:gd name="T65" fmla="*/ 38 h 65"/>
              <a:gd name="T66" fmla="*/ 63 w 81"/>
              <a:gd name="T67" fmla="*/ 33 h 65"/>
              <a:gd name="T68" fmla="*/ 67 w 81"/>
              <a:gd name="T69" fmla="*/ 31 h 65"/>
              <a:gd name="T70" fmla="*/ 63 w 81"/>
              <a:gd name="T71" fmla="*/ 24 h 65"/>
              <a:gd name="T72" fmla="*/ 67 w 81"/>
              <a:gd name="T73" fmla="*/ 26 h 65"/>
              <a:gd name="T74" fmla="*/ 63 w 81"/>
              <a:gd name="T75" fmla="*/ 24 h 65"/>
              <a:gd name="T76" fmla="*/ 56 w 81"/>
              <a:gd name="T77" fmla="*/ 39 h 65"/>
              <a:gd name="T78" fmla="*/ 61 w 81"/>
              <a:gd name="T79" fmla="*/ 39 h 65"/>
              <a:gd name="T80" fmla="*/ 51 w 81"/>
              <a:gd name="T81" fmla="*/ 37 h 65"/>
              <a:gd name="T82" fmla="*/ 51 w 81"/>
              <a:gd name="T83" fmla="*/ 41 h 65"/>
              <a:gd name="T84" fmla="*/ 51 w 81"/>
              <a:gd name="T85" fmla="*/ 37 h 65"/>
              <a:gd name="T86" fmla="*/ 42 w 81"/>
              <a:gd name="T87" fmla="*/ 39 h 65"/>
              <a:gd name="T88" fmla="*/ 46 w 81"/>
              <a:gd name="T89" fmla="*/ 39 h 65"/>
              <a:gd name="T90" fmla="*/ 58 w 81"/>
              <a:gd name="T91" fmla="*/ 30 h 65"/>
              <a:gd name="T92" fmla="*/ 58 w 81"/>
              <a:gd name="T93" fmla="*/ 34 h 65"/>
              <a:gd name="T94" fmla="*/ 58 w 81"/>
              <a:gd name="T95" fmla="*/ 30 h 65"/>
              <a:gd name="T96" fmla="*/ 49 w 81"/>
              <a:gd name="T97" fmla="*/ 32 h 65"/>
              <a:gd name="T98" fmla="*/ 53 w 81"/>
              <a:gd name="T99" fmla="*/ 32 h 65"/>
              <a:gd name="T100" fmla="*/ 44 w 81"/>
              <a:gd name="T101" fmla="*/ 30 h 65"/>
              <a:gd name="T102" fmla="*/ 44 w 81"/>
              <a:gd name="T103" fmla="*/ 34 h 65"/>
              <a:gd name="T104" fmla="*/ 44 w 81"/>
              <a:gd name="T105" fmla="*/ 30 h 65"/>
              <a:gd name="T106" fmla="*/ 56 w 81"/>
              <a:gd name="T107" fmla="*/ 25 h 65"/>
              <a:gd name="T108" fmla="*/ 61 w 81"/>
              <a:gd name="T109" fmla="*/ 25 h 65"/>
              <a:gd name="T110" fmla="*/ 51 w 81"/>
              <a:gd name="T111" fmla="*/ 23 h 65"/>
              <a:gd name="T112" fmla="*/ 51 w 81"/>
              <a:gd name="T113" fmla="*/ 27 h 65"/>
              <a:gd name="T114" fmla="*/ 51 w 81"/>
              <a:gd name="T115" fmla="*/ 23 h 65"/>
              <a:gd name="T116" fmla="*/ 42 w 81"/>
              <a:gd name="T117" fmla="*/ 25 h 65"/>
              <a:gd name="T118" fmla="*/ 46 w 81"/>
              <a:gd name="T119" fmla="*/ 2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 h="65">
                <a:moveTo>
                  <a:pt x="34" y="5"/>
                </a:moveTo>
                <a:cubicBezTo>
                  <a:pt x="72" y="5"/>
                  <a:pt x="72" y="5"/>
                  <a:pt x="72" y="5"/>
                </a:cubicBezTo>
                <a:cubicBezTo>
                  <a:pt x="77" y="5"/>
                  <a:pt x="81" y="9"/>
                  <a:pt x="81" y="14"/>
                </a:cubicBezTo>
                <a:cubicBezTo>
                  <a:pt x="81" y="41"/>
                  <a:pt x="81" y="41"/>
                  <a:pt x="81" y="41"/>
                </a:cubicBezTo>
                <a:cubicBezTo>
                  <a:pt x="81" y="46"/>
                  <a:pt x="77" y="50"/>
                  <a:pt x="72" y="50"/>
                </a:cubicBezTo>
                <a:cubicBezTo>
                  <a:pt x="34" y="50"/>
                  <a:pt x="34" y="50"/>
                  <a:pt x="34" y="50"/>
                </a:cubicBezTo>
                <a:cubicBezTo>
                  <a:pt x="34" y="50"/>
                  <a:pt x="34" y="49"/>
                  <a:pt x="34" y="49"/>
                </a:cubicBezTo>
                <a:cubicBezTo>
                  <a:pt x="34" y="5"/>
                  <a:pt x="34" y="5"/>
                  <a:pt x="34" y="5"/>
                </a:cubicBezTo>
                <a:close/>
                <a:moveTo>
                  <a:pt x="13" y="37"/>
                </a:moveTo>
                <a:cubicBezTo>
                  <a:pt x="4" y="50"/>
                  <a:pt x="6" y="57"/>
                  <a:pt x="10" y="60"/>
                </a:cubicBezTo>
                <a:cubicBezTo>
                  <a:pt x="12" y="61"/>
                  <a:pt x="15" y="62"/>
                  <a:pt x="17" y="62"/>
                </a:cubicBezTo>
                <a:cubicBezTo>
                  <a:pt x="19" y="62"/>
                  <a:pt x="22" y="61"/>
                  <a:pt x="23" y="60"/>
                </a:cubicBezTo>
                <a:cubicBezTo>
                  <a:pt x="23" y="59"/>
                  <a:pt x="23" y="58"/>
                  <a:pt x="22" y="56"/>
                </a:cubicBezTo>
                <a:cubicBezTo>
                  <a:pt x="22" y="56"/>
                  <a:pt x="22" y="56"/>
                  <a:pt x="22" y="56"/>
                </a:cubicBezTo>
                <a:cubicBezTo>
                  <a:pt x="22" y="55"/>
                  <a:pt x="22" y="55"/>
                  <a:pt x="22" y="55"/>
                </a:cubicBezTo>
                <a:cubicBezTo>
                  <a:pt x="22" y="53"/>
                  <a:pt x="22" y="53"/>
                  <a:pt x="22" y="53"/>
                </a:cubicBezTo>
                <a:cubicBezTo>
                  <a:pt x="19" y="53"/>
                  <a:pt x="19" y="53"/>
                  <a:pt x="19" y="53"/>
                </a:cubicBezTo>
                <a:cubicBezTo>
                  <a:pt x="17" y="53"/>
                  <a:pt x="15" y="51"/>
                  <a:pt x="15" y="49"/>
                </a:cubicBezTo>
                <a:cubicBezTo>
                  <a:pt x="15" y="4"/>
                  <a:pt x="15" y="4"/>
                  <a:pt x="15" y="4"/>
                </a:cubicBezTo>
                <a:cubicBezTo>
                  <a:pt x="15" y="2"/>
                  <a:pt x="17" y="0"/>
                  <a:pt x="19" y="0"/>
                </a:cubicBezTo>
                <a:cubicBezTo>
                  <a:pt x="27" y="0"/>
                  <a:pt x="27" y="0"/>
                  <a:pt x="27" y="0"/>
                </a:cubicBezTo>
                <a:cubicBezTo>
                  <a:pt x="29" y="0"/>
                  <a:pt x="31" y="2"/>
                  <a:pt x="31" y="4"/>
                </a:cubicBezTo>
                <a:cubicBezTo>
                  <a:pt x="31" y="49"/>
                  <a:pt x="31" y="49"/>
                  <a:pt x="31" y="49"/>
                </a:cubicBezTo>
                <a:cubicBezTo>
                  <a:pt x="31" y="51"/>
                  <a:pt x="29" y="53"/>
                  <a:pt x="27" y="53"/>
                </a:cubicBezTo>
                <a:cubicBezTo>
                  <a:pt x="25" y="53"/>
                  <a:pt x="25" y="53"/>
                  <a:pt x="25" y="53"/>
                </a:cubicBezTo>
                <a:cubicBezTo>
                  <a:pt x="25" y="55"/>
                  <a:pt x="25" y="55"/>
                  <a:pt x="25" y="55"/>
                </a:cubicBezTo>
                <a:cubicBezTo>
                  <a:pt x="28" y="57"/>
                  <a:pt x="27" y="60"/>
                  <a:pt x="25" y="62"/>
                </a:cubicBezTo>
                <a:cubicBezTo>
                  <a:pt x="24" y="64"/>
                  <a:pt x="21" y="65"/>
                  <a:pt x="17" y="65"/>
                </a:cubicBezTo>
                <a:cubicBezTo>
                  <a:pt x="14" y="65"/>
                  <a:pt x="11" y="65"/>
                  <a:pt x="8" y="63"/>
                </a:cubicBezTo>
                <a:cubicBezTo>
                  <a:pt x="2" y="59"/>
                  <a:pt x="0" y="51"/>
                  <a:pt x="10" y="35"/>
                </a:cubicBezTo>
                <a:cubicBezTo>
                  <a:pt x="13" y="37"/>
                  <a:pt x="13" y="37"/>
                  <a:pt x="13" y="37"/>
                </a:cubicBezTo>
                <a:close/>
                <a:moveTo>
                  <a:pt x="41" y="12"/>
                </a:moveTo>
                <a:cubicBezTo>
                  <a:pt x="41" y="20"/>
                  <a:pt x="41" y="20"/>
                  <a:pt x="41" y="20"/>
                </a:cubicBezTo>
                <a:cubicBezTo>
                  <a:pt x="68" y="20"/>
                  <a:pt x="68" y="20"/>
                  <a:pt x="68" y="20"/>
                </a:cubicBezTo>
                <a:cubicBezTo>
                  <a:pt x="68" y="12"/>
                  <a:pt x="68" y="12"/>
                  <a:pt x="68" y="12"/>
                </a:cubicBezTo>
                <a:cubicBezTo>
                  <a:pt x="41" y="12"/>
                  <a:pt x="41" y="12"/>
                  <a:pt x="41" y="12"/>
                </a:cubicBezTo>
                <a:close/>
                <a:moveTo>
                  <a:pt x="70" y="35"/>
                </a:moveTo>
                <a:cubicBezTo>
                  <a:pt x="70" y="42"/>
                  <a:pt x="70" y="42"/>
                  <a:pt x="70" y="42"/>
                </a:cubicBezTo>
                <a:cubicBezTo>
                  <a:pt x="76" y="42"/>
                  <a:pt x="76" y="42"/>
                  <a:pt x="76" y="42"/>
                </a:cubicBezTo>
                <a:cubicBezTo>
                  <a:pt x="76" y="35"/>
                  <a:pt x="76" y="35"/>
                  <a:pt x="76" y="35"/>
                </a:cubicBezTo>
                <a:cubicBezTo>
                  <a:pt x="70" y="35"/>
                  <a:pt x="70" y="35"/>
                  <a:pt x="70" y="35"/>
                </a:cubicBezTo>
                <a:close/>
                <a:moveTo>
                  <a:pt x="72" y="30"/>
                </a:moveTo>
                <a:cubicBezTo>
                  <a:pt x="72" y="32"/>
                  <a:pt x="72" y="32"/>
                  <a:pt x="72" y="32"/>
                </a:cubicBezTo>
                <a:cubicBezTo>
                  <a:pt x="75" y="32"/>
                  <a:pt x="75" y="32"/>
                  <a:pt x="75" y="32"/>
                </a:cubicBezTo>
                <a:cubicBezTo>
                  <a:pt x="75" y="30"/>
                  <a:pt x="75" y="30"/>
                  <a:pt x="75" y="30"/>
                </a:cubicBezTo>
                <a:cubicBezTo>
                  <a:pt x="72" y="30"/>
                  <a:pt x="72" y="30"/>
                  <a:pt x="72" y="30"/>
                </a:cubicBezTo>
                <a:close/>
                <a:moveTo>
                  <a:pt x="72" y="25"/>
                </a:moveTo>
                <a:cubicBezTo>
                  <a:pt x="72" y="26"/>
                  <a:pt x="72" y="26"/>
                  <a:pt x="72" y="26"/>
                </a:cubicBezTo>
                <a:cubicBezTo>
                  <a:pt x="75" y="26"/>
                  <a:pt x="75" y="26"/>
                  <a:pt x="75" y="26"/>
                </a:cubicBezTo>
                <a:cubicBezTo>
                  <a:pt x="75" y="25"/>
                  <a:pt x="75" y="25"/>
                  <a:pt x="75" y="25"/>
                </a:cubicBezTo>
                <a:cubicBezTo>
                  <a:pt x="72" y="25"/>
                  <a:pt x="72" y="25"/>
                  <a:pt x="72" y="25"/>
                </a:cubicBezTo>
                <a:close/>
                <a:moveTo>
                  <a:pt x="72" y="19"/>
                </a:moveTo>
                <a:cubicBezTo>
                  <a:pt x="72" y="21"/>
                  <a:pt x="72" y="21"/>
                  <a:pt x="72" y="21"/>
                </a:cubicBezTo>
                <a:cubicBezTo>
                  <a:pt x="75" y="21"/>
                  <a:pt x="75" y="21"/>
                  <a:pt x="75" y="21"/>
                </a:cubicBezTo>
                <a:cubicBezTo>
                  <a:pt x="75" y="19"/>
                  <a:pt x="75" y="19"/>
                  <a:pt x="75" y="19"/>
                </a:cubicBezTo>
                <a:cubicBezTo>
                  <a:pt x="72" y="19"/>
                  <a:pt x="72" y="19"/>
                  <a:pt x="72" y="19"/>
                </a:cubicBezTo>
                <a:close/>
                <a:moveTo>
                  <a:pt x="72" y="14"/>
                </a:moveTo>
                <a:cubicBezTo>
                  <a:pt x="72" y="15"/>
                  <a:pt x="72" y="15"/>
                  <a:pt x="72" y="15"/>
                </a:cubicBezTo>
                <a:cubicBezTo>
                  <a:pt x="75" y="15"/>
                  <a:pt x="75" y="15"/>
                  <a:pt x="75" y="15"/>
                </a:cubicBezTo>
                <a:cubicBezTo>
                  <a:pt x="75" y="14"/>
                  <a:pt x="75" y="14"/>
                  <a:pt x="75" y="14"/>
                </a:cubicBezTo>
                <a:cubicBezTo>
                  <a:pt x="72" y="14"/>
                  <a:pt x="72" y="14"/>
                  <a:pt x="72" y="14"/>
                </a:cubicBezTo>
                <a:close/>
                <a:moveTo>
                  <a:pt x="63" y="38"/>
                </a:moveTo>
                <a:cubicBezTo>
                  <a:pt x="63" y="40"/>
                  <a:pt x="63" y="40"/>
                  <a:pt x="63" y="40"/>
                </a:cubicBezTo>
                <a:cubicBezTo>
                  <a:pt x="67" y="40"/>
                  <a:pt x="67" y="40"/>
                  <a:pt x="67" y="40"/>
                </a:cubicBezTo>
                <a:cubicBezTo>
                  <a:pt x="67" y="38"/>
                  <a:pt x="67" y="38"/>
                  <a:pt x="67" y="38"/>
                </a:cubicBezTo>
                <a:cubicBezTo>
                  <a:pt x="63" y="38"/>
                  <a:pt x="63" y="38"/>
                  <a:pt x="63" y="38"/>
                </a:cubicBezTo>
                <a:close/>
                <a:moveTo>
                  <a:pt x="63" y="31"/>
                </a:moveTo>
                <a:cubicBezTo>
                  <a:pt x="63" y="33"/>
                  <a:pt x="63" y="33"/>
                  <a:pt x="63" y="33"/>
                </a:cubicBezTo>
                <a:cubicBezTo>
                  <a:pt x="67" y="33"/>
                  <a:pt x="67" y="33"/>
                  <a:pt x="67" y="33"/>
                </a:cubicBezTo>
                <a:cubicBezTo>
                  <a:pt x="67" y="31"/>
                  <a:pt x="67" y="31"/>
                  <a:pt x="67" y="31"/>
                </a:cubicBezTo>
                <a:cubicBezTo>
                  <a:pt x="63" y="31"/>
                  <a:pt x="63" y="31"/>
                  <a:pt x="63" y="31"/>
                </a:cubicBezTo>
                <a:close/>
                <a:moveTo>
                  <a:pt x="63" y="24"/>
                </a:moveTo>
                <a:cubicBezTo>
                  <a:pt x="63" y="26"/>
                  <a:pt x="63" y="26"/>
                  <a:pt x="63" y="26"/>
                </a:cubicBezTo>
                <a:cubicBezTo>
                  <a:pt x="67" y="26"/>
                  <a:pt x="67" y="26"/>
                  <a:pt x="67" y="26"/>
                </a:cubicBezTo>
                <a:cubicBezTo>
                  <a:pt x="67" y="24"/>
                  <a:pt x="67" y="24"/>
                  <a:pt x="67" y="24"/>
                </a:cubicBezTo>
                <a:cubicBezTo>
                  <a:pt x="63" y="24"/>
                  <a:pt x="63" y="24"/>
                  <a:pt x="63" y="24"/>
                </a:cubicBezTo>
                <a:close/>
                <a:moveTo>
                  <a:pt x="58" y="37"/>
                </a:moveTo>
                <a:cubicBezTo>
                  <a:pt x="57" y="37"/>
                  <a:pt x="56" y="38"/>
                  <a:pt x="56" y="39"/>
                </a:cubicBezTo>
                <a:cubicBezTo>
                  <a:pt x="56" y="40"/>
                  <a:pt x="57" y="41"/>
                  <a:pt x="58" y="41"/>
                </a:cubicBezTo>
                <a:cubicBezTo>
                  <a:pt x="60" y="41"/>
                  <a:pt x="61" y="40"/>
                  <a:pt x="61" y="39"/>
                </a:cubicBezTo>
                <a:cubicBezTo>
                  <a:pt x="61" y="38"/>
                  <a:pt x="60" y="37"/>
                  <a:pt x="58" y="37"/>
                </a:cubicBezTo>
                <a:close/>
                <a:moveTo>
                  <a:pt x="51" y="37"/>
                </a:moveTo>
                <a:cubicBezTo>
                  <a:pt x="50" y="37"/>
                  <a:pt x="49" y="38"/>
                  <a:pt x="49" y="39"/>
                </a:cubicBezTo>
                <a:cubicBezTo>
                  <a:pt x="49" y="40"/>
                  <a:pt x="50" y="41"/>
                  <a:pt x="51" y="41"/>
                </a:cubicBezTo>
                <a:cubicBezTo>
                  <a:pt x="52" y="41"/>
                  <a:pt x="53" y="40"/>
                  <a:pt x="53" y="39"/>
                </a:cubicBezTo>
                <a:cubicBezTo>
                  <a:pt x="53" y="38"/>
                  <a:pt x="52" y="37"/>
                  <a:pt x="51" y="37"/>
                </a:cubicBezTo>
                <a:close/>
                <a:moveTo>
                  <a:pt x="44" y="37"/>
                </a:moveTo>
                <a:cubicBezTo>
                  <a:pt x="43" y="37"/>
                  <a:pt x="42" y="38"/>
                  <a:pt x="42" y="39"/>
                </a:cubicBezTo>
                <a:cubicBezTo>
                  <a:pt x="42" y="40"/>
                  <a:pt x="43" y="41"/>
                  <a:pt x="44" y="41"/>
                </a:cubicBezTo>
                <a:cubicBezTo>
                  <a:pt x="45" y="41"/>
                  <a:pt x="46" y="40"/>
                  <a:pt x="46" y="39"/>
                </a:cubicBezTo>
                <a:cubicBezTo>
                  <a:pt x="46" y="38"/>
                  <a:pt x="45" y="37"/>
                  <a:pt x="44" y="37"/>
                </a:cubicBezTo>
                <a:close/>
                <a:moveTo>
                  <a:pt x="58" y="30"/>
                </a:moveTo>
                <a:cubicBezTo>
                  <a:pt x="57" y="30"/>
                  <a:pt x="56" y="31"/>
                  <a:pt x="56" y="32"/>
                </a:cubicBezTo>
                <a:cubicBezTo>
                  <a:pt x="56" y="33"/>
                  <a:pt x="57" y="34"/>
                  <a:pt x="58" y="34"/>
                </a:cubicBezTo>
                <a:cubicBezTo>
                  <a:pt x="60" y="34"/>
                  <a:pt x="61" y="33"/>
                  <a:pt x="61" y="32"/>
                </a:cubicBezTo>
                <a:cubicBezTo>
                  <a:pt x="61" y="31"/>
                  <a:pt x="60" y="30"/>
                  <a:pt x="58" y="30"/>
                </a:cubicBezTo>
                <a:close/>
                <a:moveTo>
                  <a:pt x="51" y="30"/>
                </a:moveTo>
                <a:cubicBezTo>
                  <a:pt x="50" y="30"/>
                  <a:pt x="49" y="31"/>
                  <a:pt x="49" y="32"/>
                </a:cubicBezTo>
                <a:cubicBezTo>
                  <a:pt x="49" y="33"/>
                  <a:pt x="50" y="34"/>
                  <a:pt x="51" y="34"/>
                </a:cubicBezTo>
                <a:cubicBezTo>
                  <a:pt x="52" y="34"/>
                  <a:pt x="53" y="33"/>
                  <a:pt x="53" y="32"/>
                </a:cubicBezTo>
                <a:cubicBezTo>
                  <a:pt x="53" y="31"/>
                  <a:pt x="52" y="30"/>
                  <a:pt x="51" y="30"/>
                </a:cubicBezTo>
                <a:close/>
                <a:moveTo>
                  <a:pt x="44" y="30"/>
                </a:moveTo>
                <a:cubicBezTo>
                  <a:pt x="43" y="30"/>
                  <a:pt x="42" y="31"/>
                  <a:pt x="42" y="32"/>
                </a:cubicBezTo>
                <a:cubicBezTo>
                  <a:pt x="42" y="33"/>
                  <a:pt x="43" y="34"/>
                  <a:pt x="44" y="34"/>
                </a:cubicBezTo>
                <a:cubicBezTo>
                  <a:pt x="45" y="34"/>
                  <a:pt x="46" y="33"/>
                  <a:pt x="46" y="32"/>
                </a:cubicBezTo>
                <a:cubicBezTo>
                  <a:pt x="46" y="31"/>
                  <a:pt x="45" y="30"/>
                  <a:pt x="44" y="30"/>
                </a:cubicBezTo>
                <a:close/>
                <a:moveTo>
                  <a:pt x="58" y="23"/>
                </a:moveTo>
                <a:cubicBezTo>
                  <a:pt x="57" y="23"/>
                  <a:pt x="56" y="24"/>
                  <a:pt x="56" y="25"/>
                </a:cubicBezTo>
                <a:cubicBezTo>
                  <a:pt x="56" y="26"/>
                  <a:pt x="57" y="27"/>
                  <a:pt x="58" y="27"/>
                </a:cubicBezTo>
                <a:cubicBezTo>
                  <a:pt x="60" y="27"/>
                  <a:pt x="61" y="26"/>
                  <a:pt x="61" y="25"/>
                </a:cubicBezTo>
                <a:cubicBezTo>
                  <a:pt x="61" y="24"/>
                  <a:pt x="60" y="23"/>
                  <a:pt x="58" y="23"/>
                </a:cubicBezTo>
                <a:close/>
                <a:moveTo>
                  <a:pt x="51" y="23"/>
                </a:moveTo>
                <a:cubicBezTo>
                  <a:pt x="50" y="23"/>
                  <a:pt x="49" y="24"/>
                  <a:pt x="49" y="25"/>
                </a:cubicBezTo>
                <a:cubicBezTo>
                  <a:pt x="49" y="26"/>
                  <a:pt x="50" y="27"/>
                  <a:pt x="51" y="27"/>
                </a:cubicBezTo>
                <a:cubicBezTo>
                  <a:pt x="52" y="27"/>
                  <a:pt x="53" y="26"/>
                  <a:pt x="53" y="25"/>
                </a:cubicBezTo>
                <a:cubicBezTo>
                  <a:pt x="53" y="24"/>
                  <a:pt x="52" y="23"/>
                  <a:pt x="51" y="23"/>
                </a:cubicBezTo>
                <a:close/>
                <a:moveTo>
                  <a:pt x="44" y="23"/>
                </a:moveTo>
                <a:cubicBezTo>
                  <a:pt x="43" y="23"/>
                  <a:pt x="42" y="24"/>
                  <a:pt x="42" y="25"/>
                </a:cubicBezTo>
                <a:cubicBezTo>
                  <a:pt x="42" y="26"/>
                  <a:pt x="43" y="27"/>
                  <a:pt x="44" y="27"/>
                </a:cubicBezTo>
                <a:cubicBezTo>
                  <a:pt x="45" y="27"/>
                  <a:pt x="46" y="26"/>
                  <a:pt x="46" y="25"/>
                </a:cubicBezTo>
                <a:cubicBezTo>
                  <a:pt x="46" y="24"/>
                  <a:pt x="45" y="23"/>
                  <a:pt x="44" y="23"/>
                </a:cubicBezTo>
                <a:close/>
              </a:path>
            </a:pathLst>
          </a:custGeom>
          <a:solidFill>
            <a:srgbClr val="D70000"/>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bg2">
                  <a:lumMod val="25000"/>
                </a:schemeClr>
              </a:solidFill>
              <a:latin typeface="Agency FB" panose="020B0503020202020204" pitchFamily="34" charset="0"/>
            </a:endParaRPr>
          </a:p>
        </p:txBody>
      </p:sp>
      <p:sp>
        <p:nvSpPr>
          <p:cNvPr id="12" name="Freeform 76">
            <a:extLst>
              <a:ext uri="{FF2B5EF4-FFF2-40B4-BE49-F238E27FC236}">
                <a16:creationId xmlns:a16="http://schemas.microsoft.com/office/drawing/2014/main" id="{D8E3DC69-0BF2-4527-A0A2-594AFE38C3FE}"/>
              </a:ext>
            </a:extLst>
          </p:cNvPr>
          <p:cNvSpPr>
            <a:spLocks noEditPoints="1"/>
          </p:cNvSpPr>
          <p:nvPr/>
        </p:nvSpPr>
        <p:spPr bwMode="auto">
          <a:xfrm>
            <a:off x="8328214" y="2628082"/>
            <a:ext cx="603663" cy="467739"/>
          </a:xfrm>
          <a:custGeom>
            <a:avLst/>
            <a:gdLst>
              <a:gd name="T0" fmla="*/ 72 w 72"/>
              <a:gd name="T1" fmla="*/ 35 h 56"/>
              <a:gd name="T2" fmla="*/ 31 w 72"/>
              <a:gd name="T3" fmla="*/ 43 h 56"/>
              <a:gd name="T4" fmla="*/ 31 w 72"/>
              <a:gd name="T5" fmla="*/ 53 h 56"/>
              <a:gd name="T6" fmla="*/ 71 w 72"/>
              <a:gd name="T7" fmla="*/ 44 h 56"/>
              <a:gd name="T8" fmla="*/ 72 w 72"/>
              <a:gd name="T9" fmla="*/ 47 h 56"/>
              <a:gd name="T10" fmla="*/ 30 w 72"/>
              <a:gd name="T11" fmla="*/ 56 h 56"/>
              <a:gd name="T12" fmla="*/ 29 w 72"/>
              <a:gd name="T13" fmla="*/ 56 h 56"/>
              <a:gd name="T14" fmla="*/ 2 w 72"/>
              <a:gd name="T15" fmla="*/ 39 h 56"/>
              <a:gd name="T16" fmla="*/ 2 w 72"/>
              <a:gd name="T17" fmla="*/ 29 h 56"/>
              <a:gd name="T18" fmla="*/ 5 w 72"/>
              <a:gd name="T19" fmla="*/ 28 h 56"/>
              <a:gd name="T20" fmla="*/ 5 w 72"/>
              <a:gd name="T21" fmla="*/ 29 h 56"/>
              <a:gd name="T22" fmla="*/ 40 w 72"/>
              <a:gd name="T23" fmla="*/ 37 h 56"/>
              <a:gd name="T24" fmla="*/ 40 w 72"/>
              <a:gd name="T25" fmla="*/ 33 h 56"/>
              <a:gd name="T26" fmla="*/ 40 w 72"/>
              <a:gd name="T27" fmla="*/ 29 h 56"/>
              <a:gd name="T28" fmla="*/ 5 w 72"/>
              <a:gd name="T29" fmla="*/ 22 h 56"/>
              <a:gd name="T30" fmla="*/ 5 w 72"/>
              <a:gd name="T31" fmla="*/ 19 h 56"/>
              <a:gd name="T32" fmla="*/ 5 w 72"/>
              <a:gd name="T33" fmla="*/ 19 h 56"/>
              <a:gd name="T34" fmla="*/ 5 w 72"/>
              <a:gd name="T35" fmla="*/ 19 h 56"/>
              <a:gd name="T36" fmla="*/ 5 w 72"/>
              <a:gd name="T37" fmla="*/ 19 h 56"/>
              <a:gd name="T38" fmla="*/ 7 w 72"/>
              <a:gd name="T39" fmla="*/ 18 h 56"/>
              <a:gd name="T40" fmla="*/ 7 w 72"/>
              <a:gd name="T41" fmla="*/ 16 h 56"/>
              <a:gd name="T42" fmla="*/ 40 w 72"/>
              <a:gd name="T43" fmla="*/ 24 h 56"/>
              <a:gd name="T44" fmla="*/ 40 w 72"/>
              <a:gd name="T45" fmla="*/ 21 h 56"/>
              <a:gd name="T46" fmla="*/ 40 w 72"/>
              <a:gd name="T47" fmla="*/ 17 h 56"/>
              <a:gd name="T48" fmla="*/ 7 w 72"/>
              <a:gd name="T49" fmla="*/ 9 h 56"/>
              <a:gd name="T50" fmla="*/ 7 w 72"/>
              <a:gd name="T51" fmla="*/ 6 h 56"/>
              <a:gd name="T52" fmla="*/ 33 w 72"/>
              <a:gd name="T53" fmla="*/ 0 h 56"/>
              <a:gd name="T54" fmla="*/ 63 w 72"/>
              <a:gd name="T55" fmla="*/ 6 h 56"/>
              <a:gd name="T56" fmla="*/ 63 w 72"/>
              <a:gd name="T57" fmla="*/ 14 h 56"/>
              <a:gd name="T58" fmla="*/ 60 w 72"/>
              <a:gd name="T59" fmla="*/ 15 h 56"/>
              <a:gd name="T60" fmla="*/ 64 w 72"/>
              <a:gd name="T61" fmla="*/ 16 h 56"/>
              <a:gd name="T62" fmla="*/ 64 w 72"/>
              <a:gd name="T63" fmla="*/ 25 h 56"/>
              <a:gd name="T64" fmla="*/ 58 w 72"/>
              <a:gd name="T65" fmla="*/ 29 h 56"/>
              <a:gd name="T66" fmla="*/ 72 w 72"/>
              <a:gd name="T67" fmla="*/ 33 h 56"/>
              <a:gd name="T68" fmla="*/ 72 w 72"/>
              <a:gd name="T69" fmla="*/ 35 h 56"/>
              <a:gd name="T70" fmla="*/ 33 w 72"/>
              <a:gd name="T71" fmla="*/ 50 h 56"/>
              <a:gd name="T72" fmla="*/ 33 w 72"/>
              <a:gd name="T73" fmla="*/ 50 h 56"/>
              <a:gd name="T74" fmla="*/ 70 w 72"/>
              <a:gd name="T75" fmla="*/ 43 h 56"/>
              <a:gd name="T76" fmla="*/ 70 w 72"/>
              <a:gd name="T77" fmla="*/ 42 h 56"/>
              <a:gd name="T78" fmla="*/ 33 w 72"/>
              <a:gd name="T79" fmla="*/ 50 h 56"/>
              <a:gd name="T80" fmla="*/ 33 w 72"/>
              <a:gd name="T81" fmla="*/ 47 h 56"/>
              <a:gd name="T82" fmla="*/ 33 w 72"/>
              <a:gd name="T83" fmla="*/ 48 h 56"/>
              <a:gd name="T84" fmla="*/ 70 w 72"/>
              <a:gd name="T85" fmla="*/ 40 h 56"/>
              <a:gd name="T86" fmla="*/ 70 w 72"/>
              <a:gd name="T87" fmla="*/ 39 h 56"/>
              <a:gd name="T88" fmla="*/ 33 w 72"/>
              <a:gd name="T89" fmla="*/ 47 h 56"/>
              <a:gd name="T90" fmla="*/ 32 w 72"/>
              <a:gd name="T91" fmla="*/ 45 h 56"/>
              <a:gd name="T92" fmla="*/ 33 w 72"/>
              <a:gd name="T93" fmla="*/ 46 h 56"/>
              <a:gd name="T94" fmla="*/ 70 w 72"/>
              <a:gd name="T95" fmla="*/ 38 h 56"/>
              <a:gd name="T96" fmla="*/ 70 w 72"/>
              <a:gd name="T97" fmla="*/ 37 h 56"/>
              <a:gd name="T98" fmla="*/ 32 w 72"/>
              <a:gd name="T9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56">
                <a:moveTo>
                  <a:pt x="72" y="35"/>
                </a:moveTo>
                <a:cubicBezTo>
                  <a:pt x="31" y="43"/>
                  <a:pt x="31" y="43"/>
                  <a:pt x="31" y="43"/>
                </a:cubicBezTo>
                <a:cubicBezTo>
                  <a:pt x="30" y="47"/>
                  <a:pt x="30" y="50"/>
                  <a:pt x="31" y="53"/>
                </a:cubicBezTo>
                <a:cubicBezTo>
                  <a:pt x="71" y="44"/>
                  <a:pt x="71" y="44"/>
                  <a:pt x="71" y="44"/>
                </a:cubicBezTo>
                <a:cubicBezTo>
                  <a:pt x="72" y="47"/>
                  <a:pt x="72" y="47"/>
                  <a:pt x="72" y="47"/>
                </a:cubicBezTo>
                <a:cubicBezTo>
                  <a:pt x="30" y="56"/>
                  <a:pt x="30" y="56"/>
                  <a:pt x="30" y="56"/>
                </a:cubicBezTo>
                <a:cubicBezTo>
                  <a:pt x="29" y="56"/>
                  <a:pt x="29" y="56"/>
                  <a:pt x="29" y="56"/>
                </a:cubicBezTo>
                <a:cubicBezTo>
                  <a:pt x="2" y="39"/>
                  <a:pt x="2" y="39"/>
                  <a:pt x="2" y="39"/>
                </a:cubicBezTo>
                <a:cubicBezTo>
                  <a:pt x="1" y="36"/>
                  <a:pt x="0" y="32"/>
                  <a:pt x="2" y="29"/>
                </a:cubicBezTo>
                <a:cubicBezTo>
                  <a:pt x="5" y="28"/>
                  <a:pt x="5" y="28"/>
                  <a:pt x="5" y="28"/>
                </a:cubicBezTo>
                <a:cubicBezTo>
                  <a:pt x="5" y="29"/>
                  <a:pt x="5" y="29"/>
                  <a:pt x="5" y="29"/>
                </a:cubicBezTo>
                <a:cubicBezTo>
                  <a:pt x="40" y="37"/>
                  <a:pt x="40" y="37"/>
                  <a:pt x="40" y="37"/>
                </a:cubicBezTo>
                <a:cubicBezTo>
                  <a:pt x="40" y="36"/>
                  <a:pt x="40" y="34"/>
                  <a:pt x="40" y="33"/>
                </a:cubicBezTo>
                <a:cubicBezTo>
                  <a:pt x="40" y="32"/>
                  <a:pt x="40" y="30"/>
                  <a:pt x="40" y="29"/>
                </a:cubicBezTo>
                <a:cubicBezTo>
                  <a:pt x="5" y="22"/>
                  <a:pt x="5" y="22"/>
                  <a:pt x="5" y="22"/>
                </a:cubicBezTo>
                <a:cubicBezTo>
                  <a:pt x="5" y="19"/>
                  <a:pt x="5" y="19"/>
                  <a:pt x="5" y="19"/>
                </a:cubicBezTo>
                <a:cubicBezTo>
                  <a:pt x="5" y="19"/>
                  <a:pt x="5" y="19"/>
                  <a:pt x="5" y="19"/>
                </a:cubicBezTo>
                <a:cubicBezTo>
                  <a:pt x="5" y="19"/>
                  <a:pt x="5" y="19"/>
                  <a:pt x="5" y="19"/>
                </a:cubicBezTo>
                <a:cubicBezTo>
                  <a:pt x="5" y="19"/>
                  <a:pt x="5" y="19"/>
                  <a:pt x="5" y="19"/>
                </a:cubicBezTo>
                <a:cubicBezTo>
                  <a:pt x="7" y="18"/>
                  <a:pt x="7" y="18"/>
                  <a:pt x="7" y="18"/>
                </a:cubicBezTo>
                <a:cubicBezTo>
                  <a:pt x="7" y="16"/>
                  <a:pt x="7" y="16"/>
                  <a:pt x="7" y="16"/>
                </a:cubicBezTo>
                <a:cubicBezTo>
                  <a:pt x="40" y="24"/>
                  <a:pt x="40" y="24"/>
                  <a:pt x="40" y="24"/>
                </a:cubicBezTo>
                <a:cubicBezTo>
                  <a:pt x="40" y="23"/>
                  <a:pt x="40" y="22"/>
                  <a:pt x="40" y="21"/>
                </a:cubicBezTo>
                <a:cubicBezTo>
                  <a:pt x="40" y="19"/>
                  <a:pt x="40" y="18"/>
                  <a:pt x="40" y="17"/>
                </a:cubicBezTo>
                <a:cubicBezTo>
                  <a:pt x="7" y="9"/>
                  <a:pt x="7" y="9"/>
                  <a:pt x="7" y="9"/>
                </a:cubicBezTo>
                <a:cubicBezTo>
                  <a:pt x="7" y="6"/>
                  <a:pt x="7" y="6"/>
                  <a:pt x="7" y="6"/>
                </a:cubicBezTo>
                <a:cubicBezTo>
                  <a:pt x="33" y="0"/>
                  <a:pt x="33" y="0"/>
                  <a:pt x="33" y="0"/>
                </a:cubicBezTo>
                <a:cubicBezTo>
                  <a:pt x="63" y="6"/>
                  <a:pt x="63" y="6"/>
                  <a:pt x="63" y="6"/>
                </a:cubicBezTo>
                <a:cubicBezTo>
                  <a:pt x="64" y="9"/>
                  <a:pt x="64" y="11"/>
                  <a:pt x="63" y="14"/>
                </a:cubicBezTo>
                <a:cubicBezTo>
                  <a:pt x="60" y="15"/>
                  <a:pt x="60" y="15"/>
                  <a:pt x="60" y="15"/>
                </a:cubicBezTo>
                <a:cubicBezTo>
                  <a:pt x="64" y="16"/>
                  <a:pt x="64" y="16"/>
                  <a:pt x="64" y="16"/>
                </a:cubicBezTo>
                <a:cubicBezTo>
                  <a:pt x="66" y="19"/>
                  <a:pt x="66" y="22"/>
                  <a:pt x="64" y="25"/>
                </a:cubicBezTo>
                <a:cubicBezTo>
                  <a:pt x="58" y="29"/>
                  <a:pt x="58" y="29"/>
                  <a:pt x="58" y="29"/>
                </a:cubicBezTo>
                <a:cubicBezTo>
                  <a:pt x="72" y="33"/>
                  <a:pt x="72" y="33"/>
                  <a:pt x="72" y="33"/>
                </a:cubicBezTo>
                <a:cubicBezTo>
                  <a:pt x="72" y="35"/>
                  <a:pt x="72" y="35"/>
                  <a:pt x="72" y="35"/>
                </a:cubicBezTo>
                <a:close/>
                <a:moveTo>
                  <a:pt x="33" y="50"/>
                </a:moveTo>
                <a:cubicBezTo>
                  <a:pt x="33" y="50"/>
                  <a:pt x="33" y="50"/>
                  <a:pt x="33" y="50"/>
                </a:cubicBezTo>
                <a:cubicBezTo>
                  <a:pt x="70" y="43"/>
                  <a:pt x="70" y="43"/>
                  <a:pt x="70" y="43"/>
                </a:cubicBezTo>
                <a:cubicBezTo>
                  <a:pt x="70" y="42"/>
                  <a:pt x="70" y="42"/>
                  <a:pt x="70" y="42"/>
                </a:cubicBezTo>
                <a:cubicBezTo>
                  <a:pt x="33" y="50"/>
                  <a:pt x="33" y="50"/>
                  <a:pt x="33" y="50"/>
                </a:cubicBezTo>
                <a:close/>
                <a:moveTo>
                  <a:pt x="33" y="47"/>
                </a:moveTo>
                <a:cubicBezTo>
                  <a:pt x="33" y="48"/>
                  <a:pt x="33" y="48"/>
                  <a:pt x="33" y="48"/>
                </a:cubicBezTo>
                <a:cubicBezTo>
                  <a:pt x="70" y="40"/>
                  <a:pt x="70" y="40"/>
                  <a:pt x="70" y="40"/>
                </a:cubicBezTo>
                <a:cubicBezTo>
                  <a:pt x="70" y="39"/>
                  <a:pt x="70" y="39"/>
                  <a:pt x="70" y="39"/>
                </a:cubicBezTo>
                <a:cubicBezTo>
                  <a:pt x="33" y="47"/>
                  <a:pt x="33" y="47"/>
                  <a:pt x="33" y="47"/>
                </a:cubicBezTo>
                <a:close/>
                <a:moveTo>
                  <a:pt x="32" y="45"/>
                </a:moveTo>
                <a:cubicBezTo>
                  <a:pt x="33" y="46"/>
                  <a:pt x="33" y="46"/>
                  <a:pt x="33" y="46"/>
                </a:cubicBezTo>
                <a:cubicBezTo>
                  <a:pt x="70" y="38"/>
                  <a:pt x="70" y="38"/>
                  <a:pt x="70" y="38"/>
                </a:cubicBezTo>
                <a:cubicBezTo>
                  <a:pt x="70" y="37"/>
                  <a:pt x="70" y="37"/>
                  <a:pt x="70" y="37"/>
                </a:cubicBezTo>
                <a:lnTo>
                  <a:pt x="32" y="45"/>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bg2">
                  <a:lumMod val="25000"/>
                </a:schemeClr>
              </a:solidFill>
              <a:latin typeface="Agency FB" panose="020B0503020202020204" pitchFamily="34" charset="0"/>
            </a:endParaRPr>
          </a:p>
        </p:txBody>
      </p:sp>
      <p:sp>
        <p:nvSpPr>
          <p:cNvPr id="14" name="Freeform 104">
            <a:extLst>
              <a:ext uri="{FF2B5EF4-FFF2-40B4-BE49-F238E27FC236}">
                <a16:creationId xmlns:a16="http://schemas.microsoft.com/office/drawing/2014/main" id="{F42FBF04-7287-43F5-B777-781C41A94D9A}"/>
              </a:ext>
            </a:extLst>
          </p:cNvPr>
          <p:cNvSpPr>
            <a:spLocks noEditPoints="1"/>
          </p:cNvSpPr>
          <p:nvPr/>
        </p:nvSpPr>
        <p:spPr bwMode="auto">
          <a:xfrm>
            <a:off x="1265111" y="3788547"/>
            <a:ext cx="555690" cy="587672"/>
          </a:xfrm>
          <a:custGeom>
            <a:avLst/>
            <a:gdLst>
              <a:gd name="T0" fmla="*/ 78 w 139"/>
              <a:gd name="T1" fmla="*/ 9 h 147"/>
              <a:gd name="T2" fmla="*/ 57 w 139"/>
              <a:gd name="T3" fmla="*/ 15 h 147"/>
              <a:gd name="T4" fmla="*/ 92 w 139"/>
              <a:gd name="T5" fmla="*/ 17 h 147"/>
              <a:gd name="T6" fmla="*/ 124 w 139"/>
              <a:gd name="T7" fmla="*/ 17 h 147"/>
              <a:gd name="T8" fmla="*/ 124 w 139"/>
              <a:gd name="T9" fmla="*/ 30 h 147"/>
              <a:gd name="T10" fmla="*/ 122 w 139"/>
              <a:gd name="T11" fmla="*/ 38 h 147"/>
              <a:gd name="T12" fmla="*/ 115 w 139"/>
              <a:gd name="T13" fmla="*/ 76 h 147"/>
              <a:gd name="T14" fmla="*/ 122 w 139"/>
              <a:gd name="T15" fmla="*/ 78 h 147"/>
              <a:gd name="T16" fmla="*/ 122 w 139"/>
              <a:gd name="T17" fmla="*/ 89 h 147"/>
              <a:gd name="T18" fmla="*/ 103 w 139"/>
              <a:gd name="T19" fmla="*/ 135 h 147"/>
              <a:gd name="T20" fmla="*/ 0 w 139"/>
              <a:gd name="T21" fmla="*/ 147 h 147"/>
              <a:gd name="T22" fmla="*/ 46 w 139"/>
              <a:gd name="T23" fmla="*/ 89 h 147"/>
              <a:gd name="T24" fmla="*/ 19 w 139"/>
              <a:gd name="T25" fmla="*/ 86 h 147"/>
              <a:gd name="T26" fmla="*/ 19 w 139"/>
              <a:gd name="T27" fmla="*/ 78 h 147"/>
              <a:gd name="T28" fmla="*/ 25 w 139"/>
              <a:gd name="T29" fmla="*/ 76 h 147"/>
              <a:gd name="T30" fmla="*/ 19 w 139"/>
              <a:gd name="T31" fmla="*/ 38 h 147"/>
              <a:gd name="T32" fmla="*/ 17 w 139"/>
              <a:gd name="T33" fmla="*/ 30 h 147"/>
              <a:gd name="T34" fmla="*/ 25 w 139"/>
              <a:gd name="T35" fmla="*/ 17 h 147"/>
              <a:gd name="T36" fmla="*/ 46 w 139"/>
              <a:gd name="T37" fmla="*/ 17 h 147"/>
              <a:gd name="T38" fmla="*/ 57 w 139"/>
              <a:gd name="T39" fmla="*/ 0 h 147"/>
              <a:gd name="T40" fmla="*/ 82 w 139"/>
              <a:gd name="T41" fmla="*/ 0 h 147"/>
              <a:gd name="T42" fmla="*/ 92 w 139"/>
              <a:gd name="T43" fmla="*/ 17 h 147"/>
              <a:gd name="T44" fmla="*/ 46 w 139"/>
              <a:gd name="T45" fmla="*/ 135 h 147"/>
              <a:gd name="T46" fmla="*/ 92 w 139"/>
              <a:gd name="T47" fmla="*/ 135 h 147"/>
              <a:gd name="T48" fmla="*/ 50 w 139"/>
              <a:gd name="T49" fmla="*/ 126 h 147"/>
              <a:gd name="T50" fmla="*/ 50 w 139"/>
              <a:gd name="T51" fmla="*/ 126 h 147"/>
              <a:gd name="T52" fmla="*/ 82 w 139"/>
              <a:gd name="T53" fmla="*/ 89 h 147"/>
              <a:gd name="T54" fmla="*/ 48 w 139"/>
              <a:gd name="T55" fmla="*/ 120 h 147"/>
              <a:gd name="T56" fmla="*/ 82 w 139"/>
              <a:gd name="T57" fmla="*/ 68 h 147"/>
              <a:gd name="T58" fmla="*/ 57 w 139"/>
              <a:gd name="T59" fmla="*/ 61 h 147"/>
              <a:gd name="T60" fmla="*/ 57 w 139"/>
              <a:gd name="T61" fmla="*/ 61 h 147"/>
              <a:gd name="T62" fmla="*/ 92 w 139"/>
              <a:gd name="T63" fmla="*/ 34 h 147"/>
              <a:gd name="T64" fmla="*/ 92 w 139"/>
              <a:gd name="T65" fmla="*/ 21 h 147"/>
              <a:gd name="T66" fmla="*/ 46 w 139"/>
              <a:gd name="T67" fmla="*/ 21 h 147"/>
              <a:gd name="T68" fmla="*/ 46 w 139"/>
              <a:gd name="T69" fmla="*/ 34 h 147"/>
              <a:gd name="T70" fmla="*/ 82 w 139"/>
              <a:gd name="T71" fmla="*/ 34 h 147"/>
              <a:gd name="T72" fmla="*/ 57 w 139"/>
              <a:gd name="T73" fmla="*/ 34 h 147"/>
              <a:gd name="T74" fmla="*/ 92 w 139"/>
              <a:gd name="T75" fmla="*/ 80 h 147"/>
              <a:gd name="T76" fmla="*/ 118 w 139"/>
              <a:gd name="T77" fmla="*/ 80 h 147"/>
              <a:gd name="T78" fmla="*/ 46 w 139"/>
              <a:gd name="T79" fmla="*/ 84 h 147"/>
              <a:gd name="T80" fmla="*/ 23 w 139"/>
              <a:gd name="T81" fmla="*/ 80 h 147"/>
              <a:gd name="T82" fmla="*/ 46 w 139"/>
              <a:gd name="T83" fmla="*/ 84 h 147"/>
              <a:gd name="T84" fmla="*/ 82 w 139"/>
              <a:gd name="T85" fmla="*/ 82 h 147"/>
              <a:gd name="T86" fmla="*/ 82 w 139"/>
              <a:gd name="T87" fmla="*/ 72 h 147"/>
              <a:gd name="T88" fmla="*/ 57 w 139"/>
              <a:gd name="T89"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 h="147">
                <a:moveTo>
                  <a:pt x="57" y="15"/>
                </a:moveTo>
                <a:lnTo>
                  <a:pt x="84" y="15"/>
                </a:lnTo>
                <a:lnTo>
                  <a:pt x="78" y="9"/>
                </a:lnTo>
                <a:lnTo>
                  <a:pt x="61" y="9"/>
                </a:lnTo>
                <a:lnTo>
                  <a:pt x="57" y="15"/>
                </a:lnTo>
                <a:lnTo>
                  <a:pt x="57" y="15"/>
                </a:lnTo>
                <a:close/>
                <a:moveTo>
                  <a:pt x="92" y="17"/>
                </a:moveTo>
                <a:lnTo>
                  <a:pt x="92" y="17"/>
                </a:lnTo>
                <a:lnTo>
                  <a:pt x="92" y="17"/>
                </a:lnTo>
                <a:lnTo>
                  <a:pt x="118" y="26"/>
                </a:lnTo>
                <a:lnTo>
                  <a:pt x="118" y="17"/>
                </a:lnTo>
                <a:lnTo>
                  <a:pt x="124" y="17"/>
                </a:lnTo>
                <a:lnTo>
                  <a:pt x="124" y="28"/>
                </a:lnTo>
                <a:lnTo>
                  <a:pt x="124" y="28"/>
                </a:lnTo>
                <a:lnTo>
                  <a:pt x="124" y="30"/>
                </a:lnTo>
                <a:lnTo>
                  <a:pt x="124" y="36"/>
                </a:lnTo>
                <a:lnTo>
                  <a:pt x="124" y="38"/>
                </a:lnTo>
                <a:lnTo>
                  <a:pt x="122" y="38"/>
                </a:lnTo>
                <a:lnTo>
                  <a:pt x="92" y="38"/>
                </a:lnTo>
                <a:lnTo>
                  <a:pt x="92" y="68"/>
                </a:lnTo>
                <a:lnTo>
                  <a:pt x="115" y="76"/>
                </a:lnTo>
                <a:lnTo>
                  <a:pt x="115" y="70"/>
                </a:lnTo>
                <a:lnTo>
                  <a:pt x="122" y="70"/>
                </a:lnTo>
                <a:lnTo>
                  <a:pt x="122" y="78"/>
                </a:lnTo>
                <a:lnTo>
                  <a:pt x="122" y="80"/>
                </a:lnTo>
                <a:lnTo>
                  <a:pt x="122" y="86"/>
                </a:lnTo>
                <a:lnTo>
                  <a:pt x="122" y="89"/>
                </a:lnTo>
                <a:lnTo>
                  <a:pt x="120" y="89"/>
                </a:lnTo>
                <a:lnTo>
                  <a:pt x="92" y="89"/>
                </a:lnTo>
                <a:lnTo>
                  <a:pt x="103" y="135"/>
                </a:lnTo>
                <a:lnTo>
                  <a:pt x="139" y="135"/>
                </a:lnTo>
                <a:lnTo>
                  <a:pt x="139" y="147"/>
                </a:lnTo>
                <a:lnTo>
                  <a:pt x="0" y="147"/>
                </a:lnTo>
                <a:lnTo>
                  <a:pt x="0" y="135"/>
                </a:lnTo>
                <a:lnTo>
                  <a:pt x="36" y="135"/>
                </a:lnTo>
                <a:lnTo>
                  <a:pt x="46" y="89"/>
                </a:lnTo>
                <a:lnTo>
                  <a:pt x="21" y="89"/>
                </a:lnTo>
                <a:lnTo>
                  <a:pt x="19" y="89"/>
                </a:lnTo>
                <a:lnTo>
                  <a:pt x="19" y="86"/>
                </a:lnTo>
                <a:lnTo>
                  <a:pt x="19" y="80"/>
                </a:lnTo>
                <a:lnTo>
                  <a:pt x="19" y="80"/>
                </a:lnTo>
                <a:lnTo>
                  <a:pt x="19" y="78"/>
                </a:lnTo>
                <a:lnTo>
                  <a:pt x="19" y="70"/>
                </a:lnTo>
                <a:lnTo>
                  <a:pt x="25" y="70"/>
                </a:lnTo>
                <a:lnTo>
                  <a:pt x="25" y="76"/>
                </a:lnTo>
                <a:lnTo>
                  <a:pt x="46" y="68"/>
                </a:lnTo>
                <a:lnTo>
                  <a:pt x="46" y="38"/>
                </a:lnTo>
                <a:lnTo>
                  <a:pt x="19" y="38"/>
                </a:lnTo>
                <a:lnTo>
                  <a:pt x="17" y="38"/>
                </a:lnTo>
                <a:lnTo>
                  <a:pt x="17" y="36"/>
                </a:lnTo>
                <a:lnTo>
                  <a:pt x="17" y="30"/>
                </a:lnTo>
                <a:lnTo>
                  <a:pt x="17" y="28"/>
                </a:lnTo>
                <a:lnTo>
                  <a:pt x="17" y="17"/>
                </a:lnTo>
                <a:lnTo>
                  <a:pt x="25" y="17"/>
                </a:lnTo>
                <a:lnTo>
                  <a:pt x="25" y="26"/>
                </a:lnTo>
                <a:lnTo>
                  <a:pt x="46" y="17"/>
                </a:lnTo>
                <a:lnTo>
                  <a:pt x="46" y="17"/>
                </a:lnTo>
                <a:lnTo>
                  <a:pt x="46" y="17"/>
                </a:lnTo>
                <a:lnTo>
                  <a:pt x="57" y="2"/>
                </a:lnTo>
                <a:lnTo>
                  <a:pt x="57" y="0"/>
                </a:lnTo>
                <a:lnTo>
                  <a:pt x="59" y="0"/>
                </a:lnTo>
                <a:lnTo>
                  <a:pt x="80" y="0"/>
                </a:lnTo>
                <a:lnTo>
                  <a:pt x="82" y="0"/>
                </a:lnTo>
                <a:lnTo>
                  <a:pt x="84" y="2"/>
                </a:lnTo>
                <a:lnTo>
                  <a:pt x="92" y="17"/>
                </a:lnTo>
                <a:lnTo>
                  <a:pt x="92" y="17"/>
                </a:lnTo>
                <a:close/>
                <a:moveTo>
                  <a:pt x="92" y="131"/>
                </a:moveTo>
                <a:lnTo>
                  <a:pt x="46" y="131"/>
                </a:lnTo>
                <a:lnTo>
                  <a:pt x="46" y="135"/>
                </a:lnTo>
                <a:lnTo>
                  <a:pt x="65" y="135"/>
                </a:lnTo>
                <a:lnTo>
                  <a:pt x="73" y="135"/>
                </a:lnTo>
                <a:lnTo>
                  <a:pt x="92" y="135"/>
                </a:lnTo>
                <a:lnTo>
                  <a:pt x="92" y="131"/>
                </a:lnTo>
                <a:lnTo>
                  <a:pt x="92" y="131"/>
                </a:lnTo>
                <a:close/>
                <a:moveTo>
                  <a:pt x="50" y="126"/>
                </a:moveTo>
                <a:lnTo>
                  <a:pt x="90" y="126"/>
                </a:lnTo>
                <a:lnTo>
                  <a:pt x="84" y="93"/>
                </a:lnTo>
                <a:lnTo>
                  <a:pt x="50" y="126"/>
                </a:lnTo>
                <a:lnTo>
                  <a:pt x="50" y="126"/>
                </a:lnTo>
                <a:close/>
                <a:moveTo>
                  <a:pt x="48" y="120"/>
                </a:moveTo>
                <a:lnTo>
                  <a:pt x="82" y="89"/>
                </a:lnTo>
                <a:lnTo>
                  <a:pt x="55" y="89"/>
                </a:lnTo>
                <a:lnTo>
                  <a:pt x="48" y="120"/>
                </a:lnTo>
                <a:lnTo>
                  <a:pt x="48" y="120"/>
                </a:lnTo>
                <a:close/>
                <a:moveTo>
                  <a:pt x="82" y="42"/>
                </a:moveTo>
                <a:lnTo>
                  <a:pt x="59" y="68"/>
                </a:lnTo>
                <a:lnTo>
                  <a:pt x="82" y="68"/>
                </a:lnTo>
                <a:lnTo>
                  <a:pt x="82" y="42"/>
                </a:lnTo>
                <a:lnTo>
                  <a:pt x="82" y="42"/>
                </a:lnTo>
                <a:close/>
                <a:moveTo>
                  <a:pt x="57" y="61"/>
                </a:moveTo>
                <a:lnTo>
                  <a:pt x="80" y="38"/>
                </a:lnTo>
                <a:lnTo>
                  <a:pt x="57" y="38"/>
                </a:lnTo>
                <a:lnTo>
                  <a:pt x="57" y="61"/>
                </a:lnTo>
                <a:lnTo>
                  <a:pt x="57" y="61"/>
                </a:lnTo>
                <a:close/>
                <a:moveTo>
                  <a:pt x="92" y="21"/>
                </a:moveTo>
                <a:lnTo>
                  <a:pt x="92" y="34"/>
                </a:lnTo>
                <a:lnTo>
                  <a:pt x="120" y="34"/>
                </a:lnTo>
                <a:lnTo>
                  <a:pt x="120" y="30"/>
                </a:lnTo>
                <a:lnTo>
                  <a:pt x="92" y="21"/>
                </a:lnTo>
                <a:lnTo>
                  <a:pt x="92" y="21"/>
                </a:lnTo>
                <a:close/>
                <a:moveTo>
                  <a:pt x="46" y="34"/>
                </a:moveTo>
                <a:lnTo>
                  <a:pt x="46" y="21"/>
                </a:lnTo>
                <a:lnTo>
                  <a:pt x="23" y="30"/>
                </a:lnTo>
                <a:lnTo>
                  <a:pt x="23" y="34"/>
                </a:lnTo>
                <a:lnTo>
                  <a:pt x="46" y="34"/>
                </a:lnTo>
                <a:lnTo>
                  <a:pt x="46" y="34"/>
                </a:lnTo>
                <a:close/>
                <a:moveTo>
                  <a:pt x="57" y="34"/>
                </a:moveTo>
                <a:lnTo>
                  <a:pt x="82" y="34"/>
                </a:lnTo>
                <a:lnTo>
                  <a:pt x="82" y="26"/>
                </a:lnTo>
                <a:lnTo>
                  <a:pt x="57" y="26"/>
                </a:lnTo>
                <a:lnTo>
                  <a:pt x="57" y="34"/>
                </a:lnTo>
                <a:lnTo>
                  <a:pt x="57" y="34"/>
                </a:lnTo>
                <a:close/>
                <a:moveTo>
                  <a:pt x="92" y="72"/>
                </a:moveTo>
                <a:lnTo>
                  <a:pt x="92" y="80"/>
                </a:lnTo>
                <a:lnTo>
                  <a:pt x="92" y="84"/>
                </a:lnTo>
                <a:lnTo>
                  <a:pt x="118" y="84"/>
                </a:lnTo>
                <a:lnTo>
                  <a:pt x="118" y="80"/>
                </a:lnTo>
                <a:lnTo>
                  <a:pt x="92" y="72"/>
                </a:lnTo>
                <a:lnTo>
                  <a:pt x="92" y="72"/>
                </a:lnTo>
                <a:close/>
                <a:moveTo>
                  <a:pt x="46" y="84"/>
                </a:moveTo>
                <a:lnTo>
                  <a:pt x="46" y="80"/>
                </a:lnTo>
                <a:lnTo>
                  <a:pt x="46" y="72"/>
                </a:lnTo>
                <a:lnTo>
                  <a:pt x="23" y="80"/>
                </a:lnTo>
                <a:lnTo>
                  <a:pt x="23" y="84"/>
                </a:lnTo>
                <a:lnTo>
                  <a:pt x="46" y="84"/>
                </a:lnTo>
                <a:lnTo>
                  <a:pt x="46" y="84"/>
                </a:lnTo>
                <a:close/>
                <a:moveTo>
                  <a:pt x="57" y="84"/>
                </a:moveTo>
                <a:lnTo>
                  <a:pt x="82" y="84"/>
                </a:lnTo>
                <a:lnTo>
                  <a:pt x="82" y="82"/>
                </a:lnTo>
                <a:lnTo>
                  <a:pt x="82" y="82"/>
                </a:lnTo>
                <a:lnTo>
                  <a:pt x="82" y="80"/>
                </a:lnTo>
                <a:lnTo>
                  <a:pt x="82" y="72"/>
                </a:lnTo>
                <a:lnTo>
                  <a:pt x="57" y="72"/>
                </a:lnTo>
                <a:lnTo>
                  <a:pt x="57" y="80"/>
                </a:lnTo>
                <a:lnTo>
                  <a:pt x="57" y="82"/>
                </a:lnTo>
                <a:lnTo>
                  <a:pt x="57" y="82"/>
                </a:lnTo>
                <a:lnTo>
                  <a:pt x="57" y="84"/>
                </a:lnTo>
                <a:close/>
              </a:path>
            </a:pathLst>
          </a:custGeom>
          <a:solidFill>
            <a:srgbClr val="D70000"/>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bg2">
                  <a:lumMod val="25000"/>
                </a:schemeClr>
              </a:solidFill>
              <a:latin typeface="Agency FB" panose="020B0503020202020204" pitchFamily="34" charset="0"/>
            </a:endParaRPr>
          </a:p>
        </p:txBody>
      </p:sp>
      <p:sp>
        <p:nvSpPr>
          <p:cNvPr id="15" name="Freeform 107">
            <a:extLst>
              <a:ext uri="{FF2B5EF4-FFF2-40B4-BE49-F238E27FC236}">
                <a16:creationId xmlns:a16="http://schemas.microsoft.com/office/drawing/2014/main" id="{098328A2-4F07-439B-B3C9-95A2F73FC9EA}"/>
              </a:ext>
            </a:extLst>
          </p:cNvPr>
          <p:cNvSpPr>
            <a:spLocks noEditPoints="1"/>
          </p:cNvSpPr>
          <p:nvPr/>
        </p:nvSpPr>
        <p:spPr bwMode="auto">
          <a:xfrm>
            <a:off x="4570492" y="2616795"/>
            <a:ext cx="469676" cy="551696"/>
          </a:xfrm>
          <a:custGeom>
            <a:avLst/>
            <a:gdLst>
              <a:gd name="T0" fmla="*/ 19 w 60"/>
              <a:gd name="T1" fmla="*/ 18 h 73"/>
              <a:gd name="T2" fmla="*/ 21 w 60"/>
              <a:gd name="T3" fmla="*/ 19 h 73"/>
              <a:gd name="T4" fmla="*/ 44 w 60"/>
              <a:gd name="T5" fmla="*/ 19 h 73"/>
              <a:gd name="T6" fmla="*/ 43 w 60"/>
              <a:gd name="T7" fmla="*/ 17 h 73"/>
              <a:gd name="T8" fmla="*/ 17 w 60"/>
              <a:gd name="T9" fmla="*/ 17 h 73"/>
              <a:gd name="T10" fmla="*/ 47 w 60"/>
              <a:gd name="T11" fmla="*/ 22 h 73"/>
              <a:gd name="T12" fmla="*/ 47 w 60"/>
              <a:gd name="T13" fmla="*/ 23 h 73"/>
              <a:gd name="T14" fmla="*/ 44 w 60"/>
              <a:gd name="T15" fmla="*/ 32 h 73"/>
              <a:gd name="T16" fmla="*/ 36 w 60"/>
              <a:gd name="T17" fmla="*/ 44 h 73"/>
              <a:gd name="T18" fmla="*/ 22 w 60"/>
              <a:gd name="T19" fmla="*/ 43 h 73"/>
              <a:gd name="T20" fmla="*/ 14 w 60"/>
              <a:gd name="T21" fmla="*/ 32 h 73"/>
              <a:gd name="T22" fmla="*/ 11 w 60"/>
              <a:gd name="T23" fmla="*/ 23 h 73"/>
              <a:gd name="T24" fmla="*/ 11 w 60"/>
              <a:gd name="T25" fmla="*/ 22 h 73"/>
              <a:gd name="T26" fmla="*/ 13 w 60"/>
              <a:gd name="T27" fmla="*/ 18 h 73"/>
              <a:gd name="T28" fmla="*/ 15 w 60"/>
              <a:gd name="T29" fmla="*/ 5 h 73"/>
              <a:gd name="T30" fmla="*/ 47 w 60"/>
              <a:gd name="T31" fmla="*/ 17 h 73"/>
              <a:gd name="T32" fmla="*/ 47 w 60"/>
              <a:gd name="T33" fmla="*/ 18 h 73"/>
              <a:gd name="T34" fmla="*/ 46 w 60"/>
              <a:gd name="T35" fmla="*/ 22 h 73"/>
              <a:gd name="T36" fmla="*/ 16 w 60"/>
              <a:gd name="T37" fmla="*/ 22 h 73"/>
              <a:gd name="T38" fmla="*/ 15 w 60"/>
              <a:gd name="T39" fmla="*/ 24 h 73"/>
              <a:gd name="T40" fmla="*/ 14 w 60"/>
              <a:gd name="T41" fmla="*/ 24 h 73"/>
              <a:gd name="T42" fmla="*/ 16 w 60"/>
              <a:gd name="T43" fmla="*/ 29 h 73"/>
              <a:gd name="T44" fmla="*/ 17 w 60"/>
              <a:gd name="T45" fmla="*/ 30 h 73"/>
              <a:gd name="T46" fmla="*/ 23 w 60"/>
              <a:gd name="T47" fmla="*/ 41 h 73"/>
              <a:gd name="T48" fmla="*/ 35 w 60"/>
              <a:gd name="T49" fmla="*/ 41 h 73"/>
              <a:gd name="T50" fmla="*/ 42 w 60"/>
              <a:gd name="T51" fmla="*/ 30 h 73"/>
              <a:gd name="T52" fmla="*/ 42 w 60"/>
              <a:gd name="T53" fmla="*/ 29 h 73"/>
              <a:gd name="T54" fmla="*/ 44 w 60"/>
              <a:gd name="T55" fmla="*/ 24 h 73"/>
              <a:gd name="T56" fmla="*/ 43 w 60"/>
              <a:gd name="T57" fmla="*/ 24 h 73"/>
              <a:gd name="T58" fmla="*/ 42 w 60"/>
              <a:gd name="T59" fmla="*/ 22 h 73"/>
              <a:gd name="T60" fmla="*/ 34 w 60"/>
              <a:gd name="T61" fmla="*/ 21 h 73"/>
              <a:gd name="T62" fmla="*/ 21 w 60"/>
              <a:gd name="T63" fmla="*/ 22 h 73"/>
              <a:gd name="T64" fmla="*/ 17 w 60"/>
              <a:gd name="T65" fmla="*/ 20 h 73"/>
              <a:gd name="T66" fmla="*/ 17 w 60"/>
              <a:gd name="T67" fmla="*/ 20 h 73"/>
              <a:gd name="T68" fmla="*/ 59 w 60"/>
              <a:gd name="T69" fmla="*/ 73 h 73"/>
              <a:gd name="T70" fmla="*/ 47 w 60"/>
              <a:gd name="T71" fmla="*/ 47 h 73"/>
              <a:gd name="T72" fmla="*/ 42 w 60"/>
              <a:gd name="T73" fmla="*/ 73 h 73"/>
              <a:gd name="T74" fmla="*/ 16 w 60"/>
              <a:gd name="T75" fmla="*/ 60 h 73"/>
              <a:gd name="T76" fmla="*/ 42 w 60"/>
              <a:gd name="T77" fmla="*/ 73 h 73"/>
              <a:gd name="T78" fmla="*/ 0 w 60"/>
              <a:gd name="T79" fmla="*/ 73 h 73"/>
              <a:gd name="T80" fmla="*/ 12 w 60"/>
              <a:gd name="T81" fmla="*/ 48 h 73"/>
              <a:gd name="T82" fmla="*/ 16 w 60"/>
              <a:gd name="T83" fmla="*/ 47 h 73"/>
              <a:gd name="T84" fmla="*/ 42 w 60"/>
              <a:gd name="T85" fmla="*/ 50 h 73"/>
              <a:gd name="T86" fmla="*/ 16 w 60"/>
              <a:gd name="T8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73">
                <a:moveTo>
                  <a:pt x="17" y="17"/>
                </a:moveTo>
                <a:cubicBezTo>
                  <a:pt x="18" y="17"/>
                  <a:pt x="18" y="18"/>
                  <a:pt x="19" y="18"/>
                </a:cubicBezTo>
                <a:cubicBezTo>
                  <a:pt x="19" y="18"/>
                  <a:pt x="19" y="18"/>
                  <a:pt x="19" y="18"/>
                </a:cubicBezTo>
                <a:cubicBezTo>
                  <a:pt x="20" y="18"/>
                  <a:pt x="20" y="19"/>
                  <a:pt x="21" y="19"/>
                </a:cubicBezTo>
                <a:cubicBezTo>
                  <a:pt x="25" y="19"/>
                  <a:pt x="30" y="18"/>
                  <a:pt x="34" y="18"/>
                </a:cubicBezTo>
                <a:cubicBezTo>
                  <a:pt x="38" y="18"/>
                  <a:pt x="42" y="19"/>
                  <a:pt x="44" y="19"/>
                </a:cubicBezTo>
                <a:cubicBezTo>
                  <a:pt x="44" y="18"/>
                  <a:pt x="44" y="18"/>
                  <a:pt x="44" y="18"/>
                </a:cubicBezTo>
                <a:cubicBezTo>
                  <a:pt x="44" y="18"/>
                  <a:pt x="43" y="17"/>
                  <a:pt x="43" y="17"/>
                </a:cubicBezTo>
                <a:cubicBezTo>
                  <a:pt x="39" y="15"/>
                  <a:pt x="33" y="14"/>
                  <a:pt x="28" y="14"/>
                </a:cubicBezTo>
                <a:cubicBezTo>
                  <a:pt x="24" y="15"/>
                  <a:pt x="19" y="16"/>
                  <a:pt x="17" y="17"/>
                </a:cubicBezTo>
                <a:close/>
                <a:moveTo>
                  <a:pt x="46" y="22"/>
                </a:moveTo>
                <a:cubicBezTo>
                  <a:pt x="47" y="22"/>
                  <a:pt x="47" y="22"/>
                  <a:pt x="47" y="22"/>
                </a:cubicBezTo>
                <a:cubicBezTo>
                  <a:pt x="47" y="22"/>
                  <a:pt x="47" y="22"/>
                  <a:pt x="47" y="22"/>
                </a:cubicBezTo>
                <a:cubicBezTo>
                  <a:pt x="47" y="23"/>
                  <a:pt x="47" y="23"/>
                  <a:pt x="47" y="23"/>
                </a:cubicBezTo>
                <a:cubicBezTo>
                  <a:pt x="47" y="25"/>
                  <a:pt x="47" y="27"/>
                  <a:pt x="47" y="29"/>
                </a:cubicBezTo>
                <a:cubicBezTo>
                  <a:pt x="46" y="30"/>
                  <a:pt x="45" y="31"/>
                  <a:pt x="44" y="32"/>
                </a:cubicBezTo>
                <a:cubicBezTo>
                  <a:pt x="43" y="34"/>
                  <a:pt x="43" y="37"/>
                  <a:pt x="41" y="39"/>
                </a:cubicBezTo>
                <a:cubicBezTo>
                  <a:pt x="40" y="41"/>
                  <a:pt x="38" y="43"/>
                  <a:pt x="36" y="44"/>
                </a:cubicBezTo>
                <a:cubicBezTo>
                  <a:pt x="34" y="44"/>
                  <a:pt x="31" y="44"/>
                  <a:pt x="29" y="44"/>
                </a:cubicBezTo>
                <a:cubicBezTo>
                  <a:pt x="26" y="44"/>
                  <a:pt x="23" y="44"/>
                  <a:pt x="22" y="43"/>
                </a:cubicBezTo>
                <a:cubicBezTo>
                  <a:pt x="20" y="42"/>
                  <a:pt x="18" y="40"/>
                  <a:pt x="17" y="38"/>
                </a:cubicBezTo>
                <a:cubicBezTo>
                  <a:pt x="16" y="36"/>
                  <a:pt x="15" y="34"/>
                  <a:pt x="14" y="32"/>
                </a:cubicBezTo>
                <a:cubicBezTo>
                  <a:pt x="13" y="31"/>
                  <a:pt x="12" y="30"/>
                  <a:pt x="12" y="29"/>
                </a:cubicBezTo>
                <a:cubicBezTo>
                  <a:pt x="11" y="27"/>
                  <a:pt x="11" y="25"/>
                  <a:pt x="11" y="23"/>
                </a:cubicBezTo>
                <a:cubicBezTo>
                  <a:pt x="11" y="22"/>
                  <a:pt x="11" y="22"/>
                  <a:pt x="11" y="22"/>
                </a:cubicBezTo>
                <a:cubicBezTo>
                  <a:pt x="11" y="22"/>
                  <a:pt x="11" y="22"/>
                  <a:pt x="11" y="22"/>
                </a:cubicBezTo>
                <a:cubicBezTo>
                  <a:pt x="13" y="21"/>
                  <a:pt x="13" y="21"/>
                  <a:pt x="13" y="21"/>
                </a:cubicBezTo>
                <a:cubicBezTo>
                  <a:pt x="13" y="18"/>
                  <a:pt x="13" y="18"/>
                  <a:pt x="13" y="18"/>
                </a:cubicBezTo>
                <a:cubicBezTo>
                  <a:pt x="12" y="18"/>
                  <a:pt x="12" y="18"/>
                  <a:pt x="12" y="18"/>
                </a:cubicBezTo>
                <a:cubicBezTo>
                  <a:pt x="11" y="11"/>
                  <a:pt x="12" y="9"/>
                  <a:pt x="15" y="5"/>
                </a:cubicBezTo>
                <a:cubicBezTo>
                  <a:pt x="21" y="0"/>
                  <a:pt x="36" y="0"/>
                  <a:pt x="43" y="5"/>
                </a:cubicBezTo>
                <a:cubicBezTo>
                  <a:pt x="46" y="8"/>
                  <a:pt x="47" y="12"/>
                  <a:pt x="47" y="17"/>
                </a:cubicBezTo>
                <a:cubicBezTo>
                  <a:pt x="47" y="17"/>
                  <a:pt x="47" y="17"/>
                  <a:pt x="47" y="17"/>
                </a:cubicBezTo>
                <a:cubicBezTo>
                  <a:pt x="47" y="18"/>
                  <a:pt x="47" y="18"/>
                  <a:pt x="47" y="18"/>
                </a:cubicBezTo>
                <a:cubicBezTo>
                  <a:pt x="47" y="21"/>
                  <a:pt x="47" y="21"/>
                  <a:pt x="47" y="21"/>
                </a:cubicBezTo>
                <a:cubicBezTo>
                  <a:pt x="46" y="22"/>
                  <a:pt x="46" y="22"/>
                  <a:pt x="46" y="22"/>
                </a:cubicBezTo>
                <a:close/>
                <a:moveTo>
                  <a:pt x="17" y="20"/>
                </a:moveTo>
                <a:cubicBezTo>
                  <a:pt x="17" y="21"/>
                  <a:pt x="17" y="22"/>
                  <a:pt x="16" y="22"/>
                </a:cubicBezTo>
                <a:cubicBezTo>
                  <a:pt x="16" y="24"/>
                  <a:pt x="16" y="24"/>
                  <a:pt x="16" y="24"/>
                </a:cubicBezTo>
                <a:cubicBezTo>
                  <a:pt x="15" y="24"/>
                  <a:pt x="15" y="24"/>
                  <a:pt x="15" y="24"/>
                </a:cubicBezTo>
                <a:cubicBezTo>
                  <a:pt x="15" y="24"/>
                  <a:pt x="14" y="24"/>
                  <a:pt x="14" y="24"/>
                </a:cubicBezTo>
                <a:cubicBezTo>
                  <a:pt x="14" y="24"/>
                  <a:pt x="14" y="24"/>
                  <a:pt x="14" y="24"/>
                </a:cubicBezTo>
                <a:cubicBezTo>
                  <a:pt x="14" y="25"/>
                  <a:pt x="14" y="27"/>
                  <a:pt x="14" y="28"/>
                </a:cubicBezTo>
                <a:cubicBezTo>
                  <a:pt x="15" y="28"/>
                  <a:pt x="15" y="29"/>
                  <a:pt x="16" y="29"/>
                </a:cubicBezTo>
                <a:cubicBezTo>
                  <a:pt x="17" y="29"/>
                  <a:pt x="17" y="29"/>
                  <a:pt x="17" y="29"/>
                </a:cubicBezTo>
                <a:cubicBezTo>
                  <a:pt x="17" y="30"/>
                  <a:pt x="17" y="30"/>
                  <a:pt x="17" y="30"/>
                </a:cubicBezTo>
                <a:cubicBezTo>
                  <a:pt x="17" y="33"/>
                  <a:pt x="18" y="35"/>
                  <a:pt x="19" y="37"/>
                </a:cubicBezTo>
                <a:cubicBezTo>
                  <a:pt x="20" y="39"/>
                  <a:pt x="21" y="40"/>
                  <a:pt x="23" y="41"/>
                </a:cubicBezTo>
                <a:cubicBezTo>
                  <a:pt x="24" y="41"/>
                  <a:pt x="26" y="41"/>
                  <a:pt x="29" y="41"/>
                </a:cubicBezTo>
                <a:cubicBezTo>
                  <a:pt x="31" y="41"/>
                  <a:pt x="34" y="41"/>
                  <a:pt x="35" y="41"/>
                </a:cubicBezTo>
                <a:cubicBezTo>
                  <a:pt x="36" y="40"/>
                  <a:pt x="38" y="39"/>
                  <a:pt x="39" y="37"/>
                </a:cubicBezTo>
                <a:cubicBezTo>
                  <a:pt x="40" y="35"/>
                  <a:pt x="41" y="33"/>
                  <a:pt x="42" y="30"/>
                </a:cubicBezTo>
                <a:cubicBezTo>
                  <a:pt x="42" y="29"/>
                  <a:pt x="42" y="29"/>
                  <a:pt x="42" y="29"/>
                </a:cubicBezTo>
                <a:cubicBezTo>
                  <a:pt x="42" y="29"/>
                  <a:pt x="42" y="29"/>
                  <a:pt x="42" y="29"/>
                </a:cubicBezTo>
                <a:cubicBezTo>
                  <a:pt x="43" y="29"/>
                  <a:pt x="44" y="28"/>
                  <a:pt x="44" y="27"/>
                </a:cubicBezTo>
                <a:cubicBezTo>
                  <a:pt x="44" y="27"/>
                  <a:pt x="44" y="25"/>
                  <a:pt x="44" y="24"/>
                </a:cubicBezTo>
                <a:cubicBezTo>
                  <a:pt x="44" y="24"/>
                  <a:pt x="44" y="24"/>
                  <a:pt x="44" y="24"/>
                </a:cubicBezTo>
                <a:cubicBezTo>
                  <a:pt x="44" y="24"/>
                  <a:pt x="44" y="24"/>
                  <a:pt x="43" y="24"/>
                </a:cubicBezTo>
                <a:cubicBezTo>
                  <a:pt x="42" y="24"/>
                  <a:pt x="42" y="24"/>
                  <a:pt x="42" y="24"/>
                </a:cubicBezTo>
                <a:cubicBezTo>
                  <a:pt x="42" y="22"/>
                  <a:pt x="42" y="22"/>
                  <a:pt x="42" y="22"/>
                </a:cubicBezTo>
                <a:cubicBezTo>
                  <a:pt x="42" y="22"/>
                  <a:pt x="42" y="22"/>
                  <a:pt x="42" y="21"/>
                </a:cubicBezTo>
                <a:cubicBezTo>
                  <a:pt x="39" y="21"/>
                  <a:pt x="37" y="21"/>
                  <a:pt x="34" y="21"/>
                </a:cubicBezTo>
                <a:cubicBezTo>
                  <a:pt x="30" y="21"/>
                  <a:pt x="25" y="21"/>
                  <a:pt x="21" y="22"/>
                </a:cubicBezTo>
                <a:cubicBezTo>
                  <a:pt x="21" y="22"/>
                  <a:pt x="21" y="22"/>
                  <a:pt x="21" y="22"/>
                </a:cubicBezTo>
                <a:cubicBezTo>
                  <a:pt x="21" y="22"/>
                  <a:pt x="21" y="22"/>
                  <a:pt x="21" y="22"/>
                </a:cubicBezTo>
                <a:cubicBezTo>
                  <a:pt x="20" y="21"/>
                  <a:pt x="19" y="21"/>
                  <a:pt x="17" y="20"/>
                </a:cubicBezTo>
                <a:cubicBezTo>
                  <a:pt x="17" y="20"/>
                  <a:pt x="17" y="20"/>
                  <a:pt x="17" y="20"/>
                </a:cubicBezTo>
                <a:cubicBezTo>
                  <a:pt x="17" y="20"/>
                  <a:pt x="17" y="20"/>
                  <a:pt x="17" y="20"/>
                </a:cubicBezTo>
                <a:close/>
                <a:moveTo>
                  <a:pt x="51" y="47"/>
                </a:moveTo>
                <a:cubicBezTo>
                  <a:pt x="56" y="52"/>
                  <a:pt x="60" y="65"/>
                  <a:pt x="59" y="73"/>
                </a:cubicBezTo>
                <a:cubicBezTo>
                  <a:pt x="47" y="73"/>
                  <a:pt x="47" y="73"/>
                  <a:pt x="47" y="73"/>
                </a:cubicBezTo>
                <a:cubicBezTo>
                  <a:pt x="47" y="47"/>
                  <a:pt x="47" y="47"/>
                  <a:pt x="47" y="47"/>
                </a:cubicBezTo>
                <a:cubicBezTo>
                  <a:pt x="51" y="47"/>
                  <a:pt x="51" y="47"/>
                  <a:pt x="51" y="47"/>
                </a:cubicBezTo>
                <a:close/>
                <a:moveTo>
                  <a:pt x="42" y="73"/>
                </a:moveTo>
                <a:cubicBezTo>
                  <a:pt x="16" y="73"/>
                  <a:pt x="16" y="73"/>
                  <a:pt x="16" y="73"/>
                </a:cubicBezTo>
                <a:cubicBezTo>
                  <a:pt x="16" y="60"/>
                  <a:pt x="16" y="60"/>
                  <a:pt x="16" y="60"/>
                </a:cubicBezTo>
                <a:cubicBezTo>
                  <a:pt x="42" y="60"/>
                  <a:pt x="42" y="60"/>
                  <a:pt x="42" y="60"/>
                </a:cubicBezTo>
                <a:cubicBezTo>
                  <a:pt x="42" y="73"/>
                  <a:pt x="42" y="73"/>
                  <a:pt x="42" y="73"/>
                </a:cubicBezTo>
                <a:close/>
                <a:moveTo>
                  <a:pt x="12" y="73"/>
                </a:moveTo>
                <a:cubicBezTo>
                  <a:pt x="0" y="73"/>
                  <a:pt x="0" y="73"/>
                  <a:pt x="0" y="73"/>
                </a:cubicBezTo>
                <a:cubicBezTo>
                  <a:pt x="0" y="66"/>
                  <a:pt x="1" y="54"/>
                  <a:pt x="8" y="48"/>
                </a:cubicBezTo>
                <a:cubicBezTo>
                  <a:pt x="12" y="48"/>
                  <a:pt x="12" y="48"/>
                  <a:pt x="12" y="48"/>
                </a:cubicBezTo>
                <a:cubicBezTo>
                  <a:pt x="12" y="73"/>
                  <a:pt x="12" y="73"/>
                  <a:pt x="12" y="73"/>
                </a:cubicBezTo>
                <a:close/>
                <a:moveTo>
                  <a:pt x="16" y="47"/>
                </a:moveTo>
                <a:cubicBezTo>
                  <a:pt x="42" y="47"/>
                  <a:pt x="42" y="47"/>
                  <a:pt x="42" y="47"/>
                </a:cubicBezTo>
                <a:cubicBezTo>
                  <a:pt x="42" y="50"/>
                  <a:pt x="42" y="50"/>
                  <a:pt x="42" y="50"/>
                </a:cubicBezTo>
                <a:cubicBezTo>
                  <a:pt x="16" y="50"/>
                  <a:pt x="16" y="50"/>
                  <a:pt x="16" y="50"/>
                </a:cubicBezTo>
                <a:lnTo>
                  <a:pt x="16" y="47"/>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bg2">
                  <a:lumMod val="25000"/>
                </a:schemeClr>
              </a:solidFill>
              <a:latin typeface="Agency FB" panose="020B0503020202020204" pitchFamily="34" charset="0"/>
            </a:endParaRPr>
          </a:p>
        </p:txBody>
      </p:sp>
      <p:sp>
        <p:nvSpPr>
          <p:cNvPr id="16" name="Freeform 138">
            <a:extLst>
              <a:ext uri="{FF2B5EF4-FFF2-40B4-BE49-F238E27FC236}">
                <a16:creationId xmlns:a16="http://schemas.microsoft.com/office/drawing/2014/main" id="{DA38013C-97A2-43D9-9CED-33BD674D4760}"/>
              </a:ext>
            </a:extLst>
          </p:cNvPr>
          <p:cNvSpPr>
            <a:spLocks noEditPoints="1"/>
          </p:cNvSpPr>
          <p:nvPr/>
        </p:nvSpPr>
        <p:spPr bwMode="auto">
          <a:xfrm>
            <a:off x="1266424" y="2720854"/>
            <a:ext cx="587671" cy="443752"/>
          </a:xfrm>
          <a:custGeom>
            <a:avLst/>
            <a:gdLst>
              <a:gd name="T0" fmla="*/ 46 w 70"/>
              <a:gd name="T1" fmla="*/ 15 h 53"/>
              <a:gd name="T2" fmla="*/ 51 w 70"/>
              <a:gd name="T3" fmla="*/ 21 h 53"/>
              <a:gd name="T4" fmla="*/ 51 w 70"/>
              <a:gd name="T5" fmla="*/ 17 h 53"/>
              <a:gd name="T6" fmla="*/ 53 w 70"/>
              <a:gd name="T7" fmla="*/ 16 h 53"/>
              <a:gd name="T8" fmla="*/ 53 w 70"/>
              <a:gd name="T9" fmla="*/ 17 h 53"/>
              <a:gd name="T10" fmla="*/ 56 w 70"/>
              <a:gd name="T11" fmla="*/ 15 h 53"/>
              <a:gd name="T12" fmla="*/ 60 w 70"/>
              <a:gd name="T13" fmla="*/ 15 h 53"/>
              <a:gd name="T14" fmla="*/ 70 w 70"/>
              <a:gd name="T15" fmla="*/ 26 h 53"/>
              <a:gd name="T16" fmla="*/ 68 w 70"/>
              <a:gd name="T17" fmla="*/ 31 h 53"/>
              <a:gd name="T18" fmla="*/ 63 w 70"/>
              <a:gd name="T19" fmla="*/ 53 h 53"/>
              <a:gd name="T20" fmla="*/ 39 w 70"/>
              <a:gd name="T21" fmla="*/ 31 h 53"/>
              <a:gd name="T22" fmla="*/ 34 w 70"/>
              <a:gd name="T23" fmla="*/ 53 h 53"/>
              <a:gd name="T24" fmla="*/ 30 w 70"/>
              <a:gd name="T25" fmla="*/ 31 h 53"/>
              <a:gd name="T26" fmla="*/ 40 w 70"/>
              <a:gd name="T27" fmla="*/ 26 h 53"/>
              <a:gd name="T28" fmla="*/ 13 w 70"/>
              <a:gd name="T29" fmla="*/ 19 h 53"/>
              <a:gd name="T30" fmla="*/ 23 w 70"/>
              <a:gd name="T31" fmla="*/ 35 h 53"/>
              <a:gd name="T32" fmla="*/ 27 w 70"/>
              <a:gd name="T33" fmla="*/ 37 h 53"/>
              <a:gd name="T34" fmla="*/ 23 w 70"/>
              <a:gd name="T35" fmla="*/ 53 h 53"/>
              <a:gd name="T36" fmla="*/ 22 w 70"/>
              <a:gd name="T37" fmla="*/ 41 h 53"/>
              <a:gd name="T38" fmla="*/ 15 w 70"/>
              <a:gd name="T39" fmla="*/ 43 h 53"/>
              <a:gd name="T40" fmla="*/ 10 w 70"/>
              <a:gd name="T41" fmla="*/ 48 h 53"/>
              <a:gd name="T42" fmla="*/ 9 w 70"/>
              <a:gd name="T43" fmla="*/ 51 h 53"/>
              <a:gd name="T44" fmla="*/ 13 w 70"/>
              <a:gd name="T45" fmla="*/ 53 h 53"/>
              <a:gd name="T46" fmla="*/ 4 w 70"/>
              <a:gd name="T47" fmla="*/ 51 h 53"/>
              <a:gd name="T48" fmla="*/ 7 w 70"/>
              <a:gd name="T49" fmla="*/ 48 h 53"/>
              <a:gd name="T50" fmla="*/ 6 w 70"/>
              <a:gd name="T51" fmla="*/ 43 h 53"/>
              <a:gd name="T52" fmla="*/ 0 w 70"/>
              <a:gd name="T53" fmla="*/ 40 h 53"/>
              <a:gd name="T54" fmla="*/ 0 w 70"/>
              <a:gd name="T55" fmla="*/ 25 h 53"/>
              <a:gd name="T56" fmla="*/ 4 w 70"/>
              <a:gd name="T57" fmla="*/ 39 h 53"/>
              <a:gd name="T58" fmla="*/ 3 w 70"/>
              <a:gd name="T59" fmla="*/ 19 h 53"/>
              <a:gd name="T60" fmla="*/ 18 w 70"/>
              <a:gd name="T61" fmla="*/ 35 h 53"/>
              <a:gd name="T62" fmla="*/ 14 w 70"/>
              <a:gd name="T63" fmla="*/ 34 h 53"/>
              <a:gd name="T64" fmla="*/ 8 w 70"/>
              <a:gd name="T65" fmla="*/ 2 h 53"/>
              <a:gd name="T66" fmla="*/ 8 w 70"/>
              <a:gd name="T67" fmla="*/ 16 h 53"/>
              <a:gd name="T68" fmla="*/ 8 w 70"/>
              <a:gd name="T69" fmla="*/ 2 h 53"/>
              <a:gd name="T70" fmla="*/ 46 w 70"/>
              <a:gd name="T71" fmla="*/ 9 h 53"/>
              <a:gd name="T72" fmla="*/ 46 w 70"/>
              <a:gd name="T73" fmla="*/ 7 h 53"/>
              <a:gd name="T74" fmla="*/ 46 w 70"/>
              <a:gd name="T75" fmla="*/ 7 h 53"/>
              <a:gd name="T76" fmla="*/ 56 w 70"/>
              <a:gd name="T77" fmla="*/ 2 h 53"/>
              <a:gd name="T78" fmla="*/ 57 w 70"/>
              <a:gd name="T79" fmla="*/ 7 h 53"/>
              <a:gd name="T80" fmla="*/ 58 w 70"/>
              <a:gd name="T81" fmla="*/ 8 h 53"/>
              <a:gd name="T82" fmla="*/ 56 w 70"/>
              <a:gd name="T83" fmla="*/ 10 h 53"/>
              <a:gd name="T84" fmla="*/ 51 w 70"/>
              <a:gd name="T85"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53">
                <a:moveTo>
                  <a:pt x="44" y="15"/>
                </a:moveTo>
                <a:cubicBezTo>
                  <a:pt x="45" y="15"/>
                  <a:pt x="45" y="15"/>
                  <a:pt x="46" y="15"/>
                </a:cubicBezTo>
                <a:cubicBezTo>
                  <a:pt x="47" y="15"/>
                  <a:pt x="47" y="15"/>
                  <a:pt x="48" y="15"/>
                </a:cubicBezTo>
                <a:cubicBezTo>
                  <a:pt x="51" y="21"/>
                  <a:pt x="51" y="21"/>
                  <a:pt x="51" y="21"/>
                </a:cubicBezTo>
                <a:cubicBezTo>
                  <a:pt x="52" y="17"/>
                  <a:pt x="52" y="17"/>
                  <a:pt x="52" y="17"/>
                </a:cubicBezTo>
                <a:cubicBezTo>
                  <a:pt x="51" y="17"/>
                  <a:pt x="51" y="17"/>
                  <a:pt x="51" y="17"/>
                </a:cubicBezTo>
                <a:cubicBezTo>
                  <a:pt x="51" y="16"/>
                  <a:pt x="51" y="16"/>
                  <a:pt x="51" y="16"/>
                </a:cubicBezTo>
                <a:cubicBezTo>
                  <a:pt x="53" y="16"/>
                  <a:pt x="53" y="16"/>
                  <a:pt x="53" y="16"/>
                </a:cubicBezTo>
                <a:cubicBezTo>
                  <a:pt x="53" y="17"/>
                  <a:pt x="53" y="17"/>
                  <a:pt x="53" y="17"/>
                </a:cubicBezTo>
                <a:cubicBezTo>
                  <a:pt x="53" y="17"/>
                  <a:pt x="53" y="17"/>
                  <a:pt x="53" y="17"/>
                </a:cubicBezTo>
                <a:cubicBezTo>
                  <a:pt x="54" y="21"/>
                  <a:pt x="54" y="21"/>
                  <a:pt x="54" y="21"/>
                </a:cubicBezTo>
                <a:cubicBezTo>
                  <a:pt x="56" y="15"/>
                  <a:pt x="56" y="15"/>
                  <a:pt x="56" y="15"/>
                </a:cubicBezTo>
                <a:cubicBezTo>
                  <a:pt x="57" y="15"/>
                  <a:pt x="57" y="15"/>
                  <a:pt x="58" y="15"/>
                </a:cubicBezTo>
                <a:cubicBezTo>
                  <a:pt x="58" y="15"/>
                  <a:pt x="59" y="15"/>
                  <a:pt x="60" y="15"/>
                </a:cubicBezTo>
                <a:cubicBezTo>
                  <a:pt x="62" y="17"/>
                  <a:pt x="63" y="22"/>
                  <a:pt x="63" y="26"/>
                </a:cubicBezTo>
                <a:cubicBezTo>
                  <a:pt x="70" y="26"/>
                  <a:pt x="70" y="26"/>
                  <a:pt x="70" y="26"/>
                </a:cubicBezTo>
                <a:cubicBezTo>
                  <a:pt x="70" y="31"/>
                  <a:pt x="70" y="31"/>
                  <a:pt x="70" y="31"/>
                </a:cubicBezTo>
                <a:cubicBezTo>
                  <a:pt x="68" y="31"/>
                  <a:pt x="68" y="31"/>
                  <a:pt x="68" y="31"/>
                </a:cubicBezTo>
                <a:cubicBezTo>
                  <a:pt x="68" y="53"/>
                  <a:pt x="68" y="53"/>
                  <a:pt x="68" y="53"/>
                </a:cubicBezTo>
                <a:cubicBezTo>
                  <a:pt x="63" y="53"/>
                  <a:pt x="63" y="53"/>
                  <a:pt x="63" y="53"/>
                </a:cubicBezTo>
                <a:cubicBezTo>
                  <a:pt x="63" y="31"/>
                  <a:pt x="63" y="31"/>
                  <a:pt x="63" y="31"/>
                </a:cubicBezTo>
                <a:cubicBezTo>
                  <a:pt x="39" y="31"/>
                  <a:pt x="39" y="31"/>
                  <a:pt x="39" y="31"/>
                </a:cubicBezTo>
                <a:cubicBezTo>
                  <a:pt x="39" y="53"/>
                  <a:pt x="39" y="53"/>
                  <a:pt x="39" y="53"/>
                </a:cubicBezTo>
                <a:cubicBezTo>
                  <a:pt x="34" y="53"/>
                  <a:pt x="34" y="53"/>
                  <a:pt x="34" y="53"/>
                </a:cubicBezTo>
                <a:cubicBezTo>
                  <a:pt x="34" y="31"/>
                  <a:pt x="34" y="31"/>
                  <a:pt x="34" y="31"/>
                </a:cubicBezTo>
                <a:cubicBezTo>
                  <a:pt x="30" y="31"/>
                  <a:pt x="30" y="31"/>
                  <a:pt x="30" y="31"/>
                </a:cubicBezTo>
                <a:cubicBezTo>
                  <a:pt x="30" y="26"/>
                  <a:pt x="30" y="26"/>
                  <a:pt x="30" y="26"/>
                </a:cubicBezTo>
                <a:cubicBezTo>
                  <a:pt x="40" y="26"/>
                  <a:pt x="40" y="26"/>
                  <a:pt x="40" y="26"/>
                </a:cubicBezTo>
                <a:cubicBezTo>
                  <a:pt x="41" y="23"/>
                  <a:pt x="41" y="17"/>
                  <a:pt x="44" y="15"/>
                </a:cubicBezTo>
                <a:close/>
                <a:moveTo>
                  <a:pt x="13" y="19"/>
                </a:moveTo>
                <a:cubicBezTo>
                  <a:pt x="16" y="28"/>
                  <a:pt x="16" y="28"/>
                  <a:pt x="16" y="28"/>
                </a:cubicBezTo>
                <a:cubicBezTo>
                  <a:pt x="23" y="35"/>
                  <a:pt x="23" y="35"/>
                  <a:pt x="23" y="35"/>
                </a:cubicBezTo>
                <a:cubicBezTo>
                  <a:pt x="22" y="36"/>
                  <a:pt x="22" y="36"/>
                  <a:pt x="22" y="36"/>
                </a:cubicBezTo>
                <a:cubicBezTo>
                  <a:pt x="27" y="37"/>
                  <a:pt x="27" y="37"/>
                  <a:pt x="27" y="37"/>
                </a:cubicBezTo>
                <a:cubicBezTo>
                  <a:pt x="27" y="53"/>
                  <a:pt x="27" y="53"/>
                  <a:pt x="27" y="53"/>
                </a:cubicBezTo>
                <a:cubicBezTo>
                  <a:pt x="23" y="53"/>
                  <a:pt x="23" y="53"/>
                  <a:pt x="23" y="53"/>
                </a:cubicBezTo>
                <a:cubicBezTo>
                  <a:pt x="23" y="53"/>
                  <a:pt x="22" y="46"/>
                  <a:pt x="22" y="44"/>
                </a:cubicBezTo>
                <a:cubicBezTo>
                  <a:pt x="21" y="42"/>
                  <a:pt x="22" y="41"/>
                  <a:pt x="22" y="41"/>
                </a:cubicBezTo>
                <a:cubicBezTo>
                  <a:pt x="15" y="40"/>
                  <a:pt x="15" y="40"/>
                  <a:pt x="15" y="40"/>
                </a:cubicBezTo>
                <a:cubicBezTo>
                  <a:pt x="15" y="43"/>
                  <a:pt x="15" y="43"/>
                  <a:pt x="15" y="43"/>
                </a:cubicBezTo>
                <a:cubicBezTo>
                  <a:pt x="10" y="43"/>
                  <a:pt x="10" y="43"/>
                  <a:pt x="10" y="43"/>
                </a:cubicBezTo>
                <a:cubicBezTo>
                  <a:pt x="10" y="48"/>
                  <a:pt x="10" y="48"/>
                  <a:pt x="10" y="48"/>
                </a:cubicBezTo>
                <a:cubicBezTo>
                  <a:pt x="9" y="48"/>
                  <a:pt x="9" y="48"/>
                  <a:pt x="9" y="48"/>
                </a:cubicBezTo>
                <a:cubicBezTo>
                  <a:pt x="9" y="51"/>
                  <a:pt x="9" y="51"/>
                  <a:pt x="9" y="51"/>
                </a:cubicBezTo>
                <a:cubicBezTo>
                  <a:pt x="13" y="51"/>
                  <a:pt x="13" y="51"/>
                  <a:pt x="13" y="51"/>
                </a:cubicBezTo>
                <a:cubicBezTo>
                  <a:pt x="13" y="53"/>
                  <a:pt x="13" y="53"/>
                  <a:pt x="13" y="53"/>
                </a:cubicBezTo>
                <a:cubicBezTo>
                  <a:pt x="4" y="53"/>
                  <a:pt x="4" y="53"/>
                  <a:pt x="4" y="53"/>
                </a:cubicBezTo>
                <a:cubicBezTo>
                  <a:pt x="4" y="51"/>
                  <a:pt x="4" y="51"/>
                  <a:pt x="4" y="51"/>
                </a:cubicBezTo>
                <a:cubicBezTo>
                  <a:pt x="7" y="51"/>
                  <a:pt x="7" y="51"/>
                  <a:pt x="7" y="51"/>
                </a:cubicBezTo>
                <a:cubicBezTo>
                  <a:pt x="7" y="48"/>
                  <a:pt x="7" y="48"/>
                  <a:pt x="7" y="48"/>
                </a:cubicBezTo>
                <a:cubicBezTo>
                  <a:pt x="6" y="48"/>
                  <a:pt x="6" y="48"/>
                  <a:pt x="6" y="48"/>
                </a:cubicBezTo>
                <a:cubicBezTo>
                  <a:pt x="6" y="43"/>
                  <a:pt x="6" y="43"/>
                  <a:pt x="6" y="43"/>
                </a:cubicBezTo>
                <a:cubicBezTo>
                  <a:pt x="0" y="43"/>
                  <a:pt x="0" y="43"/>
                  <a:pt x="0" y="43"/>
                </a:cubicBezTo>
                <a:cubicBezTo>
                  <a:pt x="0" y="40"/>
                  <a:pt x="0" y="40"/>
                  <a:pt x="0" y="40"/>
                </a:cubicBezTo>
                <a:cubicBezTo>
                  <a:pt x="0" y="39"/>
                  <a:pt x="0" y="39"/>
                  <a:pt x="0" y="39"/>
                </a:cubicBezTo>
                <a:cubicBezTo>
                  <a:pt x="0" y="25"/>
                  <a:pt x="0" y="25"/>
                  <a:pt x="0" y="25"/>
                </a:cubicBezTo>
                <a:cubicBezTo>
                  <a:pt x="3" y="25"/>
                  <a:pt x="3" y="25"/>
                  <a:pt x="3" y="25"/>
                </a:cubicBezTo>
                <a:cubicBezTo>
                  <a:pt x="4" y="39"/>
                  <a:pt x="4" y="39"/>
                  <a:pt x="4" y="39"/>
                </a:cubicBezTo>
                <a:cubicBezTo>
                  <a:pt x="7" y="39"/>
                  <a:pt x="7" y="39"/>
                  <a:pt x="7" y="39"/>
                </a:cubicBezTo>
                <a:cubicBezTo>
                  <a:pt x="3" y="19"/>
                  <a:pt x="3" y="19"/>
                  <a:pt x="3" y="19"/>
                </a:cubicBezTo>
                <a:cubicBezTo>
                  <a:pt x="13" y="19"/>
                  <a:pt x="13" y="19"/>
                  <a:pt x="13" y="19"/>
                </a:cubicBezTo>
                <a:close/>
                <a:moveTo>
                  <a:pt x="18" y="35"/>
                </a:moveTo>
                <a:cubicBezTo>
                  <a:pt x="14" y="32"/>
                  <a:pt x="14" y="32"/>
                  <a:pt x="14" y="32"/>
                </a:cubicBezTo>
                <a:cubicBezTo>
                  <a:pt x="14" y="34"/>
                  <a:pt x="14" y="34"/>
                  <a:pt x="14" y="34"/>
                </a:cubicBezTo>
                <a:cubicBezTo>
                  <a:pt x="18" y="35"/>
                  <a:pt x="18" y="35"/>
                  <a:pt x="18" y="35"/>
                </a:cubicBezTo>
                <a:close/>
                <a:moveTo>
                  <a:pt x="8" y="2"/>
                </a:moveTo>
                <a:cubicBezTo>
                  <a:pt x="12" y="2"/>
                  <a:pt x="15" y="5"/>
                  <a:pt x="15" y="9"/>
                </a:cubicBezTo>
                <a:cubicBezTo>
                  <a:pt x="15" y="12"/>
                  <a:pt x="12" y="16"/>
                  <a:pt x="8" y="16"/>
                </a:cubicBezTo>
                <a:cubicBezTo>
                  <a:pt x="4" y="16"/>
                  <a:pt x="1" y="12"/>
                  <a:pt x="1" y="9"/>
                </a:cubicBezTo>
                <a:cubicBezTo>
                  <a:pt x="1" y="5"/>
                  <a:pt x="4" y="2"/>
                  <a:pt x="8" y="2"/>
                </a:cubicBezTo>
                <a:close/>
                <a:moveTo>
                  <a:pt x="47" y="10"/>
                </a:moveTo>
                <a:cubicBezTo>
                  <a:pt x="47" y="10"/>
                  <a:pt x="46" y="10"/>
                  <a:pt x="46" y="9"/>
                </a:cubicBezTo>
                <a:cubicBezTo>
                  <a:pt x="46" y="9"/>
                  <a:pt x="46" y="8"/>
                  <a:pt x="46" y="8"/>
                </a:cubicBezTo>
                <a:cubicBezTo>
                  <a:pt x="46" y="7"/>
                  <a:pt x="46" y="7"/>
                  <a:pt x="46" y="7"/>
                </a:cubicBezTo>
                <a:cubicBezTo>
                  <a:pt x="46" y="7"/>
                  <a:pt x="46" y="7"/>
                  <a:pt x="46" y="7"/>
                </a:cubicBezTo>
                <a:cubicBezTo>
                  <a:pt x="46" y="7"/>
                  <a:pt x="46" y="7"/>
                  <a:pt x="46" y="7"/>
                </a:cubicBezTo>
                <a:cubicBezTo>
                  <a:pt x="46" y="4"/>
                  <a:pt x="46" y="3"/>
                  <a:pt x="48" y="2"/>
                </a:cubicBezTo>
                <a:cubicBezTo>
                  <a:pt x="50" y="0"/>
                  <a:pt x="53" y="0"/>
                  <a:pt x="56" y="2"/>
                </a:cubicBezTo>
                <a:cubicBezTo>
                  <a:pt x="57" y="3"/>
                  <a:pt x="57" y="4"/>
                  <a:pt x="57" y="7"/>
                </a:cubicBezTo>
                <a:cubicBezTo>
                  <a:pt x="57" y="7"/>
                  <a:pt x="57" y="7"/>
                  <a:pt x="57" y="7"/>
                </a:cubicBezTo>
                <a:cubicBezTo>
                  <a:pt x="58" y="7"/>
                  <a:pt x="58" y="7"/>
                  <a:pt x="58" y="7"/>
                </a:cubicBezTo>
                <a:cubicBezTo>
                  <a:pt x="58" y="8"/>
                  <a:pt x="58" y="8"/>
                  <a:pt x="58" y="8"/>
                </a:cubicBezTo>
                <a:cubicBezTo>
                  <a:pt x="58" y="8"/>
                  <a:pt x="57" y="9"/>
                  <a:pt x="57" y="9"/>
                </a:cubicBezTo>
                <a:cubicBezTo>
                  <a:pt x="57" y="10"/>
                  <a:pt x="57" y="10"/>
                  <a:pt x="56" y="10"/>
                </a:cubicBezTo>
                <a:cubicBezTo>
                  <a:pt x="56" y="12"/>
                  <a:pt x="54" y="14"/>
                  <a:pt x="52" y="14"/>
                </a:cubicBezTo>
                <a:cubicBezTo>
                  <a:pt x="52" y="14"/>
                  <a:pt x="51" y="14"/>
                  <a:pt x="51" y="14"/>
                </a:cubicBezTo>
                <a:cubicBezTo>
                  <a:pt x="49" y="13"/>
                  <a:pt x="48" y="13"/>
                  <a:pt x="47" y="10"/>
                </a:cubicBez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bg2">
                  <a:lumMod val="25000"/>
                </a:schemeClr>
              </a:solidFill>
              <a:latin typeface="Agency FB" panose="020B0503020202020204" pitchFamily="34" charset="0"/>
            </a:endParaRPr>
          </a:p>
        </p:txBody>
      </p:sp>
      <p:sp>
        <p:nvSpPr>
          <p:cNvPr id="41" name="Freeform 124">
            <a:extLst>
              <a:ext uri="{FF2B5EF4-FFF2-40B4-BE49-F238E27FC236}">
                <a16:creationId xmlns:a16="http://schemas.microsoft.com/office/drawing/2014/main" id="{27F5A1B4-AD64-4095-A49F-F2576B7FFCBF}"/>
              </a:ext>
            </a:extLst>
          </p:cNvPr>
          <p:cNvSpPr>
            <a:spLocks noEditPoints="1"/>
          </p:cNvSpPr>
          <p:nvPr/>
        </p:nvSpPr>
        <p:spPr bwMode="auto">
          <a:xfrm>
            <a:off x="1248426" y="4999800"/>
            <a:ext cx="616123" cy="562376"/>
          </a:xfrm>
          <a:custGeom>
            <a:avLst/>
            <a:gdLst>
              <a:gd name="T0" fmla="*/ 60 w 60"/>
              <a:gd name="T1" fmla="*/ 50 h 59"/>
              <a:gd name="T2" fmla="*/ 0 w 60"/>
              <a:gd name="T3" fmla="*/ 50 h 59"/>
              <a:gd name="T4" fmla="*/ 5 w 60"/>
              <a:gd name="T5" fmla="*/ 46 h 59"/>
              <a:gd name="T6" fmla="*/ 55 w 60"/>
              <a:gd name="T7" fmla="*/ 46 h 59"/>
              <a:gd name="T8" fmla="*/ 15 w 60"/>
              <a:gd name="T9" fmla="*/ 2 h 59"/>
              <a:gd name="T10" fmla="*/ 15 w 60"/>
              <a:gd name="T11" fmla="*/ 13 h 59"/>
              <a:gd name="T12" fmla="*/ 15 w 60"/>
              <a:gd name="T13" fmla="*/ 2 h 59"/>
              <a:gd name="T14" fmla="*/ 39 w 60"/>
              <a:gd name="T15" fmla="*/ 7 h 59"/>
              <a:gd name="T16" fmla="*/ 50 w 60"/>
              <a:gd name="T17" fmla="*/ 7 h 59"/>
              <a:gd name="T18" fmla="*/ 39 w 60"/>
              <a:gd name="T19" fmla="*/ 33 h 59"/>
              <a:gd name="T20" fmla="*/ 43 w 60"/>
              <a:gd name="T21" fmla="*/ 48 h 59"/>
              <a:gd name="T22" fmla="*/ 46 w 60"/>
              <a:gd name="T23" fmla="*/ 48 h 59"/>
              <a:gd name="T24" fmla="*/ 50 w 60"/>
              <a:gd name="T25" fmla="*/ 32 h 59"/>
              <a:gd name="T26" fmla="*/ 53 w 60"/>
              <a:gd name="T27" fmla="*/ 19 h 59"/>
              <a:gd name="T28" fmla="*/ 42 w 60"/>
              <a:gd name="T29" fmla="*/ 14 h 59"/>
              <a:gd name="T30" fmla="*/ 42 w 60"/>
              <a:gd name="T31" fmla="*/ 18 h 59"/>
              <a:gd name="T32" fmla="*/ 39 w 60"/>
              <a:gd name="T33" fmla="*/ 33 h 59"/>
              <a:gd name="T34" fmla="*/ 36 w 60"/>
              <a:gd name="T35" fmla="*/ 6 h 59"/>
              <a:gd name="T36" fmla="*/ 24 w 60"/>
              <a:gd name="T37" fmla="*/ 6 h 59"/>
              <a:gd name="T38" fmla="*/ 36 w 60"/>
              <a:gd name="T39" fmla="*/ 32 h 59"/>
              <a:gd name="T40" fmla="*/ 39 w 60"/>
              <a:gd name="T41" fmla="*/ 18 h 59"/>
              <a:gd name="T42" fmla="*/ 26 w 60"/>
              <a:gd name="T43" fmla="*/ 13 h 59"/>
              <a:gd name="T44" fmla="*/ 21 w 60"/>
              <a:gd name="T45" fmla="*/ 27 h 59"/>
              <a:gd name="T46" fmla="*/ 24 w 60"/>
              <a:gd name="T47" fmla="*/ 50 h 59"/>
              <a:gd name="T48" fmla="*/ 30 w 60"/>
              <a:gd name="T49" fmla="*/ 39 h 59"/>
              <a:gd name="T50" fmla="*/ 36 w 60"/>
              <a:gd name="T51" fmla="*/ 50 h 59"/>
              <a:gd name="T52" fmla="*/ 21 w 60"/>
              <a:gd name="T53" fmla="*/ 33 h 59"/>
              <a:gd name="T54" fmla="*/ 18 w 60"/>
              <a:gd name="T55" fmla="*/ 18 h 59"/>
              <a:gd name="T56" fmla="*/ 18 w 60"/>
              <a:gd name="T57" fmla="*/ 14 h 59"/>
              <a:gd name="T58" fmla="*/ 7 w 60"/>
              <a:gd name="T59" fmla="*/ 19 h 59"/>
              <a:gd name="T60" fmla="*/ 9 w 60"/>
              <a:gd name="T61" fmla="*/ 32 h 59"/>
              <a:gd name="T62" fmla="*/ 14 w 60"/>
              <a:gd name="T63" fmla="*/ 48 h 59"/>
              <a:gd name="T64" fmla="*/ 17 w 60"/>
              <a:gd name="T65" fmla="*/ 48 h 59"/>
              <a:gd name="T66" fmla="*/ 21 w 60"/>
              <a:gd name="T67" fmla="*/ 3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59">
                <a:moveTo>
                  <a:pt x="54" y="44"/>
                </a:moveTo>
                <a:cubicBezTo>
                  <a:pt x="58" y="45"/>
                  <a:pt x="60" y="47"/>
                  <a:pt x="60" y="50"/>
                </a:cubicBezTo>
                <a:cubicBezTo>
                  <a:pt x="60" y="55"/>
                  <a:pt x="47" y="59"/>
                  <a:pt x="30" y="59"/>
                </a:cubicBezTo>
                <a:cubicBezTo>
                  <a:pt x="13" y="59"/>
                  <a:pt x="0" y="55"/>
                  <a:pt x="0" y="50"/>
                </a:cubicBezTo>
                <a:cubicBezTo>
                  <a:pt x="0" y="47"/>
                  <a:pt x="2" y="45"/>
                  <a:pt x="6" y="44"/>
                </a:cubicBezTo>
                <a:cubicBezTo>
                  <a:pt x="5" y="45"/>
                  <a:pt x="5" y="45"/>
                  <a:pt x="5" y="46"/>
                </a:cubicBezTo>
                <a:cubicBezTo>
                  <a:pt x="5" y="49"/>
                  <a:pt x="16" y="52"/>
                  <a:pt x="30" y="52"/>
                </a:cubicBezTo>
                <a:cubicBezTo>
                  <a:pt x="44" y="52"/>
                  <a:pt x="55" y="49"/>
                  <a:pt x="55" y="46"/>
                </a:cubicBezTo>
                <a:cubicBezTo>
                  <a:pt x="55" y="45"/>
                  <a:pt x="55" y="45"/>
                  <a:pt x="54" y="44"/>
                </a:cubicBezTo>
                <a:close/>
                <a:moveTo>
                  <a:pt x="15" y="2"/>
                </a:moveTo>
                <a:cubicBezTo>
                  <a:pt x="18" y="2"/>
                  <a:pt x="21" y="4"/>
                  <a:pt x="21" y="7"/>
                </a:cubicBezTo>
                <a:cubicBezTo>
                  <a:pt x="21" y="10"/>
                  <a:pt x="18" y="13"/>
                  <a:pt x="15" y="13"/>
                </a:cubicBezTo>
                <a:cubicBezTo>
                  <a:pt x="12" y="13"/>
                  <a:pt x="10" y="10"/>
                  <a:pt x="10" y="7"/>
                </a:cubicBezTo>
                <a:cubicBezTo>
                  <a:pt x="10" y="4"/>
                  <a:pt x="12" y="2"/>
                  <a:pt x="15" y="2"/>
                </a:cubicBezTo>
                <a:close/>
                <a:moveTo>
                  <a:pt x="45" y="2"/>
                </a:moveTo>
                <a:cubicBezTo>
                  <a:pt x="42" y="2"/>
                  <a:pt x="39" y="4"/>
                  <a:pt x="39" y="7"/>
                </a:cubicBezTo>
                <a:cubicBezTo>
                  <a:pt x="39" y="10"/>
                  <a:pt x="42" y="13"/>
                  <a:pt x="45" y="13"/>
                </a:cubicBezTo>
                <a:cubicBezTo>
                  <a:pt x="48" y="13"/>
                  <a:pt x="50" y="10"/>
                  <a:pt x="50" y="7"/>
                </a:cubicBezTo>
                <a:cubicBezTo>
                  <a:pt x="50" y="4"/>
                  <a:pt x="48" y="2"/>
                  <a:pt x="45" y="2"/>
                </a:cubicBezTo>
                <a:close/>
                <a:moveTo>
                  <a:pt x="39" y="33"/>
                </a:moveTo>
                <a:cubicBezTo>
                  <a:pt x="39" y="48"/>
                  <a:pt x="39" y="48"/>
                  <a:pt x="39" y="48"/>
                </a:cubicBezTo>
                <a:cubicBezTo>
                  <a:pt x="43" y="48"/>
                  <a:pt x="43" y="48"/>
                  <a:pt x="43" y="48"/>
                </a:cubicBezTo>
                <a:cubicBezTo>
                  <a:pt x="45" y="37"/>
                  <a:pt x="45" y="37"/>
                  <a:pt x="45" y="37"/>
                </a:cubicBezTo>
                <a:cubicBezTo>
                  <a:pt x="46" y="48"/>
                  <a:pt x="46" y="48"/>
                  <a:pt x="46" y="48"/>
                </a:cubicBezTo>
                <a:cubicBezTo>
                  <a:pt x="50" y="48"/>
                  <a:pt x="50" y="48"/>
                  <a:pt x="50" y="48"/>
                </a:cubicBezTo>
                <a:cubicBezTo>
                  <a:pt x="50" y="32"/>
                  <a:pt x="50" y="32"/>
                  <a:pt x="50" y="32"/>
                </a:cubicBezTo>
                <a:cubicBezTo>
                  <a:pt x="52" y="31"/>
                  <a:pt x="53" y="29"/>
                  <a:pt x="53" y="27"/>
                </a:cubicBezTo>
                <a:cubicBezTo>
                  <a:pt x="53" y="19"/>
                  <a:pt x="53" y="19"/>
                  <a:pt x="53" y="19"/>
                </a:cubicBezTo>
                <a:cubicBezTo>
                  <a:pt x="53" y="16"/>
                  <a:pt x="51" y="14"/>
                  <a:pt x="48" y="14"/>
                </a:cubicBezTo>
                <a:cubicBezTo>
                  <a:pt x="42" y="14"/>
                  <a:pt x="42" y="14"/>
                  <a:pt x="42" y="14"/>
                </a:cubicBezTo>
                <a:cubicBezTo>
                  <a:pt x="41" y="14"/>
                  <a:pt x="41" y="14"/>
                  <a:pt x="40" y="14"/>
                </a:cubicBezTo>
                <a:cubicBezTo>
                  <a:pt x="41" y="15"/>
                  <a:pt x="42" y="17"/>
                  <a:pt x="42" y="18"/>
                </a:cubicBezTo>
                <a:cubicBezTo>
                  <a:pt x="42" y="27"/>
                  <a:pt x="42" y="27"/>
                  <a:pt x="42" y="27"/>
                </a:cubicBezTo>
                <a:cubicBezTo>
                  <a:pt x="42" y="30"/>
                  <a:pt x="41" y="32"/>
                  <a:pt x="39" y="33"/>
                </a:cubicBezTo>
                <a:close/>
                <a:moveTo>
                  <a:pt x="30" y="0"/>
                </a:moveTo>
                <a:cubicBezTo>
                  <a:pt x="33" y="0"/>
                  <a:pt x="36" y="2"/>
                  <a:pt x="36" y="6"/>
                </a:cubicBezTo>
                <a:cubicBezTo>
                  <a:pt x="36" y="9"/>
                  <a:pt x="33" y="12"/>
                  <a:pt x="30" y="12"/>
                </a:cubicBezTo>
                <a:cubicBezTo>
                  <a:pt x="27" y="12"/>
                  <a:pt x="24" y="9"/>
                  <a:pt x="24" y="6"/>
                </a:cubicBezTo>
                <a:cubicBezTo>
                  <a:pt x="24" y="2"/>
                  <a:pt x="27" y="0"/>
                  <a:pt x="30" y="0"/>
                </a:cubicBezTo>
                <a:close/>
                <a:moveTo>
                  <a:pt x="36" y="32"/>
                </a:moveTo>
                <a:cubicBezTo>
                  <a:pt x="38" y="31"/>
                  <a:pt x="39" y="29"/>
                  <a:pt x="39" y="27"/>
                </a:cubicBezTo>
                <a:cubicBezTo>
                  <a:pt x="39" y="18"/>
                  <a:pt x="39" y="18"/>
                  <a:pt x="39" y="18"/>
                </a:cubicBezTo>
                <a:cubicBezTo>
                  <a:pt x="39" y="15"/>
                  <a:pt x="36" y="13"/>
                  <a:pt x="33" y="13"/>
                </a:cubicBezTo>
                <a:cubicBezTo>
                  <a:pt x="26" y="13"/>
                  <a:pt x="26" y="13"/>
                  <a:pt x="26" y="13"/>
                </a:cubicBezTo>
                <a:cubicBezTo>
                  <a:pt x="23" y="13"/>
                  <a:pt x="21" y="15"/>
                  <a:pt x="21" y="18"/>
                </a:cubicBezTo>
                <a:cubicBezTo>
                  <a:pt x="21" y="27"/>
                  <a:pt x="21" y="27"/>
                  <a:pt x="21" y="27"/>
                </a:cubicBezTo>
                <a:cubicBezTo>
                  <a:pt x="21" y="29"/>
                  <a:pt x="22" y="31"/>
                  <a:pt x="24" y="32"/>
                </a:cubicBezTo>
                <a:cubicBezTo>
                  <a:pt x="24" y="50"/>
                  <a:pt x="24" y="50"/>
                  <a:pt x="24" y="50"/>
                </a:cubicBezTo>
                <a:cubicBezTo>
                  <a:pt x="28" y="50"/>
                  <a:pt x="28" y="50"/>
                  <a:pt x="28" y="50"/>
                </a:cubicBezTo>
                <a:cubicBezTo>
                  <a:pt x="30" y="39"/>
                  <a:pt x="30" y="39"/>
                  <a:pt x="30" y="39"/>
                </a:cubicBezTo>
                <a:cubicBezTo>
                  <a:pt x="32" y="50"/>
                  <a:pt x="32" y="50"/>
                  <a:pt x="32" y="50"/>
                </a:cubicBezTo>
                <a:cubicBezTo>
                  <a:pt x="36" y="50"/>
                  <a:pt x="36" y="50"/>
                  <a:pt x="36" y="50"/>
                </a:cubicBezTo>
                <a:cubicBezTo>
                  <a:pt x="36" y="32"/>
                  <a:pt x="36" y="32"/>
                  <a:pt x="36" y="32"/>
                </a:cubicBezTo>
                <a:close/>
                <a:moveTo>
                  <a:pt x="21" y="33"/>
                </a:moveTo>
                <a:cubicBezTo>
                  <a:pt x="19" y="32"/>
                  <a:pt x="18" y="30"/>
                  <a:pt x="18" y="27"/>
                </a:cubicBezTo>
                <a:cubicBezTo>
                  <a:pt x="18" y="18"/>
                  <a:pt x="18" y="18"/>
                  <a:pt x="18" y="18"/>
                </a:cubicBezTo>
                <a:cubicBezTo>
                  <a:pt x="18" y="17"/>
                  <a:pt x="19" y="15"/>
                  <a:pt x="19" y="14"/>
                </a:cubicBezTo>
                <a:cubicBezTo>
                  <a:pt x="19" y="14"/>
                  <a:pt x="19" y="14"/>
                  <a:pt x="18" y="14"/>
                </a:cubicBezTo>
                <a:cubicBezTo>
                  <a:pt x="12" y="14"/>
                  <a:pt x="12" y="14"/>
                  <a:pt x="12" y="14"/>
                </a:cubicBezTo>
                <a:cubicBezTo>
                  <a:pt x="9" y="14"/>
                  <a:pt x="7" y="16"/>
                  <a:pt x="7" y="19"/>
                </a:cubicBezTo>
                <a:cubicBezTo>
                  <a:pt x="7" y="27"/>
                  <a:pt x="7" y="27"/>
                  <a:pt x="7" y="27"/>
                </a:cubicBezTo>
                <a:cubicBezTo>
                  <a:pt x="7" y="29"/>
                  <a:pt x="8" y="31"/>
                  <a:pt x="9" y="32"/>
                </a:cubicBezTo>
                <a:cubicBezTo>
                  <a:pt x="9" y="48"/>
                  <a:pt x="9" y="48"/>
                  <a:pt x="9" y="48"/>
                </a:cubicBezTo>
                <a:cubicBezTo>
                  <a:pt x="14" y="48"/>
                  <a:pt x="14" y="48"/>
                  <a:pt x="14" y="48"/>
                </a:cubicBezTo>
                <a:cubicBezTo>
                  <a:pt x="15" y="37"/>
                  <a:pt x="15" y="37"/>
                  <a:pt x="15" y="37"/>
                </a:cubicBezTo>
                <a:cubicBezTo>
                  <a:pt x="17" y="48"/>
                  <a:pt x="17" y="48"/>
                  <a:pt x="17" y="48"/>
                </a:cubicBezTo>
                <a:cubicBezTo>
                  <a:pt x="21" y="48"/>
                  <a:pt x="21" y="48"/>
                  <a:pt x="21" y="48"/>
                </a:cubicBezTo>
                <a:lnTo>
                  <a:pt x="21" y="33"/>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bg2">
                  <a:lumMod val="25000"/>
                </a:schemeClr>
              </a:solidFill>
            </a:endParaRPr>
          </a:p>
        </p:txBody>
      </p:sp>
      <p:sp>
        <p:nvSpPr>
          <p:cNvPr id="47" name="Freeform 126">
            <a:extLst>
              <a:ext uri="{FF2B5EF4-FFF2-40B4-BE49-F238E27FC236}">
                <a16:creationId xmlns:a16="http://schemas.microsoft.com/office/drawing/2014/main" id="{A0E8F544-F244-4D2B-B0B8-3B1D0D209830}"/>
              </a:ext>
            </a:extLst>
          </p:cNvPr>
          <p:cNvSpPr>
            <a:spLocks noEditPoints="1"/>
          </p:cNvSpPr>
          <p:nvPr/>
        </p:nvSpPr>
        <p:spPr bwMode="auto">
          <a:xfrm>
            <a:off x="4531336" y="4950125"/>
            <a:ext cx="589872" cy="586850"/>
          </a:xfrm>
          <a:custGeom>
            <a:avLst/>
            <a:gdLst>
              <a:gd name="T0" fmla="*/ 0 w 56"/>
              <a:gd name="T1" fmla="*/ 5 h 60"/>
              <a:gd name="T2" fmla="*/ 5 w 56"/>
              <a:gd name="T3" fmla="*/ 5 h 60"/>
              <a:gd name="T4" fmla="*/ 5 w 56"/>
              <a:gd name="T5" fmla="*/ 54 h 60"/>
              <a:gd name="T6" fmla="*/ 56 w 56"/>
              <a:gd name="T7" fmla="*/ 54 h 60"/>
              <a:gd name="T8" fmla="*/ 56 w 56"/>
              <a:gd name="T9" fmla="*/ 60 h 60"/>
              <a:gd name="T10" fmla="*/ 5 w 56"/>
              <a:gd name="T11" fmla="*/ 60 h 60"/>
              <a:gd name="T12" fmla="*/ 0 w 56"/>
              <a:gd name="T13" fmla="*/ 60 h 60"/>
              <a:gd name="T14" fmla="*/ 0 w 56"/>
              <a:gd name="T15" fmla="*/ 54 h 60"/>
              <a:gd name="T16" fmla="*/ 0 w 56"/>
              <a:gd name="T17" fmla="*/ 5 h 60"/>
              <a:gd name="T18" fmla="*/ 8 w 56"/>
              <a:gd name="T19" fmla="*/ 27 h 60"/>
              <a:gd name="T20" fmla="*/ 11 w 56"/>
              <a:gd name="T21" fmla="*/ 32 h 60"/>
              <a:gd name="T22" fmla="*/ 11 w 56"/>
              <a:gd name="T23" fmla="*/ 32 h 60"/>
              <a:gd name="T24" fmla="*/ 11 w 56"/>
              <a:gd name="T25" fmla="*/ 31 h 60"/>
              <a:gd name="T26" fmla="*/ 22 w 56"/>
              <a:gd name="T27" fmla="*/ 30 h 60"/>
              <a:gd name="T28" fmla="*/ 43 w 56"/>
              <a:gd name="T29" fmla="*/ 12 h 60"/>
              <a:gd name="T30" fmla="*/ 47 w 56"/>
              <a:gd name="T31" fmla="*/ 13 h 60"/>
              <a:gd name="T32" fmla="*/ 45 w 56"/>
              <a:gd name="T33" fmla="*/ 7 h 60"/>
              <a:gd name="T34" fmla="*/ 44 w 56"/>
              <a:gd name="T35" fmla="*/ 0 h 60"/>
              <a:gd name="T36" fmla="*/ 39 w 56"/>
              <a:gd name="T37" fmla="*/ 5 h 60"/>
              <a:gd name="T38" fmla="*/ 34 w 56"/>
              <a:gd name="T39" fmla="*/ 9 h 60"/>
              <a:gd name="T40" fmla="*/ 38 w 56"/>
              <a:gd name="T41" fmla="*/ 11 h 60"/>
              <a:gd name="T42" fmla="*/ 22 w 56"/>
              <a:gd name="T43" fmla="*/ 24 h 60"/>
              <a:gd name="T44" fmla="*/ 9 w 56"/>
              <a:gd name="T45" fmla="*/ 26 h 60"/>
              <a:gd name="T46" fmla="*/ 8 w 56"/>
              <a:gd name="T47" fmla="*/ 27 h 60"/>
              <a:gd name="T48" fmla="*/ 8 w 56"/>
              <a:gd name="T49" fmla="*/ 27 h 60"/>
              <a:gd name="T50" fmla="*/ 40 w 56"/>
              <a:gd name="T51" fmla="*/ 52 h 60"/>
              <a:gd name="T52" fmla="*/ 49 w 56"/>
              <a:gd name="T53" fmla="*/ 52 h 60"/>
              <a:gd name="T54" fmla="*/ 49 w 56"/>
              <a:gd name="T55" fmla="*/ 18 h 60"/>
              <a:gd name="T56" fmla="*/ 40 w 56"/>
              <a:gd name="T57" fmla="*/ 29 h 60"/>
              <a:gd name="T58" fmla="*/ 40 w 56"/>
              <a:gd name="T59" fmla="*/ 52 h 60"/>
              <a:gd name="T60" fmla="*/ 26 w 56"/>
              <a:gd name="T61" fmla="*/ 52 h 60"/>
              <a:gd name="T62" fmla="*/ 36 w 56"/>
              <a:gd name="T63" fmla="*/ 52 h 60"/>
              <a:gd name="T64" fmla="*/ 36 w 56"/>
              <a:gd name="T65" fmla="*/ 40 h 60"/>
              <a:gd name="T66" fmla="*/ 26 w 56"/>
              <a:gd name="T67" fmla="*/ 40 h 60"/>
              <a:gd name="T68" fmla="*/ 26 w 56"/>
              <a:gd name="T69" fmla="*/ 52 h 60"/>
              <a:gd name="T70" fmla="*/ 13 w 56"/>
              <a:gd name="T71" fmla="*/ 52 h 60"/>
              <a:gd name="T72" fmla="*/ 22 w 56"/>
              <a:gd name="T73" fmla="*/ 52 h 60"/>
              <a:gd name="T74" fmla="*/ 22 w 56"/>
              <a:gd name="T75" fmla="*/ 35 h 60"/>
              <a:gd name="T76" fmla="*/ 13 w 56"/>
              <a:gd name="T77" fmla="*/ 35 h 60"/>
              <a:gd name="T78" fmla="*/ 13 w 56"/>
              <a:gd name="T79" fmla="*/ 5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5"/>
                </a:moveTo>
                <a:cubicBezTo>
                  <a:pt x="5" y="5"/>
                  <a:pt x="5" y="5"/>
                  <a:pt x="5" y="5"/>
                </a:cubicBezTo>
                <a:cubicBezTo>
                  <a:pt x="5" y="54"/>
                  <a:pt x="5" y="54"/>
                  <a:pt x="5" y="54"/>
                </a:cubicBezTo>
                <a:cubicBezTo>
                  <a:pt x="56" y="54"/>
                  <a:pt x="56" y="54"/>
                  <a:pt x="56" y="54"/>
                </a:cubicBezTo>
                <a:cubicBezTo>
                  <a:pt x="56" y="60"/>
                  <a:pt x="56" y="60"/>
                  <a:pt x="56" y="60"/>
                </a:cubicBezTo>
                <a:cubicBezTo>
                  <a:pt x="5" y="60"/>
                  <a:pt x="5" y="60"/>
                  <a:pt x="5" y="60"/>
                </a:cubicBezTo>
                <a:cubicBezTo>
                  <a:pt x="0" y="60"/>
                  <a:pt x="0" y="60"/>
                  <a:pt x="0" y="60"/>
                </a:cubicBezTo>
                <a:cubicBezTo>
                  <a:pt x="0" y="54"/>
                  <a:pt x="0" y="54"/>
                  <a:pt x="0" y="54"/>
                </a:cubicBezTo>
                <a:cubicBezTo>
                  <a:pt x="0" y="5"/>
                  <a:pt x="0" y="5"/>
                  <a:pt x="0" y="5"/>
                </a:cubicBezTo>
                <a:close/>
                <a:moveTo>
                  <a:pt x="8" y="27"/>
                </a:moveTo>
                <a:cubicBezTo>
                  <a:pt x="11" y="32"/>
                  <a:pt x="11" y="32"/>
                  <a:pt x="11" y="32"/>
                </a:cubicBezTo>
                <a:cubicBezTo>
                  <a:pt x="11" y="32"/>
                  <a:pt x="11" y="32"/>
                  <a:pt x="11" y="32"/>
                </a:cubicBezTo>
                <a:cubicBezTo>
                  <a:pt x="11" y="32"/>
                  <a:pt x="11" y="31"/>
                  <a:pt x="11" y="31"/>
                </a:cubicBezTo>
                <a:cubicBezTo>
                  <a:pt x="15" y="30"/>
                  <a:pt x="18" y="30"/>
                  <a:pt x="22" y="30"/>
                </a:cubicBezTo>
                <a:cubicBezTo>
                  <a:pt x="30" y="30"/>
                  <a:pt x="38" y="30"/>
                  <a:pt x="43" y="12"/>
                </a:cubicBezTo>
                <a:cubicBezTo>
                  <a:pt x="47" y="13"/>
                  <a:pt x="47" y="13"/>
                  <a:pt x="47" y="13"/>
                </a:cubicBezTo>
                <a:cubicBezTo>
                  <a:pt x="45" y="7"/>
                  <a:pt x="45" y="7"/>
                  <a:pt x="45" y="7"/>
                </a:cubicBezTo>
                <a:cubicBezTo>
                  <a:pt x="44" y="0"/>
                  <a:pt x="44" y="0"/>
                  <a:pt x="44" y="0"/>
                </a:cubicBezTo>
                <a:cubicBezTo>
                  <a:pt x="39" y="5"/>
                  <a:pt x="39" y="5"/>
                  <a:pt x="39" y="5"/>
                </a:cubicBezTo>
                <a:cubicBezTo>
                  <a:pt x="34" y="9"/>
                  <a:pt x="34" y="9"/>
                  <a:pt x="34" y="9"/>
                </a:cubicBezTo>
                <a:cubicBezTo>
                  <a:pt x="38" y="11"/>
                  <a:pt x="38" y="11"/>
                  <a:pt x="38" y="11"/>
                </a:cubicBezTo>
                <a:cubicBezTo>
                  <a:pt x="33" y="24"/>
                  <a:pt x="28" y="24"/>
                  <a:pt x="22" y="24"/>
                </a:cubicBezTo>
                <a:cubicBezTo>
                  <a:pt x="18" y="24"/>
                  <a:pt x="13" y="24"/>
                  <a:pt x="9" y="26"/>
                </a:cubicBezTo>
                <a:cubicBezTo>
                  <a:pt x="9" y="26"/>
                  <a:pt x="9" y="27"/>
                  <a:pt x="8" y="27"/>
                </a:cubicBezTo>
                <a:cubicBezTo>
                  <a:pt x="8" y="27"/>
                  <a:pt x="8" y="27"/>
                  <a:pt x="8" y="27"/>
                </a:cubicBezTo>
                <a:close/>
                <a:moveTo>
                  <a:pt x="40" y="52"/>
                </a:moveTo>
                <a:cubicBezTo>
                  <a:pt x="49" y="52"/>
                  <a:pt x="49" y="52"/>
                  <a:pt x="49" y="52"/>
                </a:cubicBezTo>
                <a:cubicBezTo>
                  <a:pt x="49" y="18"/>
                  <a:pt x="49" y="18"/>
                  <a:pt x="49" y="18"/>
                </a:cubicBezTo>
                <a:cubicBezTo>
                  <a:pt x="40" y="29"/>
                  <a:pt x="40" y="29"/>
                  <a:pt x="40" y="29"/>
                </a:cubicBezTo>
                <a:cubicBezTo>
                  <a:pt x="40" y="52"/>
                  <a:pt x="40" y="52"/>
                  <a:pt x="40" y="52"/>
                </a:cubicBezTo>
                <a:close/>
                <a:moveTo>
                  <a:pt x="26" y="52"/>
                </a:moveTo>
                <a:cubicBezTo>
                  <a:pt x="36" y="52"/>
                  <a:pt x="36" y="52"/>
                  <a:pt x="36" y="52"/>
                </a:cubicBezTo>
                <a:cubicBezTo>
                  <a:pt x="36" y="40"/>
                  <a:pt x="36" y="40"/>
                  <a:pt x="36" y="40"/>
                </a:cubicBezTo>
                <a:cubicBezTo>
                  <a:pt x="26" y="40"/>
                  <a:pt x="26" y="40"/>
                  <a:pt x="26" y="40"/>
                </a:cubicBezTo>
                <a:cubicBezTo>
                  <a:pt x="26" y="52"/>
                  <a:pt x="26" y="52"/>
                  <a:pt x="26" y="52"/>
                </a:cubicBezTo>
                <a:close/>
                <a:moveTo>
                  <a:pt x="13" y="52"/>
                </a:moveTo>
                <a:cubicBezTo>
                  <a:pt x="22" y="52"/>
                  <a:pt x="22" y="52"/>
                  <a:pt x="22" y="52"/>
                </a:cubicBezTo>
                <a:cubicBezTo>
                  <a:pt x="22" y="35"/>
                  <a:pt x="22" y="35"/>
                  <a:pt x="22" y="35"/>
                </a:cubicBezTo>
                <a:cubicBezTo>
                  <a:pt x="13" y="35"/>
                  <a:pt x="13" y="35"/>
                  <a:pt x="13" y="35"/>
                </a:cubicBezTo>
                <a:lnTo>
                  <a:pt x="13" y="52"/>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bg2">
                  <a:lumMod val="25000"/>
                </a:schemeClr>
              </a:solidFill>
            </a:endParaRPr>
          </a:p>
        </p:txBody>
      </p:sp>
      <p:sp>
        <p:nvSpPr>
          <p:cNvPr id="50" name="Freeform 132">
            <a:extLst>
              <a:ext uri="{FF2B5EF4-FFF2-40B4-BE49-F238E27FC236}">
                <a16:creationId xmlns:a16="http://schemas.microsoft.com/office/drawing/2014/main" id="{B6FEE90D-2FF5-4CC2-B7C9-C50FA7CFD3C8}"/>
              </a:ext>
            </a:extLst>
          </p:cNvPr>
          <p:cNvSpPr>
            <a:spLocks noEditPoints="1"/>
          </p:cNvSpPr>
          <p:nvPr/>
        </p:nvSpPr>
        <p:spPr bwMode="auto">
          <a:xfrm>
            <a:off x="8287726" y="3789312"/>
            <a:ext cx="678048" cy="612034"/>
          </a:xfrm>
          <a:custGeom>
            <a:avLst/>
            <a:gdLst>
              <a:gd name="T0" fmla="*/ 4 w 66"/>
              <a:gd name="T1" fmla="*/ 17 h 60"/>
              <a:gd name="T2" fmla="*/ 28 w 66"/>
              <a:gd name="T3" fmla="*/ 15 h 60"/>
              <a:gd name="T4" fmla="*/ 32 w 66"/>
              <a:gd name="T5" fmla="*/ 3 h 60"/>
              <a:gd name="T6" fmla="*/ 63 w 66"/>
              <a:gd name="T7" fmla="*/ 3 h 60"/>
              <a:gd name="T8" fmla="*/ 51 w 66"/>
              <a:gd name="T9" fmla="*/ 60 h 60"/>
              <a:gd name="T10" fmla="*/ 38 w 66"/>
              <a:gd name="T11" fmla="*/ 8 h 60"/>
              <a:gd name="T12" fmla="*/ 28 w 66"/>
              <a:gd name="T13" fmla="*/ 60 h 60"/>
              <a:gd name="T14" fmla="*/ 20 w 66"/>
              <a:gd name="T15" fmla="*/ 20 h 60"/>
              <a:gd name="T16" fmla="*/ 6 w 66"/>
              <a:gd name="T17" fmla="*/ 60 h 60"/>
              <a:gd name="T18" fmla="*/ 44 w 66"/>
              <a:gd name="T19" fmla="*/ 20 h 60"/>
              <a:gd name="T20" fmla="*/ 45 w 66"/>
              <a:gd name="T21" fmla="*/ 16 h 60"/>
              <a:gd name="T22" fmla="*/ 45 w 66"/>
              <a:gd name="T23" fmla="*/ 13 h 60"/>
              <a:gd name="T24" fmla="*/ 44 w 66"/>
              <a:gd name="T25" fmla="*/ 9 h 60"/>
              <a:gd name="T26" fmla="*/ 46 w 66"/>
              <a:gd name="T27" fmla="*/ 27 h 60"/>
              <a:gd name="T28" fmla="*/ 44 w 66"/>
              <a:gd name="T29" fmla="*/ 30 h 60"/>
              <a:gd name="T30" fmla="*/ 46 w 66"/>
              <a:gd name="T31" fmla="*/ 30 h 60"/>
              <a:gd name="T32" fmla="*/ 44 w 66"/>
              <a:gd name="T33" fmla="*/ 41 h 60"/>
              <a:gd name="T34" fmla="*/ 45 w 66"/>
              <a:gd name="T35" fmla="*/ 37 h 60"/>
              <a:gd name="T36" fmla="*/ 41 w 66"/>
              <a:gd name="T37" fmla="*/ 21 h 60"/>
              <a:gd name="T38" fmla="*/ 39 w 66"/>
              <a:gd name="T39" fmla="*/ 17 h 60"/>
              <a:gd name="T40" fmla="*/ 42 w 66"/>
              <a:gd name="T41" fmla="*/ 13 h 60"/>
              <a:gd name="T42" fmla="*/ 39 w 66"/>
              <a:gd name="T43" fmla="*/ 24 h 60"/>
              <a:gd name="T44" fmla="*/ 42 w 66"/>
              <a:gd name="T45" fmla="*/ 23 h 60"/>
              <a:gd name="T46" fmla="*/ 39 w 66"/>
              <a:gd name="T47" fmla="*/ 35 h 60"/>
              <a:gd name="T48" fmla="*/ 41 w 66"/>
              <a:gd name="T49" fmla="*/ 31 h 60"/>
              <a:gd name="T50" fmla="*/ 41 w 66"/>
              <a:gd name="T51" fmla="*/ 41 h 60"/>
              <a:gd name="T52" fmla="*/ 39 w 66"/>
              <a:gd name="T53" fmla="*/ 38 h 60"/>
              <a:gd name="T54" fmla="*/ 46 w 66"/>
              <a:gd name="T55" fmla="*/ 48 h 60"/>
              <a:gd name="T56" fmla="*/ 39 w 66"/>
              <a:gd name="T57" fmla="*/ 45 h 60"/>
              <a:gd name="T58" fmla="*/ 42 w 66"/>
              <a:gd name="T59" fmla="*/ 44 h 60"/>
              <a:gd name="T60" fmla="*/ 11 w 66"/>
              <a:gd name="T61" fmla="*/ 34 h 60"/>
              <a:gd name="T62" fmla="*/ 12 w 66"/>
              <a:gd name="T63" fmla="*/ 30 h 60"/>
              <a:gd name="T64" fmla="*/ 17 w 66"/>
              <a:gd name="T65" fmla="*/ 33 h 60"/>
              <a:gd name="T66" fmla="*/ 15 w 66"/>
              <a:gd name="T67" fmla="*/ 30 h 60"/>
              <a:gd name="T68" fmla="*/ 18 w 66"/>
              <a:gd name="T69" fmla="*/ 26 h 60"/>
              <a:gd name="T70" fmla="*/ 15 w 66"/>
              <a:gd name="T71" fmla="*/ 37 h 60"/>
              <a:gd name="T72" fmla="*/ 18 w 66"/>
              <a:gd name="T73" fmla="*/ 36 h 60"/>
              <a:gd name="T74" fmla="*/ 15 w 66"/>
              <a:gd name="T75" fmla="*/ 48 h 60"/>
              <a:gd name="T76" fmla="*/ 17 w 66"/>
              <a:gd name="T77" fmla="*/ 44 h 60"/>
              <a:gd name="T78" fmla="*/ 17 w 66"/>
              <a:gd name="T79" fmla="*/ 55 h 60"/>
              <a:gd name="T80" fmla="*/ 15 w 66"/>
              <a:gd name="T81" fmla="*/ 51 h 60"/>
              <a:gd name="T82" fmla="*/ 13 w 66"/>
              <a:gd name="T83" fmla="*/ 27 h 60"/>
              <a:gd name="T84" fmla="*/ 11 w 66"/>
              <a:gd name="T85" fmla="*/ 37 h 60"/>
              <a:gd name="T86" fmla="*/ 13 w 66"/>
              <a:gd name="T87" fmla="*/ 37 h 60"/>
              <a:gd name="T88" fmla="*/ 11 w 66"/>
              <a:gd name="T89" fmla="*/ 48 h 60"/>
              <a:gd name="T90" fmla="*/ 12 w 66"/>
              <a:gd name="T91" fmla="*/ 44 h 60"/>
              <a:gd name="T92" fmla="*/ 12 w 66"/>
              <a:gd name="T93" fmla="*/ 55 h 60"/>
              <a:gd name="T94" fmla="*/ 11 w 66"/>
              <a:gd name="T95"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60">
                <a:moveTo>
                  <a:pt x="0" y="55"/>
                </a:moveTo>
                <a:cubicBezTo>
                  <a:pt x="4" y="55"/>
                  <a:pt x="4" y="55"/>
                  <a:pt x="4" y="55"/>
                </a:cubicBezTo>
                <a:cubicBezTo>
                  <a:pt x="4" y="19"/>
                  <a:pt x="4" y="19"/>
                  <a:pt x="4" y="19"/>
                </a:cubicBezTo>
                <a:cubicBezTo>
                  <a:pt x="4" y="17"/>
                  <a:pt x="4" y="17"/>
                  <a:pt x="4" y="17"/>
                </a:cubicBezTo>
                <a:cubicBezTo>
                  <a:pt x="6" y="16"/>
                  <a:pt x="6" y="16"/>
                  <a:pt x="6" y="16"/>
                </a:cubicBezTo>
                <a:cubicBezTo>
                  <a:pt x="22" y="14"/>
                  <a:pt x="22" y="14"/>
                  <a:pt x="22" y="14"/>
                </a:cubicBezTo>
                <a:cubicBezTo>
                  <a:pt x="25" y="14"/>
                  <a:pt x="25" y="14"/>
                  <a:pt x="25" y="14"/>
                </a:cubicBezTo>
                <a:cubicBezTo>
                  <a:pt x="28" y="15"/>
                  <a:pt x="28" y="15"/>
                  <a:pt x="28" y="15"/>
                </a:cubicBezTo>
                <a:cubicBezTo>
                  <a:pt x="31" y="37"/>
                  <a:pt x="31" y="37"/>
                  <a:pt x="31" y="37"/>
                </a:cubicBezTo>
                <a:cubicBezTo>
                  <a:pt x="32" y="38"/>
                  <a:pt x="32" y="38"/>
                  <a:pt x="32" y="38"/>
                </a:cubicBezTo>
                <a:cubicBezTo>
                  <a:pt x="32" y="5"/>
                  <a:pt x="32" y="5"/>
                  <a:pt x="32" y="5"/>
                </a:cubicBezTo>
                <a:cubicBezTo>
                  <a:pt x="32" y="3"/>
                  <a:pt x="32" y="3"/>
                  <a:pt x="32" y="3"/>
                </a:cubicBezTo>
                <a:cubicBezTo>
                  <a:pt x="35" y="3"/>
                  <a:pt x="35" y="3"/>
                  <a:pt x="35" y="3"/>
                </a:cubicBezTo>
                <a:cubicBezTo>
                  <a:pt x="51" y="0"/>
                  <a:pt x="51" y="0"/>
                  <a:pt x="51" y="0"/>
                </a:cubicBezTo>
                <a:cubicBezTo>
                  <a:pt x="54" y="0"/>
                  <a:pt x="54" y="0"/>
                  <a:pt x="54" y="0"/>
                </a:cubicBezTo>
                <a:cubicBezTo>
                  <a:pt x="63" y="3"/>
                  <a:pt x="63" y="3"/>
                  <a:pt x="63" y="3"/>
                </a:cubicBezTo>
                <a:cubicBezTo>
                  <a:pt x="63" y="55"/>
                  <a:pt x="63" y="55"/>
                  <a:pt x="63" y="55"/>
                </a:cubicBezTo>
                <a:cubicBezTo>
                  <a:pt x="66" y="55"/>
                  <a:pt x="66" y="55"/>
                  <a:pt x="66" y="55"/>
                </a:cubicBezTo>
                <a:cubicBezTo>
                  <a:pt x="66" y="60"/>
                  <a:pt x="66" y="60"/>
                  <a:pt x="66" y="60"/>
                </a:cubicBezTo>
                <a:cubicBezTo>
                  <a:pt x="51" y="60"/>
                  <a:pt x="51" y="60"/>
                  <a:pt x="51" y="60"/>
                </a:cubicBezTo>
                <a:cubicBezTo>
                  <a:pt x="49" y="60"/>
                  <a:pt x="49" y="60"/>
                  <a:pt x="49" y="60"/>
                </a:cubicBezTo>
                <a:cubicBezTo>
                  <a:pt x="49" y="57"/>
                  <a:pt x="49" y="57"/>
                  <a:pt x="49" y="57"/>
                </a:cubicBezTo>
                <a:cubicBezTo>
                  <a:pt x="49" y="6"/>
                  <a:pt x="49" y="6"/>
                  <a:pt x="49" y="6"/>
                </a:cubicBezTo>
                <a:cubicBezTo>
                  <a:pt x="38" y="8"/>
                  <a:pt x="38" y="8"/>
                  <a:pt x="38" y="8"/>
                </a:cubicBezTo>
                <a:cubicBezTo>
                  <a:pt x="38" y="57"/>
                  <a:pt x="38" y="57"/>
                  <a:pt x="38" y="57"/>
                </a:cubicBezTo>
                <a:cubicBezTo>
                  <a:pt x="38" y="60"/>
                  <a:pt x="38" y="60"/>
                  <a:pt x="38" y="60"/>
                </a:cubicBezTo>
                <a:cubicBezTo>
                  <a:pt x="37" y="60"/>
                  <a:pt x="37" y="60"/>
                  <a:pt x="37" y="60"/>
                </a:cubicBezTo>
                <a:cubicBezTo>
                  <a:pt x="28" y="60"/>
                  <a:pt x="28" y="60"/>
                  <a:pt x="28" y="60"/>
                </a:cubicBezTo>
                <a:cubicBezTo>
                  <a:pt x="23" y="60"/>
                  <a:pt x="23" y="60"/>
                  <a:pt x="23" y="60"/>
                </a:cubicBezTo>
                <a:cubicBezTo>
                  <a:pt x="20" y="60"/>
                  <a:pt x="20" y="60"/>
                  <a:pt x="20" y="60"/>
                </a:cubicBezTo>
                <a:cubicBezTo>
                  <a:pt x="20" y="57"/>
                  <a:pt x="20" y="57"/>
                  <a:pt x="20" y="57"/>
                </a:cubicBezTo>
                <a:cubicBezTo>
                  <a:pt x="20" y="20"/>
                  <a:pt x="20" y="20"/>
                  <a:pt x="20" y="20"/>
                </a:cubicBezTo>
                <a:cubicBezTo>
                  <a:pt x="9" y="21"/>
                  <a:pt x="9" y="21"/>
                  <a:pt x="9" y="21"/>
                </a:cubicBezTo>
                <a:cubicBezTo>
                  <a:pt x="9" y="57"/>
                  <a:pt x="9" y="57"/>
                  <a:pt x="9" y="57"/>
                </a:cubicBezTo>
                <a:cubicBezTo>
                  <a:pt x="9" y="60"/>
                  <a:pt x="9" y="60"/>
                  <a:pt x="9" y="60"/>
                </a:cubicBezTo>
                <a:cubicBezTo>
                  <a:pt x="6" y="60"/>
                  <a:pt x="6" y="60"/>
                  <a:pt x="6" y="60"/>
                </a:cubicBezTo>
                <a:cubicBezTo>
                  <a:pt x="0" y="60"/>
                  <a:pt x="0" y="60"/>
                  <a:pt x="0" y="60"/>
                </a:cubicBezTo>
                <a:cubicBezTo>
                  <a:pt x="0" y="55"/>
                  <a:pt x="0" y="55"/>
                  <a:pt x="0" y="55"/>
                </a:cubicBezTo>
                <a:close/>
                <a:moveTo>
                  <a:pt x="44" y="16"/>
                </a:moveTo>
                <a:cubicBezTo>
                  <a:pt x="44" y="18"/>
                  <a:pt x="44" y="19"/>
                  <a:pt x="44" y="20"/>
                </a:cubicBezTo>
                <a:cubicBezTo>
                  <a:pt x="44" y="20"/>
                  <a:pt x="45" y="20"/>
                  <a:pt x="45" y="20"/>
                </a:cubicBezTo>
                <a:cubicBezTo>
                  <a:pt x="46" y="20"/>
                  <a:pt x="46" y="20"/>
                  <a:pt x="46" y="20"/>
                </a:cubicBezTo>
                <a:cubicBezTo>
                  <a:pt x="46" y="19"/>
                  <a:pt x="46" y="17"/>
                  <a:pt x="46" y="16"/>
                </a:cubicBezTo>
                <a:cubicBezTo>
                  <a:pt x="46" y="16"/>
                  <a:pt x="46" y="16"/>
                  <a:pt x="45" y="16"/>
                </a:cubicBezTo>
                <a:cubicBezTo>
                  <a:pt x="45" y="16"/>
                  <a:pt x="44" y="16"/>
                  <a:pt x="44" y="16"/>
                </a:cubicBezTo>
                <a:close/>
                <a:moveTo>
                  <a:pt x="44" y="9"/>
                </a:moveTo>
                <a:cubicBezTo>
                  <a:pt x="44" y="11"/>
                  <a:pt x="44" y="12"/>
                  <a:pt x="44" y="13"/>
                </a:cubicBezTo>
                <a:cubicBezTo>
                  <a:pt x="44" y="13"/>
                  <a:pt x="45" y="13"/>
                  <a:pt x="45" y="13"/>
                </a:cubicBezTo>
                <a:cubicBezTo>
                  <a:pt x="46" y="13"/>
                  <a:pt x="46" y="13"/>
                  <a:pt x="46" y="13"/>
                </a:cubicBezTo>
                <a:cubicBezTo>
                  <a:pt x="46" y="12"/>
                  <a:pt x="46" y="10"/>
                  <a:pt x="46" y="9"/>
                </a:cubicBezTo>
                <a:cubicBezTo>
                  <a:pt x="46" y="9"/>
                  <a:pt x="46" y="9"/>
                  <a:pt x="45" y="9"/>
                </a:cubicBezTo>
                <a:cubicBezTo>
                  <a:pt x="45" y="9"/>
                  <a:pt x="44" y="9"/>
                  <a:pt x="44" y="9"/>
                </a:cubicBezTo>
                <a:close/>
                <a:moveTo>
                  <a:pt x="44" y="23"/>
                </a:moveTo>
                <a:cubicBezTo>
                  <a:pt x="44" y="25"/>
                  <a:pt x="44" y="26"/>
                  <a:pt x="44" y="27"/>
                </a:cubicBezTo>
                <a:cubicBezTo>
                  <a:pt x="44" y="27"/>
                  <a:pt x="45" y="27"/>
                  <a:pt x="45" y="27"/>
                </a:cubicBezTo>
                <a:cubicBezTo>
                  <a:pt x="46" y="27"/>
                  <a:pt x="46" y="27"/>
                  <a:pt x="46" y="27"/>
                </a:cubicBezTo>
                <a:cubicBezTo>
                  <a:pt x="46" y="26"/>
                  <a:pt x="46" y="24"/>
                  <a:pt x="46" y="23"/>
                </a:cubicBezTo>
                <a:cubicBezTo>
                  <a:pt x="46" y="23"/>
                  <a:pt x="46" y="23"/>
                  <a:pt x="45" y="23"/>
                </a:cubicBezTo>
                <a:cubicBezTo>
                  <a:pt x="45" y="23"/>
                  <a:pt x="44" y="23"/>
                  <a:pt x="44" y="23"/>
                </a:cubicBezTo>
                <a:close/>
                <a:moveTo>
                  <a:pt x="44" y="30"/>
                </a:moveTo>
                <a:cubicBezTo>
                  <a:pt x="44" y="32"/>
                  <a:pt x="44" y="33"/>
                  <a:pt x="44" y="34"/>
                </a:cubicBezTo>
                <a:cubicBezTo>
                  <a:pt x="44" y="34"/>
                  <a:pt x="45" y="34"/>
                  <a:pt x="45" y="34"/>
                </a:cubicBezTo>
                <a:cubicBezTo>
                  <a:pt x="46" y="34"/>
                  <a:pt x="46" y="34"/>
                  <a:pt x="46" y="34"/>
                </a:cubicBezTo>
                <a:cubicBezTo>
                  <a:pt x="46" y="33"/>
                  <a:pt x="46" y="32"/>
                  <a:pt x="46" y="30"/>
                </a:cubicBezTo>
                <a:cubicBezTo>
                  <a:pt x="46" y="30"/>
                  <a:pt x="46" y="30"/>
                  <a:pt x="45" y="30"/>
                </a:cubicBezTo>
                <a:cubicBezTo>
                  <a:pt x="45" y="30"/>
                  <a:pt x="44" y="30"/>
                  <a:pt x="44" y="30"/>
                </a:cubicBezTo>
                <a:close/>
                <a:moveTo>
                  <a:pt x="44" y="37"/>
                </a:moveTo>
                <a:cubicBezTo>
                  <a:pt x="44" y="39"/>
                  <a:pt x="44" y="40"/>
                  <a:pt x="44" y="41"/>
                </a:cubicBezTo>
                <a:cubicBezTo>
                  <a:pt x="44" y="41"/>
                  <a:pt x="45" y="41"/>
                  <a:pt x="45" y="41"/>
                </a:cubicBezTo>
                <a:cubicBezTo>
                  <a:pt x="46" y="41"/>
                  <a:pt x="46" y="41"/>
                  <a:pt x="46" y="41"/>
                </a:cubicBezTo>
                <a:cubicBezTo>
                  <a:pt x="46" y="40"/>
                  <a:pt x="46" y="39"/>
                  <a:pt x="46" y="37"/>
                </a:cubicBezTo>
                <a:cubicBezTo>
                  <a:pt x="46" y="37"/>
                  <a:pt x="46" y="37"/>
                  <a:pt x="45" y="37"/>
                </a:cubicBezTo>
                <a:cubicBezTo>
                  <a:pt x="45" y="37"/>
                  <a:pt x="44" y="37"/>
                  <a:pt x="44" y="37"/>
                </a:cubicBezTo>
                <a:close/>
                <a:moveTo>
                  <a:pt x="39" y="17"/>
                </a:moveTo>
                <a:cubicBezTo>
                  <a:pt x="39" y="18"/>
                  <a:pt x="39" y="19"/>
                  <a:pt x="39" y="21"/>
                </a:cubicBezTo>
                <a:cubicBezTo>
                  <a:pt x="40" y="21"/>
                  <a:pt x="40" y="21"/>
                  <a:pt x="41" y="21"/>
                </a:cubicBezTo>
                <a:cubicBezTo>
                  <a:pt x="41" y="21"/>
                  <a:pt x="41" y="21"/>
                  <a:pt x="42" y="20"/>
                </a:cubicBezTo>
                <a:cubicBezTo>
                  <a:pt x="42" y="19"/>
                  <a:pt x="42" y="18"/>
                  <a:pt x="42" y="17"/>
                </a:cubicBezTo>
                <a:cubicBezTo>
                  <a:pt x="41" y="17"/>
                  <a:pt x="41" y="17"/>
                  <a:pt x="41" y="17"/>
                </a:cubicBezTo>
                <a:cubicBezTo>
                  <a:pt x="40" y="17"/>
                  <a:pt x="40" y="17"/>
                  <a:pt x="39" y="17"/>
                </a:cubicBezTo>
                <a:close/>
                <a:moveTo>
                  <a:pt x="39" y="10"/>
                </a:moveTo>
                <a:cubicBezTo>
                  <a:pt x="39" y="11"/>
                  <a:pt x="39" y="12"/>
                  <a:pt x="39" y="14"/>
                </a:cubicBezTo>
                <a:cubicBezTo>
                  <a:pt x="40" y="14"/>
                  <a:pt x="40" y="14"/>
                  <a:pt x="41" y="14"/>
                </a:cubicBezTo>
                <a:cubicBezTo>
                  <a:pt x="41" y="14"/>
                  <a:pt x="41" y="14"/>
                  <a:pt x="42" y="13"/>
                </a:cubicBezTo>
                <a:cubicBezTo>
                  <a:pt x="42" y="12"/>
                  <a:pt x="42" y="11"/>
                  <a:pt x="42" y="10"/>
                </a:cubicBezTo>
                <a:cubicBezTo>
                  <a:pt x="41" y="10"/>
                  <a:pt x="41" y="10"/>
                  <a:pt x="41" y="10"/>
                </a:cubicBezTo>
                <a:cubicBezTo>
                  <a:pt x="40" y="10"/>
                  <a:pt x="40" y="10"/>
                  <a:pt x="39" y="10"/>
                </a:cubicBezTo>
                <a:close/>
                <a:moveTo>
                  <a:pt x="39" y="24"/>
                </a:moveTo>
                <a:cubicBezTo>
                  <a:pt x="39" y="25"/>
                  <a:pt x="39" y="26"/>
                  <a:pt x="39" y="28"/>
                </a:cubicBezTo>
                <a:cubicBezTo>
                  <a:pt x="40" y="28"/>
                  <a:pt x="40" y="28"/>
                  <a:pt x="41" y="28"/>
                </a:cubicBezTo>
                <a:cubicBezTo>
                  <a:pt x="41" y="27"/>
                  <a:pt x="41" y="27"/>
                  <a:pt x="42" y="27"/>
                </a:cubicBezTo>
                <a:cubicBezTo>
                  <a:pt x="42" y="26"/>
                  <a:pt x="42" y="25"/>
                  <a:pt x="42" y="23"/>
                </a:cubicBezTo>
                <a:cubicBezTo>
                  <a:pt x="41" y="24"/>
                  <a:pt x="41" y="24"/>
                  <a:pt x="41" y="24"/>
                </a:cubicBezTo>
                <a:cubicBezTo>
                  <a:pt x="40" y="24"/>
                  <a:pt x="40" y="24"/>
                  <a:pt x="39" y="24"/>
                </a:cubicBezTo>
                <a:close/>
                <a:moveTo>
                  <a:pt x="39" y="31"/>
                </a:moveTo>
                <a:cubicBezTo>
                  <a:pt x="39" y="32"/>
                  <a:pt x="39" y="33"/>
                  <a:pt x="39" y="35"/>
                </a:cubicBezTo>
                <a:cubicBezTo>
                  <a:pt x="40" y="35"/>
                  <a:pt x="40" y="34"/>
                  <a:pt x="41" y="34"/>
                </a:cubicBezTo>
                <a:cubicBezTo>
                  <a:pt x="41" y="34"/>
                  <a:pt x="41" y="34"/>
                  <a:pt x="42" y="34"/>
                </a:cubicBezTo>
                <a:cubicBezTo>
                  <a:pt x="42" y="33"/>
                  <a:pt x="42" y="32"/>
                  <a:pt x="42" y="30"/>
                </a:cubicBezTo>
                <a:cubicBezTo>
                  <a:pt x="41" y="30"/>
                  <a:pt x="41" y="30"/>
                  <a:pt x="41" y="31"/>
                </a:cubicBezTo>
                <a:cubicBezTo>
                  <a:pt x="40" y="31"/>
                  <a:pt x="40" y="31"/>
                  <a:pt x="39" y="31"/>
                </a:cubicBezTo>
                <a:close/>
                <a:moveTo>
                  <a:pt x="39" y="38"/>
                </a:moveTo>
                <a:cubicBezTo>
                  <a:pt x="39" y="39"/>
                  <a:pt x="39" y="40"/>
                  <a:pt x="39" y="41"/>
                </a:cubicBezTo>
                <a:cubicBezTo>
                  <a:pt x="40" y="41"/>
                  <a:pt x="40" y="41"/>
                  <a:pt x="41" y="41"/>
                </a:cubicBezTo>
                <a:cubicBezTo>
                  <a:pt x="41" y="41"/>
                  <a:pt x="41" y="41"/>
                  <a:pt x="42" y="41"/>
                </a:cubicBezTo>
                <a:cubicBezTo>
                  <a:pt x="42" y="40"/>
                  <a:pt x="42" y="39"/>
                  <a:pt x="42" y="37"/>
                </a:cubicBezTo>
                <a:cubicBezTo>
                  <a:pt x="41" y="37"/>
                  <a:pt x="41" y="37"/>
                  <a:pt x="41" y="37"/>
                </a:cubicBezTo>
                <a:cubicBezTo>
                  <a:pt x="40" y="37"/>
                  <a:pt x="40" y="37"/>
                  <a:pt x="39" y="38"/>
                </a:cubicBezTo>
                <a:close/>
                <a:moveTo>
                  <a:pt x="44" y="44"/>
                </a:moveTo>
                <a:cubicBezTo>
                  <a:pt x="44" y="46"/>
                  <a:pt x="44" y="47"/>
                  <a:pt x="44" y="48"/>
                </a:cubicBezTo>
                <a:cubicBezTo>
                  <a:pt x="44" y="48"/>
                  <a:pt x="45" y="48"/>
                  <a:pt x="45" y="48"/>
                </a:cubicBezTo>
                <a:cubicBezTo>
                  <a:pt x="46" y="48"/>
                  <a:pt x="46" y="48"/>
                  <a:pt x="46" y="48"/>
                </a:cubicBezTo>
                <a:cubicBezTo>
                  <a:pt x="46" y="47"/>
                  <a:pt x="46" y="46"/>
                  <a:pt x="46" y="44"/>
                </a:cubicBezTo>
                <a:cubicBezTo>
                  <a:pt x="46" y="44"/>
                  <a:pt x="46" y="44"/>
                  <a:pt x="45" y="44"/>
                </a:cubicBezTo>
                <a:cubicBezTo>
                  <a:pt x="45" y="44"/>
                  <a:pt x="44" y="44"/>
                  <a:pt x="44" y="44"/>
                </a:cubicBezTo>
                <a:close/>
                <a:moveTo>
                  <a:pt x="39" y="45"/>
                </a:moveTo>
                <a:cubicBezTo>
                  <a:pt x="39" y="46"/>
                  <a:pt x="39" y="47"/>
                  <a:pt x="39" y="48"/>
                </a:cubicBezTo>
                <a:cubicBezTo>
                  <a:pt x="40" y="48"/>
                  <a:pt x="40" y="48"/>
                  <a:pt x="41" y="48"/>
                </a:cubicBezTo>
                <a:cubicBezTo>
                  <a:pt x="41" y="48"/>
                  <a:pt x="41" y="48"/>
                  <a:pt x="42" y="48"/>
                </a:cubicBezTo>
                <a:cubicBezTo>
                  <a:pt x="42" y="47"/>
                  <a:pt x="42" y="46"/>
                  <a:pt x="42" y="44"/>
                </a:cubicBezTo>
                <a:cubicBezTo>
                  <a:pt x="41" y="44"/>
                  <a:pt x="41" y="44"/>
                  <a:pt x="41" y="44"/>
                </a:cubicBezTo>
                <a:cubicBezTo>
                  <a:pt x="40" y="44"/>
                  <a:pt x="40" y="44"/>
                  <a:pt x="39" y="45"/>
                </a:cubicBezTo>
                <a:close/>
                <a:moveTo>
                  <a:pt x="11" y="30"/>
                </a:moveTo>
                <a:cubicBezTo>
                  <a:pt x="11" y="31"/>
                  <a:pt x="11" y="33"/>
                  <a:pt x="11" y="34"/>
                </a:cubicBezTo>
                <a:cubicBezTo>
                  <a:pt x="11" y="34"/>
                  <a:pt x="12" y="34"/>
                  <a:pt x="12" y="34"/>
                </a:cubicBezTo>
                <a:cubicBezTo>
                  <a:pt x="12" y="34"/>
                  <a:pt x="13" y="34"/>
                  <a:pt x="13" y="34"/>
                </a:cubicBezTo>
                <a:cubicBezTo>
                  <a:pt x="13" y="32"/>
                  <a:pt x="13" y="31"/>
                  <a:pt x="13" y="30"/>
                </a:cubicBezTo>
                <a:cubicBezTo>
                  <a:pt x="13" y="30"/>
                  <a:pt x="12" y="30"/>
                  <a:pt x="12" y="30"/>
                </a:cubicBezTo>
                <a:cubicBezTo>
                  <a:pt x="12" y="30"/>
                  <a:pt x="11" y="30"/>
                  <a:pt x="11" y="30"/>
                </a:cubicBezTo>
                <a:close/>
                <a:moveTo>
                  <a:pt x="15" y="30"/>
                </a:moveTo>
                <a:cubicBezTo>
                  <a:pt x="15" y="31"/>
                  <a:pt x="15" y="32"/>
                  <a:pt x="15" y="34"/>
                </a:cubicBezTo>
                <a:cubicBezTo>
                  <a:pt x="16" y="34"/>
                  <a:pt x="16" y="34"/>
                  <a:pt x="17" y="33"/>
                </a:cubicBezTo>
                <a:cubicBezTo>
                  <a:pt x="17" y="33"/>
                  <a:pt x="17" y="33"/>
                  <a:pt x="18" y="33"/>
                </a:cubicBezTo>
                <a:cubicBezTo>
                  <a:pt x="18" y="32"/>
                  <a:pt x="18" y="31"/>
                  <a:pt x="18" y="29"/>
                </a:cubicBezTo>
                <a:cubicBezTo>
                  <a:pt x="17" y="29"/>
                  <a:pt x="17" y="29"/>
                  <a:pt x="17" y="29"/>
                </a:cubicBezTo>
                <a:cubicBezTo>
                  <a:pt x="16" y="30"/>
                  <a:pt x="16" y="30"/>
                  <a:pt x="15" y="30"/>
                </a:cubicBezTo>
                <a:close/>
                <a:moveTo>
                  <a:pt x="15" y="23"/>
                </a:moveTo>
                <a:cubicBezTo>
                  <a:pt x="15" y="24"/>
                  <a:pt x="15" y="25"/>
                  <a:pt x="15" y="27"/>
                </a:cubicBezTo>
                <a:cubicBezTo>
                  <a:pt x="16" y="27"/>
                  <a:pt x="16" y="26"/>
                  <a:pt x="17" y="26"/>
                </a:cubicBezTo>
                <a:cubicBezTo>
                  <a:pt x="17" y="26"/>
                  <a:pt x="17" y="26"/>
                  <a:pt x="18" y="26"/>
                </a:cubicBezTo>
                <a:cubicBezTo>
                  <a:pt x="18" y="25"/>
                  <a:pt x="18" y="24"/>
                  <a:pt x="18" y="22"/>
                </a:cubicBezTo>
                <a:cubicBezTo>
                  <a:pt x="17" y="22"/>
                  <a:pt x="17" y="22"/>
                  <a:pt x="17" y="22"/>
                </a:cubicBezTo>
                <a:cubicBezTo>
                  <a:pt x="16" y="22"/>
                  <a:pt x="16" y="22"/>
                  <a:pt x="15" y="23"/>
                </a:cubicBezTo>
                <a:close/>
                <a:moveTo>
                  <a:pt x="15" y="37"/>
                </a:moveTo>
                <a:cubicBezTo>
                  <a:pt x="15" y="38"/>
                  <a:pt x="15" y="39"/>
                  <a:pt x="15" y="41"/>
                </a:cubicBezTo>
                <a:cubicBezTo>
                  <a:pt x="16" y="41"/>
                  <a:pt x="16" y="41"/>
                  <a:pt x="17" y="41"/>
                </a:cubicBezTo>
                <a:cubicBezTo>
                  <a:pt x="17" y="41"/>
                  <a:pt x="17" y="41"/>
                  <a:pt x="18" y="40"/>
                </a:cubicBezTo>
                <a:cubicBezTo>
                  <a:pt x="18" y="39"/>
                  <a:pt x="18" y="38"/>
                  <a:pt x="18" y="36"/>
                </a:cubicBezTo>
                <a:cubicBezTo>
                  <a:pt x="17" y="36"/>
                  <a:pt x="17" y="37"/>
                  <a:pt x="17" y="37"/>
                </a:cubicBezTo>
                <a:cubicBezTo>
                  <a:pt x="16" y="37"/>
                  <a:pt x="16" y="37"/>
                  <a:pt x="15" y="37"/>
                </a:cubicBezTo>
                <a:close/>
                <a:moveTo>
                  <a:pt x="15" y="44"/>
                </a:moveTo>
                <a:cubicBezTo>
                  <a:pt x="15" y="45"/>
                  <a:pt x="15" y="46"/>
                  <a:pt x="15" y="48"/>
                </a:cubicBezTo>
                <a:cubicBezTo>
                  <a:pt x="16" y="48"/>
                  <a:pt x="16" y="48"/>
                  <a:pt x="17" y="48"/>
                </a:cubicBezTo>
                <a:cubicBezTo>
                  <a:pt x="17" y="48"/>
                  <a:pt x="17" y="48"/>
                  <a:pt x="18" y="48"/>
                </a:cubicBezTo>
                <a:cubicBezTo>
                  <a:pt x="18" y="46"/>
                  <a:pt x="18" y="45"/>
                  <a:pt x="18" y="44"/>
                </a:cubicBezTo>
                <a:cubicBezTo>
                  <a:pt x="17" y="44"/>
                  <a:pt x="17" y="44"/>
                  <a:pt x="17" y="44"/>
                </a:cubicBezTo>
                <a:cubicBezTo>
                  <a:pt x="16" y="44"/>
                  <a:pt x="16" y="44"/>
                  <a:pt x="15" y="44"/>
                </a:cubicBezTo>
                <a:close/>
                <a:moveTo>
                  <a:pt x="15" y="51"/>
                </a:moveTo>
                <a:cubicBezTo>
                  <a:pt x="15" y="52"/>
                  <a:pt x="15" y="53"/>
                  <a:pt x="15" y="55"/>
                </a:cubicBezTo>
                <a:cubicBezTo>
                  <a:pt x="16" y="55"/>
                  <a:pt x="16" y="55"/>
                  <a:pt x="17" y="55"/>
                </a:cubicBezTo>
                <a:cubicBezTo>
                  <a:pt x="17" y="55"/>
                  <a:pt x="17" y="55"/>
                  <a:pt x="18" y="55"/>
                </a:cubicBezTo>
                <a:cubicBezTo>
                  <a:pt x="18" y="53"/>
                  <a:pt x="18" y="52"/>
                  <a:pt x="18" y="51"/>
                </a:cubicBezTo>
                <a:cubicBezTo>
                  <a:pt x="17" y="51"/>
                  <a:pt x="17" y="51"/>
                  <a:pt x="17" y="51"/>
                </a:cubicBezTo>
                <a:cubicBezTo>
                  <a:pt x="16" y="51"/>
                  <a:pt x="16" y="51"/>
                  <a:pt x="15" y="51"/>
                </a:cubicBezTo>
                <a:close/>
                <a:moveTo>
                  <a:pt x="11" y="23"/>
                </a:moveTo>
                <a:cubicBezTo>
                  <a:pt x="11" y="24"/>
                  <a:pt x="11" y="26"/>
                  <a:pt x="11" y="27"/>
                </a:cubicBezTo>
                <a:cubicBezTo>
                  <a:pt x="11" y="27"/>
                  <a:pt x="12" y="27"/>
                  <a:pt x="12" y="27"/>
                </a:cubicBezTo>
                <a:cubicBezTo>
                  <a:pt x="12" y="27"/>
                  <a:pt x="13" y="27"/>
                  <a:pt x="13" y="27"/>
                </a:cubicBezTo>
                <a:cubicBezTo>
                  <a:pt x="13" y="25"/>
                  <a:pt x="13" y="24"/>
                  <a:pt x="13" y="23"/>
                </a:cubicBezTo>
                <a:cubicBezTo>
                  <a:pt x="13" y="23"/>
                  <a:pt x="12" y="23"/>
                  <a:pt x="12" y="23"/>
                </a:cubicBezTo>
                <a:cubicBezTo>
                  <a:pt x="12" y="23"/>
                  <a:pt x="11" y="23"/>
                  <a:pt x="11" y="23"/>
                </a:cubicBezTo>
                <a:close/>
                <a:moveTo>
                  <a:pt x="11" y="37"/>
                </a:moveTo>
                <a:cubicBezTo>
                  <a:pt x="11" y="38"/>
                  <a:pt x="11" y="40"/>
                  <a:pt x="11" y="41"/>
                </a:cubicBezTo>
                <a:cubicBezTo>
                  <a:pt x="11" y="41"/>
                  <a:pt x="12" y="41"/>
                  <a:pt x="12" y="41"/>
                </a:cubicBezTo>
                <a:cubicBezTo>
                  <a:pt x="12" y="41"/>
                  <a:pt x="13" y="41"/>
                  <a:pt x="13" y="41"/>
                </a:cubicBezTo>
                <a:cubicBezTo>
                  <a:pt x="13" y="39"/>
                  <a:pt x="13" y="38"/>
                  <a:pt x="13" y="37"/>
                </a:cubicBezTo>
                <a:cubicBezTo>
                  <a:pt x="13" y="37"/>
                  <a:pt x="12" y="37"/>
                  <a:pt x="12" y="37"/>
                </a:cubicBezTo>
                <a:cubicBezTo>
                  <a:pt x="12" y="37"/>
                  <a:pt x="11" y="37"/>
                  <a:pt x="11" y="37"/>
                </a:cubicBezTo>
                <a:close/>
                <a:moveTo>
                  <a:pt x="11" y="44"/>
                </a:moveTo>
                <a:cubicBezTo>
                  <a:pt x="11" y="45"/>
                  <a:pt x="11" y="46"/>
                  <a:pt x="11" y="48"/>
                </a:cubicBezTo>
                <a:cubicBezTo>
                  <a:pt x="11" y="48"/>
                  <a:pt x="12" y="48"/>
                  <a:pt x="12" y="48"/>
                </a:cubicBezTo>
                <a:cubicBezTo>
                  <a:pt x="12" y="48"/>
                  <a:pt x="13" y="48"/>
                  <a:pt x="13" y="48"/>
                </a:cubicBezTo>
                <a:cubicBezTo>
                  <a:pt x="13" y="46"/>
                  <a:pt x="13" y="45"/>
                  <a:pt x="13" y="44"/>
                </a:cubicBezTo>
                <a:cubicBezTo>
                  <a:pt x="13" y="44"/>
                  <a:pt x="12" y="44"/>
                  <a:pt x="12" y="44"/>
                </a:cubicBezTo>
                <a:cubicBezTo>
                  <a:pt x="12" y="44"/>
                  <a:pt x="11" y="44"/>
                  <a:pt x="11" y="44"/>
                </a:cubicBezTo>
                <a:close/>
                <a:moveTo>
                  <a:pt x="11" y="51"/>
                </a:moveTo>
                <a:cubicBezTo>
                  <a:pt x="11" y="52"/>
                  <a:pt x="11" y="53"/>
                  <a:pt x="11" y="55"/>
                </a:cubicBezTo>
                <a:cubicBezTo>
                  <a:pt x="11" y="55"/>
                  <a:pt x="12" y="55"/>
                  <a:pt x="12" y="55"/>
                </a:cubicBezTo>
                <a:cubicBezTo>
                  <a:pt x="12" y="55"/>
                  <a:pt x="13" y="55"/>
                  <a:pt x="13" y="55"/>
                </a:cubicBezTo>
                <a:cubicBezTo>
                  <a:pt x="13" y="53"/>
                  <a:pt x="13" y="52"/>
                  <a:pt x="13" y="51"/>
                </a:cubicBezTo>
                <a:cubicBezTo>
                  <a:pt x="13" y="51"/>
                  <a:pt x="12" y="51"/>
                  <a:pt x="12" y="51"/>
                </a:cubicBezTo>
                <a:cubicBezTo>
                  <a:pt x="12" y="51"/>
                  <a:pt x="11" y="51"/>
                  <a:pt x="11" y="51"/>
                </a:cubicBez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bg2">
                  <a:lumMod val="25000"/>
                </a:schemeClr>
              </a:solidFill>
            </a:endParaRPr>
          </a:p>
        </p:txBody>
      </p:sp>
      <p:sp>
        <p:nvSpPr>
          <p:cNvPr id="51" name="Freeform 101">
            <a:extLst>
              <a:ext uri="{FF2B5EF4-FFF2-40B4-BE49-F238E27FC236}">
                <a16:creationId xmlns:a16="http://schemas.microsoft.com/office/drawing/2014/main" id="{A9D79A17-F4A7-4990-A975-6ED59CC17F45}"/>
              </a:ext>
            </a:extLst>
          </p:cNvPr>
          <p:cNvSpPr>
            <a:spLocks noEditPoints="1"/>
          </p:cNvSpPr>
          <p:nvPr/>
        </p:nvSpPr>
        <p:spPr bwMode="auto">
          <a:xfrm>
            <a:off x="4531336" y="3789979"/>
            <a:ext cx="595667" cy="471735"/>
          </a:xfrm>
          <a:custGeom>
            <a:avLst/>
            <a:gdLst>
              <a:gd name="T0" fmla="*/ 94 w 149"/>
              <a:gd name="T1" fmla="*/ 19 h 118"/>
              <a:gd name="T2" fmla="*/ 94 w 149"/>
              <a:gd name="T3" fmla="*/ 6 h 118"/>
              <a:gd name="T4" fmla="*/ 100 w 149"/>
              <a:gd name="T5" fmla="*/ 0 h 118"/>
              <a:gd name="T6" fmla="*/ 149 w 149"/>
              <a:gd name="T7" fmla="*/ 0 h 118"/>
              <a:gd name="T8" fmla="*/ 149 w 149"/>
              <a:gd name="T9" fmla="*/ 111 h 118"/>
              <a:gd name="T10" fmla="*/ 142 w 149"/>
              <a:gd name="T11" fmla="*/ 118 h 118"/>
              <a:gd name="T12" fmla="*/ 94 w 149"/>
              <a:gd name="T13" fmla="*/ 118 h 118"/>
              <a:gd name="T14" fmla="*/ 94 w 149"/>
              <a:gd name="T15" fmla="*/ 94 h 118"/>
              <a:gd name="T16" fmla="*/ 67 w 149"/>
              <a:gd name="T17" fmla="*/ 94 h 118"/>
              <a:gd name="T18" fmla="*/ 73 w 149"/>
              <a:gd name="T19" fmla="*/ 107 h 118"/>
              <a:gd name="T20" fmla="*/ 23 w 149"/>
              <a:gd name="T21" fmla="*/ 115 h 118"/>
              <a:gd name="T22" fmla="*/ 31 w 149"/>
              <a:gd name="T23" fmla="*/ 107 h 118"/>
              <a:gd name="T24" fmla="*/ 6 w 149"/>
              <a:gd name="T25" fmla="*/ 94 h 118"/>
              <a:gd name="T26" fmla="*/ 0 w 149"/>
              <a:gd name="T27" fmla="*/ 88 h 118"/>
              <a:gd name="T28" fmla="*/ 0 w 149"/>
              <a:gd name="T29" fmla="*/ 19 h 118"/>
              <a:gd name="T30" fmla="*/ 6 w 149"/>
              <a:gd name="T31" fmla="*/ 19 h 118"/>
              <a:gd name="T32" fmla="*/ 23 w 149"/>
              <a:gd name="T33" fmla="*/ 61 h 118"/>
              <a:gd name="T34" fmla="*/ 44 w 149"/>
              <a:gd name="T35" fmla="*/ 52 h 118"/>
              <a:gd name="T36" fmla="*/ 50 w 149"/>
              <a:gd name="T37" fmla="*/ 57 h 118"/>
              <a:gd name="T38" fmla="*/ 56 w 149"/>
              <a:gd name="T39" fmla="*/ 59 h 118"/>
              <a:gd name="T40" fmla="*/ 61 w 149"/>
              <a:gd name="T41" fmla="*/ 57 h 118"/>
              <a:gd name="T42" fmla="*/ 67 w 149"/>
              <a:gd name="T43" fmla="*/ 44 h 118"/>
              <a:gd name="T44" fmla="*/ 73 w 149"/>
              <a:gd name="T45" fmla="*/ 44 h 118"/>
              <a:gd name="T46" fmla="*/ 71 w 149"/>
              <a:gd name="T47" fmla="*/ 36 h 118"/>
              <a:gd name="T48" fmla="*/ 65 w 149"/>
              <a:gd name="T49" fmla="*/ 40 h 118"/>
              <a:gd name="T50" fmla="*/ 58 w 149"/>
              <a:gd name="T51" fmla="*/ 42 h 118"/>
              <a:gd name="T52" fmla="*/ 54 w 149"/>
              <a:gd name="T53" fmla="*/ 55 h 118"/>
              <a:gd name="T54" fmla="*/ 48 w 149"/>
              <a:gd name="T55" fmla="*/ 48 h 118"/>
              <a:gd name="T56" fmla="*/ 46 w 149"/>
              <a:gd name="T57" fmla="*/ 48 h 118"/>
              <a:gd name="T58" fmla="*/ 21 w 149"/>
              <a:gd name="T59" fmla="*/ 57 h 118"/>
              <a:gd name="T60" fmla="*/ 27 w 149"/>
              <a:gd name="T61" fmla="*/ 78 h 118"/>
              <a:gd name="T62" fmla="*/ 33 w 149"/>
              <a:gd name="T63" fmla="*/ 63 h 118"/>
              <a:gd name="T64" fmla="*/ 27 w 149"/>
              <a:gd name="T65" fmla="*/ 78 h 118"/>
              <a:gd name="T66" fmla="*/ 67 w 149"/>
              <a:gd name="T67" fmla="*/ 78 h 118"/>
              <a:gd name="T68" fmla="*/ 73 w 149"/>
              <a:gd name="T69" fmla="*/ 50 h 118"/>
              <a:gd name="T70" fmla="*/ 67 w 149"/>
              <a:gd name="T71" fmla="*/ 78 h 118"/>
              <a:gd name="T72" fmla="*/ 56 w 149"/>
              <a:gd name="T73" fmla="*/ 78 h 118"/>
              <a:gd name="T74" fmla="*/ 63 w 149"/>
              <a:gd name="T75" fmla="*/ 65 h 118"/>
              <a:gd name="T76" fmla="*/ 56 w 149"/>
              <a:gd name="T77" fmla="*/ 78 h 118"/>
              <a:gd name="T78" fmla="*/ 46 w 149"/>
              <a:gd name="T79" fmla="*/ 78 h 118"/>
              <a:gd name="T80" fmla="*/ 52 w 149"/>
              <a:gd name="T81" fmla="*/ 63 h 118"/>
              <a:gd name="T82" fmla="*/ 46 w 149"/>
              <a:gd name="T83" fmla="*/ 78 h 118"/>
              <a:gd name="T84" fmla="*/ 35 w 149"/>
              <a:gd name="T85" fmla="*/ 78 h 118"/>
              <a:gd name="T86" fmla="*/ 44 w 149"/>
              <a:gd name="T87" fmla="*/ 59 h 118"/>
              <a:gd name="T88" fmla="*/ 35 w 149"/>
              <a:gd name="T89" fmla="*/ 78 h 118"/>
              <a:gd name="T90" fmla="*/ 113 w 149"/>
              <a:gd name="T91" fmla="*/ 40 h 118"/>
              <a:gd name="T92" fmla="*/ 136 w 149"/>
              <a:gd name="T93" fmla="*/ 34 h 118"/>
              <a:gd name="T94" fmla="*/ 113 w 149"/>
              <a:gd name="T95" fmla="*/ 21 h 118"/>
              <a:gd name="T96" fmla="*/ 136 w 149"/>
              <a:gd name="T97" fmla="*/ 13 h 118"/>
              <a:gd name="T98" fmla="*/ 107 w 149"/>
              <a:gd name="T99" fmla="*/ 105 h 118"/>
              <a:gd name="T100" fmla="*/ 136 w 149"/>
              <a:gd name="T101" fmla="*/ 52 h 118"/>
              <a:gd name="T102" fmla="*/ 113 w 149"/>
              <a:gd name="T103" fmla="*/ 40 h 118"/>
              <a:gd name="T104" fmla="*/ 88 w 149"/>
              <a:gd name="T105" fmla="*/ 31 h 118"/>
              <a:gd name="T106" fmla="*/ 12 w 149"/>
              <a:gd name="T107" fmla="*/ 82 h 118"/>
              <a:gd name="T108" fmla="*/ 88 w 149"/>
              <a:gd name="T109" fmla="*/ 3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18">
                <a:moveTo>
                  <a:pt x="6" y="19"/>
                </a:moveTo>
                <a:lnTo>
                  <a:pt x="94" y="19"/>
                </a:lnTo>
                <a:lnTo>
                  <a:pt x="94" y="19"/>
                </a:lnTo>
                <a:lnTo>
                  <a:pt x="94" y="6"/>
                </a:lnTo>
                <a:lnTo>
                  <a:pt x="94" y="0"/>
                </a:lnTo>
                <a:lnTo>
                  <a:pt x="100" y="0"/>
                </a:lnTo>
                <a:lnTo>
                  <a:pt x="142" y="0"/>
                </a:lnTo>
                <a:lnTo>
                  <a:pt x="149" y="0"/>
                </a:lnTo>
                <a:lnTo>
                  <a:pt x="149" y="6"/>
                </a:lnTo>
                <a:lnTo>
                  <a:pt x="149" y="111"/>
                </a:lnTo>
                <a:lnTo>
                  <a:pt x="149" y="118"/>
                </a:lnTo>
                <a:lnTo>
                  <a:pt x="142" y="118"/>
                </a:lnTo>
                <a:lnTo>
                  <a:pt x="100" y="118"/>
                </a:lnTo>
                <a:lnTo>
                  <a:pt x="94" y="118"/>
                </a:lnTo>
                <a:lnTo>
                  <a:pt x="94" y="111"/>
                </a:lnTo>
                <a:lnTo>
                  <a:pt x="94" y="94"/>
                </a:lnTo>
                <a:lnTo>
                  <a:pt x="94" y="94"/>
                </a:lnTo>
                <a:lnTo>
                  <a:pt x="67" y="94"/>
                </a:lnTo>
                <a:lnTo>
                  <a:pt x="67" y="107"/>
                </a:lnTo>
                <a:lnTo>
                  <a:pt x="73" y="107"/>
                </a:lnTo>
                <a:lnTo>
                  <a:pt x="73" y="115"/>
                </a:lnTo>
                <a:lnTo>
                  <a:pt x="23" y="115"/>
                </a:lnTo>
                <a:lnTo>
                  <a:pt x="23" y="107"/>
                </a:lnTo>
                <a:lnTo>
                  <a:pt x="31" y="107"/>
                </a:lnTo>
                <a:lnTo>
                  <a:pt x="31" y="94"/>
                </a:lnTo>
                <a:lnTo>
                  <a:pt x="6" y="94"/>
                </a:lnTo>
                <a:lnTo>
                  <a:pt x="0" y="94"/>
                </a:lnTo>
                <a:lnTo>
                  <a:pt x="0" y="88"/>
                </a:lnTo>
                <a:lnTo>
                  <a:pt x="0" y="25"/>
                </a:lnTo>
                <a:lnTo>
                  <a:pt x="0" y="19"/>
                </a:lnTo>
                <a:lnTo>
                  <a:pt x="6" y="19"/>
                </a:lnTo>
                <a:lnTo>
                  <a:pt x="6" y="19"/>
                </a:lnTo>
                <a:close/>
                <a:moveTo>
                  <a:pt x="21" y="57"/>
                </a:moveTo>
                <a:lnTo>
                  <a:pt x="23" y="61"/>
                </a:lnTo>
                <a:lnTo>
                  <a:pt x="37" y="52"/>
                </a:lnTo>
                <a:lnTo>
                  <a:pt x="44" y="52"/>
                </a:lnTo>
                <a:lnTo>
                  <a:pt x="48" y="57"/>
                </a:lnTo>
                <a:lnTo>
                  <a:pt x="50" y="57"/>
                </a:lnTo>
                <a:lnTo>
                  <a:pt x="50" y="57"/>
                </a:lnTo>
                <a:lnTo>
                  <a:pt x="56" y="59"/>
                </a:lnTo>
                <a:lnTo>
                  <a:pt x="58" y="61"/>
                </a:lnTo>
                <a:lnTo>
                  <a:pt x="61" y="57"/>
                </a:lnTo>
                <a:lnTo>
                  <a:pt x="63" y="44"/>
                </a:lnTo>
                <a:lnTo>
                  <a:pt x="67" y="44"/>
                </a:lnTo>
                <a:lnTo>
                  <a:pt x="67" y="48"/>
                </a:lnTo>
                <a:lnTo>
                  <a:pt x="73" y="44"/>
                </a:lnTo>
                <a:lnTo>
                  <a:pt x="77" y="38"/>
                </a:lnTo>
                <a:lnTo>
                  <a:pt x="71" y="36"/>
                </a:lnTo>
                <a:lnTo>
                  <a:pt x="65" y="36"/>
                </a:lnTo>
                <a:lnTo>
                  <a:pt x="65" y="40"/>
                </a:lnTo>
                <a:lnTo>
                  <a:pt x="58" y="40"/>
                </a:lnTo>
                <a:lnTo>
                  <a:pt x="58" y="42"/>
                </a:lnTo>
                <a:lnTo>
                  <a:pt x="56" y="42"/>
                </a:lnTo>
                <a:lnTo>
                  <a:pt x="54" y="55"/>
                </a:lnTo>
                <a:lnTo>
                  <a:pt x="52" y="52"/>
                </a:lnTo>
                <a:lnTo>
                  <a:pt x="48" y="48"/>
                </a:lnTo>
                <a:lnTo>
                  <a:pt x="48" y="48"/>
                </a:lnTo>
                <a:lnTo>
                  <a:pt x="46" y="48"/>
                </a:lnTo>
                <a:lnTo>
                  <a:pt x="35" y="46"/>
                </a:lnTo>
                <a:lnTo>
                  <a:pt x="21" y="57"/>
                </a:lnTo>
                <a:lnTo>
                  <a:pt x="21" y="57"/>
                </a:lnTo>
                <a:close/>
                <a:moveTo>
                  <a:pt x="27" y="78"/>
                </a:moveTo>
                <a:lnTo>
                  <a:pt x="33" y="78"/>
                </a:lnTo>
                <a:lnTo>
                  <a:pt x="33" y="63"/>
                </a:lnTo>
                <a:lnTo>
                  <a:pt x="27" y="63"/>
                </a:lnTo>
                <a:lnTo>
                  <a:pt x="27" y="78"/>
                </a:lnTo>
                <a:lnTo>
                  <a:pt x="27" y="78"/>
                </a:lnTo>
                <a:close/>
                <a:moveTo>
                  <a:pt x="67" y="78"/>
                </a:moveTo>
                <a:lnTo>
                  <a:pt x="73" y="78"/>
                </a:lnTo>
                <a:lnTo>
                  <a:pt x="73" y="50"/>
                </a:lnTo>
                <a:lnTo>
                  <a:pt x="67" y="50"/>
                </a:lnTo>
                <a:lnTo>
                  <a:pt x="67" y="78"/>
                </a:lnTo>
                <a:lnTo>
                  <a:pt x="67" y="78"/>
                </a:lnTo>
                <a:close/>
                <a:moveTo>
                  <a:pt x="56" y="78"/>
                </a:moveTo>
                <a:lnTo>
                  <a:pt x="63" y="78"/>
                </a:lnTo>
                <a:lnTo>
                  <a:pt x="63" y="65"/>
                </a:lnTo>
                <a:lnTo>
                  <a:pt x="56" y="65"/>
                </a:lnTo>
                <a:lnTo>
                  <a:pt x="56" y="78"/>
                </a:lnTo>
                <a:lnTo>
                  <a:pt x="56" y="78"/>
                </a:lnTo>
                <a:close/>
                <a:moveTo>
                  <a:pt x="46" y="78"/>
                </a:moveTo>
                <a:lnTo>
                  <a:pt x="52" y="78"/>
                </a:lnTo>
                <a:lnTo>
                  <a:pt x="52" y="63"/>
                </a:lnTo>
                <a:lnTo>
                  <a:pt x="46" y="63"/>
                </a:lnTo>
                <a:lnTo>
                  <a:pt x="46" y="78"/>
                </a:lnTo>
                <a:lnTo>
                  <a:pt x="46" y="78"/>
                </a:lnTo>
                <a:close/>
                <a:moveTo>
                  <a:pt x="35" y="78"/>
                </a:moveTo>
                <a:lnTo>
                  <a:pt x="44" y="78"/>
                </a:lnTo>
                <a:lnTo>
                  <a:pt x="44" y="59"/>
                </a:lnTo>
                <a:lnTo>
                  <a:pt x="35" y="59"/>
                </a:lnTo>
                <a:lnTo>
                  <a:pt x="35" y="78"/>
                </a:lnTo>
                <a:lnTo>
                  <a:pt x="35" y="78"/>
                </a:lnTo>
                <a:close/>
                <a:moveTo>
                  <a:pt x="113" y="40"/>
                </a:moveTo>
                <a:lnTo>
                  <a:pt x="136" y="40"/>
                </a:lnTo>
                <a:lnTo>
                  <a:pt x="136" y="34"/>
                </a:lnTo>
                <a:lnTo>
                  <a:pt x="113" y="34"/>
                </a:lnTo>
                <a:lnTo>
                  <a:pt x="113" y="21"/>
                </a:lnTo>
                <a:lnTo>
                  <a:pt x="136" y="21"/>
                </a:lnTo>
                <a:lnTo>
                  <a:pt x="136" y="13"/>
                </a:lnTo>
                <a:lnTo>
                  <a:pt x="107" y="13"/>
                </a:lnTo>
                <a:lnTo>
                  <a:pt x="107" y="105"/>
                </a:lnTo>
                <a:lnTo>
                  <a:pt x="136" y="105"/>
                </a:lnTo>
                <a:lnTo>
                  <a:pt x="136" y="52"/>
                </a:lnTo>
                <a:lnTo>
                  <a:pt x="113" y="52"/>
                </a:lnTo>
                <a:lnTo>
                  <a:pt x="113" y="40"/>
                </a:lnTo>
                <a:lnTo>
                  <a:pt x="113" y="40"/>
                </a:lnTo>
                <a:close/>
                <a:moveTo>
                  <a:pt x="88" y="31"/>
                </a:moveTo>
                <a:lnTo>
                  <a:pt x="12" y="31"/>
                </a:lnTo>
                <a:lnTo>
                  <a:pt x="12" y="82"/>
                </a:lnTo>
                <a:lnTo>
                  <a:pt x="88" y="82"/>
                </a:lnTo>
                <a:lnTo>
                  <a:pt x="88" y="31"/>
                </a:lnTo>
                <a:close/>
              </a:path>
            </a:pathLst>
          </a:custGeom>
          <a:solidFill>
            <a:srgbClr val="D70000"/>
          </a:solidFill>
          <a:ln>
            <a:noFill/>
          </a:ln>
        </p:spPr>
        <p:txBody>
          <a:bodyPr vert="horz" wrap="square" lIns="91440" tIns="45720" rIns="91440" bIns="45720" numCol="1" anchor="t" anchorCtr="0" compatLnSpc="1">
            <a:prstTxWarp prst="textNoShape">
              <a:avLst/>
            </a:prstTxWarp>
          </a:bodyPr>
          <a:lstStyle/>
          <a:p>
            <a:endParaRPr lang="zh-CN" altLang="en-US" sz="1400">
              <a:solidFill>
                <a:schemeClr val="bg2">
                  <a:lumMod val="25000"/>
                </a:schemeClr>
              </a:solidFill>
              <a:latin typeface="Agency FB" panose="020B0503020202020204" pitchFamily="34" charset="0"/>
            </a:endParaRPr>
          </a:p>
        </p:txBody>
      </p:sp>
      <p:grpSp>
        <p:nvGrpSpPr>
          <p:cNvPr id="13" name="组合 12">
            <a:extLst>
              <a:ext uri="{FF2B5EF4-FFF2-40B4-BE49-F238E27FC236}">
                <a16:creationId xmlns:a16="http://schemas.microsoft.com/office/drawing/2014/main" id="{2D851129-768D-4405-A8ED-78920233ADBD}"/>
              </a:ext>
            </a:extLst>
          </p:cNvPr>
          <p:cNvGrpSpPr/>
          <p:nvPr/>
        </p:nvGrpSpPr>
        <p:grpSpPr>
          <a:xfrm>
            <a:off x="317559" y="2345610"/>
            <a:ext cx="11565944" cy="3159550"/>
            <a:chOff x="317559" y="1648488"/>
            <a:chExt cx="11565944" cy="3586299"/>
          </a:xfrm>
        </p:grpSpPr>
        <p:cxnSp>
          <p:nvCxnSpPr>
            <p:cNvPr id="24" name="直接连接符 23">
              <a:extLst>
                <a:ext uri="{FF2B5EF4-FFF2-40B4-BE49-F238E27FC236}">
                  <a16:creationId xmlns:a16="http://schemas.microsoft.com/office/drawing/2014/main" id="{4B8159E6-79B3-4854-86AD-9BF52CE3197A}"/>
                </a:ext>
              </a:extLst>
            </p:cNvPr>
            <p:cNvCxnSpPr>
              <a:cxnSpLocks/>
            </p:cNvCxnSpPr>
            <p:nvPr/>
          </p:nvCxnSpPr>
          <p:spPr>
            <a:xfrm>
              <a:off x="1008668" y="2962922"/>
              <a:ext cx="10568743"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54E5706-4DD6-4A9E-AAB3-131E0F98B683}"/>
                </a:ext>
              </a:extLst>
            </p:cNvPr>
            <p:cNvCxnSpPr>
              <a:cxnSpLocks/>
            </p:cNvCxnSpPr>
            <p:nvPr/>
          </p:nvCxnSpPr>
          <p:spPr>
            <a:xfrm>
              <a:off x="1008668" y="4324489"/>
              <a:ext cx="10568743" cy="3620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8A4829C-1298-428D-BF17-552FE6F9B840}"/>
                </a:ext>
              </a:extLst>
            </p:cNvPr>
            <p:cNvCxnSpPr/>
            <p:nvPr/>
          </p:nvCxnSpPr>
          <p:spPr>
            <a:xfrm>
              <a:off x="628649" y="1648488"/>
              <a:ext cx="10934701" cy="0"/>
            </a:xfrm>
            <a:prstGeom prst="line">
              <a:avLst/>
            </a:prstGeom>
            <a:ln w="38100">
              <a:solidFill>
                <a:srgbClr val="C0000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10A21CC-027C-4761-8B08-0077F95DB3F2}"/>
                </a:ext>
              </a:extLst>
            </p:cNvPr>
            <p:cNvSpPr txBox="1"/>
            <p:nvPr/>
          </p:nvSpPr>
          <p:spPr>
            <a:xfrm>
              <a:off x="324527" y="1769104"/>
              <a:ext cx="342321" cy="1077218"/>
            </a:xfrm>
            <a:prstGeom prst="rect">
              <a:avLst/>
            </a:prstGeom>
            <a:noFill/>
          </p:spPr>
          <p:txBody>
            <a:bodyPr wrap="square" rtlCol="0">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规模</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1400" dirty="0">
                  <a:solidFill>
                    <a:schemeClr val="bg2">
                      <a:lumMod val="25000"/>
                    </a:schemeClr>
                  </a:solidFill>
                  <a:latin typeface="微软雅黑" panose="020B0503020204020204" pitchFamily="34" charset="-122"/>
                  <a:ea typeface="微软雅黑" panose="020B0503020204020204" pitchFamily="34" charset="-122"/>
                </a:rPr>
                <a:t>广度</a:t>
              </a:r>
            </a:p>
          </p:txBody>
        </p:sp>
        <p:sp>
          <p:nvSpPr>
            <p:cNvPr id="35" name="文本框 34">
              <a:extLst>
                <a:ext uri="{FF2B5EF4-FFF2-40B4-BE49-F238E27FC236}">
                  <a16:creationId xmlns:a16="http://schemas.microsoft.com/office/drawing/2014/main" id="{A885D0B7-6C17-4C3A-BCF8-55BB55B0B64D}"/>
                </a:ext>
              </a:extLst>
            </p:cNvPr>
            <p:cNvSpPr txBox="1"/>
            <p:nvPr/>
          </p:nvSpPr>
          <p:spPr>
            <a:xfrm>
              <a:off x="317560" y="3182202"/>
              <a:ext cx="342321" cy="1077218"/>
            </a:xfrm>
            <a:prstGeom prst="rect">
              <a:avLst/>
            </a:prstGeom>
            <a:noFill/>
          </p:spPr>
          <p:txBody>
            <a:bodyPr wrap="square" rtlCol="0">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合作深度</a:t>
              </a:r>
            </a:p>
          </p:txBody>
        </p:sp>
        <p:sp>
          <p:nvSpPr>
            <p:cNvPr id="36" name="文本框 35">
              <a:extLst>
                <a:ext uri="{FF2B5EF4-FFF2-40B4-BE49-F238E27FC236}">
                  <a16:creationId xmlns:a16="http://schemas.microsoft.com/office/drawing/2014/main" id="{EBEA814A-C824-4D81-8343-9CC0AA6757DD}"/>
                </a:ext>
              </a:extLst>
            </p:cNvPr>
            <p:cNvSpPr txBox="1"/>
            <p:nvPr/>
          </p:nvSpPr>
          <p:spPr>
            <a:xfrm>
              <a:off x="317559" y="4640898"/>
              <a:ext cx="342321" cy="593889"/>
            </a:xfrm>
            <a:prstGeom prst="rect">
              <a:avLst/>
            </a:prstGeom>
            <a:noFill/>
          </p:spPr>
          <p:txBody>
            <a:bodyPr wrap="square" rtlCol="0">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价值</a:t>
              </a:r>
            </a:p>
          </p:txBody>
        </p:sp>
        <p:sp>
          <p:nvSpPr>
            <p:cNvPr id="9" name="文本框 8">
              <a:extLst>
                <a:ext uri="{FF2B5EF4-FFF2-40B4-BE49-F238E27FC236}">
                  <a16:creationId xmlns:a16="http://schemas.microsoft.com/office/drawing/2014/main" id="{36961D86-F59A-482E-99FB-67A5CE538898}"/>
                </a:ext>
              </a:extLst>
            </p:cNvPr>
            <p:cNvSpPr txBox="1"/>
            <p:nvPr/>
          </p:nvSpPr>
          <p:spPr>
            <a:xfrm>
              <a:off x="1946634" y="1675850"/>
              <a:ext cx="2668150" cy="12237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已合作</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入驻</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高销量、高品质</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噱头足</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真优惠</a:t>
              </a:r>
            </a:p>
          </p:txBody>
        </p:sp>
        <p:sp>
          <p:nvSpPr>
            <p:cNvPr id="42" name="文本框 41">
              <a:extLst>
                <a:ext uri="{FF2B5EF4-FFF2-40B4-BE49-F238E27FC236}">
                  <a16:creationId xmlns:a16="http://schemas.microsoft.com/office/drawing/2014/main" id="{2BD90E82-70B1-4FBB-8757-9BBFEFDD2571}"/>
                </a:ext>
              </a:extLst>
            </p:cNvPr>
            <p:cNvSpPr txBox="1"/>
            <p:nvPr/>
          </p:nvSpPr>
          <p:spPr>
            <a:xfrm>
              <a:off x="5172636" y="1658548"/>
              <a:ext cx="3006871" cy="12237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已合作</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新合作</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中腰部：中销量、高品质</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契合直播间主题</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本地化商家</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9DBDA4DD-7EF7-4A29-AC88-AA876F68D55B}"/>
                </a:ext>
              </a:extLst>
            </p:cNvPr>
            <p:cNvSpPr txBox="1"/>
            <p:nvPr/>
          </p:nvSpPr>
          <p:spPr>
            <a:xfrm>
              <a:off x="5162070" y="4514732"/>
              <a:ext cx="3077609" cy="6473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强化用户心智、打响知名度的阵地</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打造高品质直播栏目的伙伴</a:t>
              </a:r>
            </a:p>
          </p:txBody>
        </p:sp>
        <p:sp>
          <p:nvSpPr>
            <p:cNvPr id="44" name="文本框 43">
              <a:extLst>
                <a:ext uri="{FF2B5EF4-FFF2-40B4-BE49-F238E27FC236}">
                  <a16:creationId xmlns:a16="http://schemas.microsoft.com/office/drawing/2014/main" id="{C16CFAD2-B434-44E8-A645-D173EE0EB73D}"/>
                </a:ext>
              </a:extLst>
            </p:cNvPr>
            <p:cNvSpPr txBox="1"/>
            <p:nvPr/>
          </p:nvSpPr>
          <p:spPr>
            <a:xfrm>
              <a:off x="9117939" y="4466262"/>
              <a:ext cx="2756501" cy="6473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“借力”塑造品牌形象的渠道</a:t>
              </a:r>
              <a:endParaRPr lang="en-US" altLang="zh-CN"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符合平台理念、深度绑定的伙伴</a:t>
              </a:r>
              <a:endParaRPr lang="zh-CN" altLang="en-US"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BD88A9D3-F2D6-4932-839B-2136637B48ED}"/>
                </a:ext>
              </a:extLst>
            </p:cNvPr>
            <p:cNvSpPr txBox="1"/>
            <p:nvPr/>
          </p:nvSpPr>
          <p:spPr>
            <a:xfrm>
              <a:off x="1946634" y="4522584"/>
              <a:ext cx="2640111" cy="6473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产品带货的常规合作平台</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吸引用户的工具</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BE00638A-6144-473F-8BEB-3CE8199C8B1F}"/>
                </a:ext>
              </a:extLst>
            </p:cNvPr>
            <p:cNvSpPr txBox="1"/>
            <p:nvPr/>
          </p:nvSpPr>
          <p:spPr>
            <a:xfrm>
              <a:off x="9116954" y="1865119"/>
              <a:ext cx="2757756" cy="935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开拓合作领域</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形成合作池</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形成选品机制</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DE53BA4B-690E-4DBA-894D-C73321713DA5}"/>
                </a:ext>
              </a:extLst>
            </p:cNvPr>
            <p:cNvSpPr txBox="1"/>
            <p:nvPr/>
          </p:nvSpPr>
          <p:spPr>
            <a:xfrm>
              <a:off x="9084764" y="3150969"/>
              <a:ext cx="2798739" cy="935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品牌“新品首发地”</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实现品牌</a:t>
              </a:r>
              <a:r>
                <a:rPr lang="en-US" altLang="zh-CN" sz="11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rPr>
                <a:t>某爆款与直播间的绑定</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直播间特供联名款</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309992A1-B432-4476-9233-4A2B3175013C}"/>
                </a:ext>
              </a:extLst>
            </p:cNvPr>
            <p:cNvSpPr txBox="1"/>
            <p:nvPr/>
          </p:nvSpPr>
          <p:spPr>
            <a:xfrm>
              <a:off x="5176518" y="3052263"/>
              <a:ext cx="3279151" cy="935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周期性常态带货合作</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直播间特供福利</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品牌专场</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AF63CB84-7CF5-4868-BF81-4AC40B277D52}"/>
                </a:ext>
              </a:extLst>
            </p:cNvPr>
            <p:cNvSpPr txBox="1"/>
            <p:nvPr/>
          </p:nvSpPr>
          <p:spPr>
            <a:xfrm>
              <a:off x="1946633" y="3471725"/>
              <a:ext cx="3279151" cy="6473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畅销品带货试水</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EB3B4C85-4D65-4791-A16C-6C1E1C409624}"/>
              </a:ext>
            </a:extLst>
          </p:cNvPr>
          <p:cNvSpPr txBox="1"/>
          <p:nvPr/>
        </p:nvSpPr>
        <p:spPr>
          <a:xfrm>
            <a:off x="1415084" y="1256515"/>
            <a:ext cx="251168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品质商户畅销单品带货</a:t>
            </a:r>
          </a:p>
        </p:txBody>
      </p:sp>
      <p:sp>
        <p:nvSpPr>
          <p:cNvPr id="53" name="文本框 52">
            <a:extLst>
              <a:ext uri="{FF2B5EF4-FFF2-40B4-BE49-F238E27FC236}">
                <a16:creationId xmlns:a16="http://schemas.microsoft.com/office/drawing/2014/main" id="{7670F1AD-C2CD-4248-8776-0A5E53F8ADB6}"/>
              </a:ext>
            </a:extLst>
          </p:cNvPr>
          <p:cNvSpPr txBox="1"/>
          <p:nvPr/>
        </p:nvSpPr>
        <p:spPr>
          <a:xfrm>
            <a:off x="4972127" y="1258244"/>
            <a:ext cx="251168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本地化商户常态合作</a:t>
            </a:r>
          </a:p>
        </p:txBody>
      </p:sp>
      <p:sp>
        <p:nvSpPr>
          <p:cNvPr id="54" name="文本框 53">
            <a:extLst>
              <a:ext uri="{FF2B5EF4-FFF2-40B4-BE49-F238E27FC236}">
                <a16:creationId xmlns:a16="http://schemas.microsoft.com/office/drawing/2014/main" id="{1EA9E384-E7B1-478A-9810-9A8D2BCCAFB1}"/>
              </a:ext>
            </a:extLst>
          </p:cNvPr>
          <p:cNvSpPr txBox="1"/>
          <p:nvPr/>
        </p:nvSpPr>
        <p:spPr>
          <a:xfrm>
            <a:off x="8529170" y="1225185"/>
            <a:ext cx="3118117"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直播间培养中腰部品牌爆品</a:t>
            </a:r>
          </a:p>
        </p:txBody>
      </p:sp>
      <p:pic>
        <p:nvPicPr>
          <p:cNvPr id="19" name="图片 18">
            <a:extLst>
              <a:ext uri="{FF2B5EF4-FFF2-40B4-BE49-F238E27FC236}">
                <a16:creationId xmlns:a16="http://schemas.microsoft.com/office/drawing/2014/main" id="{3DC0D073-B14C-49DF-BB4C-AAD85D6E6403}"/>
              </a:ext>
            </a:extLst>
          </p:cNvPr>
          <p:cNvPicPr>
            <a:picLocks noChangeAspect="1"/>
          </p:cNvPicPr>
          <p:nvPr/>
        </p:nvPicPr>
        <p:blipFill>
          <a:blip r:embed="rId3"/>
          <a:stretch>
            <a:fillRect/>
          </a:stretch>
        </p:blipFill>
        <p:spPr>
          <a:xfrm>
            <a:off x="1129341" y="1657365"/>
            <a:ext cx="607250" cy="607250"/>
          </a:xfrm>
          <a:prstGeom prst="rect">
            <a:avLst/>
          </a:prstGeom>
        </p:spPr>
      </p:pic>
      <p:pic>
        <p:nvPicPr>
          <p:cNvPr id="20" name="图片 19">
            <a:extLst>
              <a:ext uri="{FF2B5EF4-FFF2-40B4-BE49-F238E27FC236}">
                <a16:creationId xmlns:a16="http://schemas.microsoft.com/office/drawing/2014/main" id="{288DEF3B-CBC8-4CAF-8CD7-55CCEEC648A9}"/>
              </a:ext>
            </a:extLst>
          </p:cNvPr>
          <p:cNvPicPr>
            <a:picLocks noChangeAspect="1"/>
          </p:cNvPicPr>
          <p:nvPr/>
        </p:nvPicPr>
        <p:blipFill>
          <a:blip r:embed="rId4"/>
          <a:stretch>
            <a:fillRect/>
          </a:stretch>
        </p:blipFill>
        <p:spPr>
          <a:xfrm>
            <a:off x="1820252" y="1637070"/>
            <a:ext cx="607250" cy="607250"/>
          </a:xfrm>
          <a:prstGeom prst="rect">
            <a:avLst/>
          </a:prstGeom>
        </p:spPr>
      </p:pic>
      <p:pic>
        <p:nvPicPr>
          <p:cNvPr id="21" name="图片 20">
            <a:extLst>
              <a:ext uri="{FF2B5EF4-FFF2-40B4-BE49-F238E27FC236}">
                <a16:creationId xmlns:a16="http://schemas.microsoft.com/office/drawing/2014/main" id="{FC04560C-7317-4061-B7D3-828A3EC28EA0}"/>
              </a:ext>
            </a:extLst>
          </p:cNvPr>
          <p:cNvPicPr>
            <a:picLocks noChangeAspect="1"/>
          </p:cNvPicPr>
          <p:nvPr/>
        </p:nvPicPr>
        <p:blipFill>
          <a:blip r:embed="rId5"/>
          <a:stretch>
            <a:fillRect/>
          </a:stretch>
        </p:blipFill>
        <p:spPr>
          <a:xfrm>
            <a:off x="2516733" y="1671117"/>
            <a:ext cx="587209" cy="587209"/>
          </a:xfrm>
          <a:prstGeom prst="rect">
            <a:avLst/>
          </a:prstGeom>
        </p:spPr>
      </p:pic>
      <p:pic>
        <p:nvPicPr>
          <p:cNvPr id="22" name="图片 21">
            <a:extLst>
              <a:ext uri="{FF2B5EF4-FFF2-40B4-BE49-F238E27FC236}">
                <a16:creationId xmlns:a16="http://schemas.microsoft.com/office/drawing/2014/main" id="{22C53ECF-BA3C-49FE-BC67-6D57AE9E8624}"/>
              </a:ext>
            </a:extLst>
          </p:cNvPr>
          <p:cNvPicPr>
            <a:picLocks noChangeAspect="1"/>
          </p:cNvPicPr>
          <p:nvPr/>
        </p:nvPicPr>
        <p:blipFill>
          <a:blip r:embed="rId6"/>
          <a:stretch>
            <a:fillRect/>
          </a:stretch>
        </p:blipFill>
        <p:spPr>
          <a:xfrm>
            <a:off x="3224930" y="1657365"/>
            <a:ext cx="755870" cy="533644"/>
          </a:xfrm>
          <a:prstGeom prst="rect">
            <a:avLst/>
          </a:prstGeom>
        </p:spPr>
      </p:pic>
      <p:pic>
        <p:nvPicPr>
          <p:cNvPr id="23" name="图片 22">
            <a:extLst>
              <a:ext uri="{FF2B5EF4-FFF2-40B4-BE49-F238E27FC236}">
                <a16:creationId xmlns:a16="http://schemas.microsoft.com/office/drawing/2014/main" id="{761EF023-CC79-41CF-A02F-E2BE107E634B}"/>
              </a:ext>
            </a:extLst>
          </p:cNvPr>
          <p:cNvPicPr>
            <a:picLocks noChangeAspect="1"/>
          </p:cNvPicPr>
          <p:nvPr/>
        </p:nvPicPr>
        <p:blipFill>
          <a:blip r:embed="rId7"/>
          <a:stretch>
            <a:fillRect/>
          </a:stretch>
        </p:blipFill>
        <p:spPr>
          <a:xfrm>
            <a:off x="5730551" y="1604863"/>
            <a:ext cx="644604" cy="644604"/>
          </a:xfrm>
          <a:prstGeom prst="rect">
            <a:avLst/>
          </a:prstGeom>
        </p:spPr>
      </p:pic>
      <p:pic>
        <p:nvPicPr>
          <p:cNvPr id="30" name="图片 29">
            <a:extLst>
              <a:ext uri="{FF2B5EF4-FFF2-40B4-BE49-F238E27FC236}">
                <a16:creationId xmlns:a16="http://schemas.microsoft.com/office/drawing/2014/main" id="{C2102471-747D-494A-83F0-8A78F91CD118}"/>
              </a:ext>
            </a:extLst>
          </p:cNvPr>
          <p:cNvPicPr>
            <a:picLocks noChangeAspect="1"/>
          </p:cNvPicPr>
          <p:nvPr/>
        </p:nvPicPr>
        <p:blipFill>
          <a:blip r:embed="rId8"/>
          <a:stretch>
            <a:fillRect/>
          </a:stretch>
        </p:blipFill>
        <p:spPr>
          <a:xfrm>
            <a:off x="4922171" y="1595276"/>
            <a:ext cx="682824" cy="669339"/>
          </a:xfrm>
          <a:prstGeom prst="rect">
            <a:avLst/>
          </a:prstGeom>
        </p:spPr>
      </p:pic>
      <p:pic>
        <p:nvPicPr>
          <p:cNvPr id="37" name="图片 36">
            <a:extLst>
              <a:ext uri="{FF2B5EF4-FFF2-40B4-BE49-F238E27FC236}">
                <a16:creationId xmlns:a16="http://schemas.microsoft.com/office/drawing/2014/main" id="{27CAE29E-C6E2-40DE-BD84-98C493B52845}"/>
              </a:ext>
            </a:extLst>
          </p:cNvPr>
          <p:cNvPicPr>
            <a:picLocks noChangeAspect="1"/>
          </p:cNvPicPr>
          <p:nvPr/>
        </p:nvPicPr>
        <p:blipFill>
          <a:blip r:embed="rId9"/>
          <a:stretch>
            <a:fillRect/>
          </a:stretch>
        </p:blipFill>
        <p:spPr>
          <a:xfrm>
            <a:off x="6481915" y="1606142"/>
            <a:ext cx="646330" cy="646330"/>
          </a:xfrm>
          <a:prstGeom prst="rect">
            <a:avLst/>
          </a:prstGeom>
        </p:spPr>
      </p:pic>
      <p:pic>
        <p:nvPicPr>
          <p:cNvPr id="39" name="图片 38">
            <a:extLst>
              <a:ext uri="{FF2B5EF4-FFF2-40B4-BE49-F238E27FC236}">
                <a16:creationId xmlns:a16="http://schemas.microsoft.com/office/drawing/2014/main" id="{3D90871C-DC29-4EC8-B18B-3A24D18B9228}"/>
              </a:ext>
            </a:extLst>
          </p:cNvPr>
          <p:cNvPicPr>
            <a:picLocks noChangeAspect="1"/>
          </p:cNvPicPr>
          <p:nvPr/>
        </p:nvPicPr>
        <p:blipFill rotWithShape="1">
          <a:blip r:embed="rId10"/>
          <a:srcRect l="18894" r="14367"/>
          <a:stretch/>
        </p:blipFill>
        <p:spPr>
          <a:xfrm>
            <a:off x="8427312" y="1555795"/>
            <a:ext cx="799457" cy="688782"/>
          </a:xfrm>
          <a:prstGeom prst="rect">
            <a:avLst/>
          </a:prstGeom>
        </p:spPr>
      </p:pic>
      <p:pic>
        <p:nvPicPr>
          <p:cNvPr id="40" name="图片 39">
            <a:extLst>
              <a:ext uri="{FF2B5EF4-FFF2-40B4-BE49-F238E27FC236}">
                <a16:creationId xmlns:a16="http://schemas.microsoft.com/office/drawing/2014/main" id="{675836D5-D49C-44EA-88C3-D3D08D177563}"/>
              </a:ext>
            </a:extLst>
          </p:cNvPr>
          <p:cNvPicPr>
            <a:picLocks noChangeAspect="1"/>
          </p:cNvPicPr>
          <p:nvPr/>
        </p:nvPicPr>
        <p:blipFill>
          <a:blip r:embed="rId11"/>
          <a:stretch>
            <a:fillRect/>
          </a:stretch>
        </p:blipFill>
        <p:spPr>
          <a:xfrm>
            <a:off x="9405995" y="1575405"/>
            <a:ext cx="672054" cy="672054"/>
          </a:xfrm>
          <a:prstGeom prst="rect">
            <a:avLst/>
          </a:prstGeom>
        </p:spPr>
      </p:pic>
      <p:pic>
        <p:nvPicPr>
          <p:cNvPr id="77" name="图片 76">
            <a:extLst>
              <a:ext uri="{FF2B5EF4-FFF2-40B4-BE49-F238E27FC236}">
                <a16:creationId xmlns:a16="http://schemas.microsoft.com/office/drawing/2014/main" id="{D0A75ACA-0F7A-4861-80C1-7AE3154510A6}"/>
              </a:ext>
            </a:extLst>
          </p:cNvPr>
          <p:cNvPicPr>
            <a:picLocks noChangeAspect="1"/>
          </p:cNvPicPr>
          <p:nvPr/>
        </p:nvPicPr>
        <p:blipFill>
          <a:blip r:embed="rId12"/>
          <a:stretch>
            <a:fillRect/>
          </a:stretch>
        </p:blipFill>
        <p:spPr>
          <a:xfrm>
            <a:off x="10317255" y="1577979"/>
            <a:ext cx="875070" cy="666220"/>
          </a:xfrm>
          <a:prstGeom prst="rect">
            <a:avLst/>
          </a:prstGeom>
        </p:spPr>
      </p:pic>
      <p:sp>
        <p:nvSpPr>
          <p:cNvPr id="58" name="矩形 57">
            <a:extLst>
              <a:ext uri="{FF2B5EF4-FFF2-40B4-BE49-F238E27FC236}">
                <a16:creationId xmlns:a16="http://schemas.microsoft.com/office/drawing/2014/main" id="{EFACE9CD-FFF5-4560-8602-F63419DCA48B}"/>
              </a:ext>
            </a:extLst>
          </p:cNvPr>
          <p:cNvSpPr/>
          <p:nvPr/>
        </p:nvSpPr>
        <p:spPr>
          <a:xfrm>
            <a:off x="-14514" y="6211669"/>
            <a:ext cx="12206515" cy="64633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9" name="右箭头 1">
            <a:extLst>
              <a:ext uri="{FF2B5EF4-FFF2-40B4-BE49-F238E27FC236}">
                <a16:creationId xmlns:a16="http://schemas.microsoft.com/office/drawing/2014/main" id="{8425B07D-93E0-44E4-95C7-FCAC7F76B58F}"/>
              </a:ext>
            </a:extLst>
          </p:cNvPr>
          <p:cNvSpPr/>
          <p:nvPr/>
        </p:nvSpPr>
        <p:spPr>
          <a:xfrm>
            <a:off x="3492736"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60" name="右箭头 12">
            <a:extLst>
              <a:ext uri="{FF2B5EF4-FFF2-40B4-BE49-F238E27FC236}">
                <a16:creationId xmlns:a16="http://schemas.microsoft.com/office/drawing/2014/main" id="{0991FB09-BC5A-4B14-8641-076ECC35C197}"/>
              </a:ext>
            </a:extLst>
          </p:cNvPr>
          <p:cNvSpPr/>
          <p:nvPr/>
        </p:nvSpPr>
        <p:spPr>
          <a:xfrm>
            <a:off x="7804327" y="6418001"/>
            <a:ext cx="406400" cy="2612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61" name="文本框 60">
            <a:extLst>
              <a:ext uri="{FF2B5EF4-FFF2-40B4-BE49-F238E27FC236}">
                <a16:creationId xmlns:a16="http://schemas.microsoft.com/office/drawing/2014/main" id="{5AE17335-DC52-4F36-8BCA-DCAF87B5C02E}"/>
              </a:ext>
            </a:extLst>
          </p:cNvPr>
          <p:cNvSpPr txBox="1"/>
          <p:nvPr/>
        </p:nvSpPr>
        <p:spPr>
          <a:xfrm>
            <a:off x="383446" y="6368056"/>
            <a:ext cx="312768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一期：作为直播者 </a:t>
            </a:r>
            <a:r>
              <a:rPr lang="zh-CN" altLang="en-US" sz="1200" b="1" dirty="0">
                <a:solidFill>
                  <a:schemeClr val="bg1"/>
                </a:solidFill>
                <a:latin typeface="微软雅黑" panose="020B0503020204020204" pitchFamily="34" charset="-122"/>
                <a:ea typeface="微软雅黑" panose="020B0503020204020204" pitchFamily="34" charset="-122"/>
              </a:rPr>
              <a:t>形成单直播间基础运营</a:t>
            </a:r>
          </a:p>
        </p:txBody>
      </p:sp>
      <p:sp>
        <p:nvSpPr>
          <p:cNvPr id="62" name="文本框 61">
            <a:extLst>
              <a:ext uri="{FF2B5EF4-FFF2-40B4-BE49-F238E27FC236}">
                <a16:creationId xmlns:a16="http://schemas.microsoft.com/office/drawing/2014/main" id="{AD4F17ED-F376-4A60-81EC-F3C1F1B335C7}"/>
              </a:ext>
            </a:extLst>
          </p:cNvPr>
          <p:cNvSpPr txBox="1"/>
          <p:nvPr/>
        </p:nvSpPr>
        <p:spPr>
          <a:xfrm>
            <a:off x="3916481" y="6368055"/>
            <a:ext cx="3824048"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二期：作为运营牵头人 </a:t>
            </a:r>
            <a:r>
              <a:rPr lang="zh-CN" altLang="en-US" sz="1200" b="1" dirty="0">
                <a:solidFill>
                  <a:schemeClr val="bg1"/>
                </a:solidFill>
                <a:latin typeface="微软雅黑" panose="020B0503020204020204" pitchFamily="34" charset="-122"/>
                <a:ea typeface="微软雅黑" panose="020B0503020204020204" pitchFamily="34" charset="-122"/>
              </a:rPr>
              <a:t>形成主播联盟、栏目化直播间</a:t>
            </a:r>
          </a:p>
        </p:txBody>
      </p:sp>
      <p:sp>
        <p:nvSpPr>
          <p:cNvPr id="63" name="文本框 62">
            <a:extLst>
              <a:ext uri="{FF2B5EF4-FFF2-40B4-BE49-F238E27FC236}">
                <a16:creationId xmlns:a16="http://schemas.microsoft.com/office/drawing/2014/main" id="{BCC76700-E8A3-4059-BF9C-CB7B191F1DD6}"/>
              </a:ext>
            </a:extLst>
          </p:cNvPr>
          <p:cNvSpPr txBox="1"/>
          <p:nvPr/>
        </p:nvSpPr>
        <p:spPr>
          <a:xfrm>
            <a:off x="7868742" y="6368055"/>
            <a:ext cx="4497745" cy="336695"/>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三期：作为直播管理方 </a:t>
            </a:r>
            <a:r>
              <a:rPr lang="zh-CN" altLang="en-US" sz="1200" b="1" dirty="0">
                <a:solidFill>
                  <a:schemeClr val="bg1"/>
                </a:solidFill>
                <a:latin typeface="微软雅黑" panose="020B0503020204020204" pitchFamily="34" charset="-122"/>
                <a:ea typeface="微软雅黑" panose="020B0503020204020204" pitchFamily="34" charset="-122"/>
              </a:rPr>
              <a:t>形成“四好”</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“六边形”</a:t>
            </a:r>
          </a:p>
        </p:txBody>
      </p:sp>
    </p:spTree>
    <p:extLst>
      <p:ext uri="{BB962C8B-B14F-4D97-AF65-F5344CB8AC3E}">
        <p14:creationId xmlns:p14="http://schemas.microsoft.com/office/powerpoint/2010/main" val="302275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cstate="print">
            <a:grayscl/>
            <a:extLst>
              <a:ext uri="{28A0092B-C50C-407E-A947-70E740481C1C}">
                <a14:useLocalDpi xmlns:a14="http://schemas.microsoft.com/office/drawing/2010/main" val="0"/>
              </a:ext>
            </a:extLst>
          </a:blip>
          <a:srcRect t="14068" b="1130"/>
          <a:stretch/>
        </p:blipFill>
        <p:spPr>
          <a:xfrm>
            <a:off x="0" y="-3474"/>
            <a:ext cx="12192000" cy="6889951"/>
          </a:xfrm>
          <a:prstGeom prst="rect">
            <a:avLst/>
          </a:prstGeom>
          <a:noFill/>
          <a:ln>
            <a:noFill/>
          </a:ln>
        </p:spPr>
      </p:pic>
      <p:sp>
        <p:nvSpPr>
          <p:cNvPr id="4" name="矩形 3">
            <a:extLst>
              <a:ext uri="{FF2B5EF4-FFF2-40B4-BE49-F238E27FC236}">
                <a16:creationId xmlns:a16="http://schemas.microsoft.com/office/drawing/2014/main" id="{CA4B0B9E-DAE0-4AC8-B307-40A2A6DBAEF4}"/>
              </a:ext>
            </a:extLst>
          </p:cNvPr>
          <p:cNvSpPr/>
          <p:nvPr/>
        </p:nvSpPr>
        <p:spPr>
          <a:xfrm>
            <a:off x="0" y="0"/>
            <a:ext cx="12192000" cy="688647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9114508" y="4204355"/>
            <a:ext cx="2155397" cy="2662793"/>
          </a:xfrm>
          <a:prstGeom prst="parallelogram">
            <a:avLst>
              <a:gd name="adj" fmla="val 35655"/>
            </a:avLst>
          </a:prstGeom>
          <a:solidFill>
            <a:srgbClr val="D7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a:off x="7424693" y="-14423"/>
            <a:ext cx="4621161" cy="6912000"/>
          </a:xfrm>
          <a:prstGeom prst="parallelogram">
            <a:avLst>
              <a:gd name="adj" fmla="val 40122"/>
            </a:avLst>
          </a:prstGeom>
          <a:solidFill>
            <a:srgbClr val="D7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a:cxnSpLocks/>
          </p:cNvCxnSpPr>
          <p:nvPr/>
        </p:nvCxnSpPr>
        <p:spPr>
          <a:xfrm flipH="1">
            <a:off x="7126666" y="-22803"/>
            <a:ext cx="1840573" cy="6817951"/>
          </a:xfrm>
          <a:prstGeom prst="line">
            <a:avLst/>
          </a:prstGeom>
          <a:ln w="15875">
            <a:solidFill>
              <a:srgbClr val="D70000"/>
            </a:solidFill>
          </a:ln>
        </p:spPr>
        <p:style>
          <a:lnRef idx="1">
            <a:schemeClr val="accent1"/>
          </a:lnRef>
          <a:fillRef idx="0">
            <a:schemeClr val="accent1"/>
          </a:fillRef>
          <a:effectRef idx="0">
            <a:schemeClr val="accent1"/>
          </a:effectRef>
          <a:fontRef idx="minor">
            <a:schemeClr val="tx1"/>
          </a:fontRef>
        </p:style>
      </p:cxnSp>
      <p:sp>
        <p:nvSpPr>
          <p:cNvPr id="2" name="箭头: 右 1">
            <a:extLst>
              <a:ext uri="{FF2B5EF4-FFF2-40B4-BE49-F238E27FC236}">
                <a16:creationId xmlns:a16="http://schemas.microsoft.com/office/drawing/2014/main" id="{DBA0CBA0-AFD9-4725-AAD6-6D1A3CD8F4D5}"/>
              </a:ext>
            </a:extLst>
          </p:cNvPr>
          <p:cNvSpPr/>
          <p:nvPr/>
        </p:nvSpPr>
        <p:spPr>
          <a:xfrm>
            <a:off x="6538212" y="2532968"/>
            <a:ext cx="1772961" cy="105727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B68EAAB-D62C-4BDD-B1FB-A7E39EDDD9C1}"/>
              </a:ext>
            </a:extLst>
          </p:cNvPr>
          <p:cNvSpPr txBox="1"/>
          <p:nvPr/>
        </p:nvSpPr>
        <p:spPr>
          <a:xfrm>
            <a:off x="8747510" y="1763978"/>
            <a:ext cx="2665907" cy="1336071"/>
          </a:xfrm>
          <a:prstGeom prst="rect">
            <a:avLst/>
          </a:prstGeom>
          <a:noFill/>
        </p:spPr>
        <p:txBody>
          <a:bodyPr wrap="square" rtlCol="0">
            <a:spAutoFit/>
          </a:bodyPr>
          <a:lstStyle/>
          <a:p>
            <a:pPr algn="just">
              <a:lnSpc>
                <a:spcPct val="150000"/>
              </a:lnSpc>
            </a:pPr>
            <a:r>
              <a:rPr lang="zh-CN" altLang="en-US" sz="2000" b="1" dirty="0">
                <a:solidFill>
                  <a:schemeClr val="bg2">
                    <a:lumMod val="90000"/>
                  </a:schemeClr>
                </a:solidFill>
                <a:latin typeface="微软雅黑" panose="020B0503020204020204" pitchFamily="34" charset="-122"/>
                <a:ea typeface="微软雅黑" panose="020B0503020204020204" pitchFamily="34" charset="-122"/>
              </a:rPr>
              <a:t>数据上：</a:t>
            </a:r>
            <a:endParaRPr lang="en-US" altLang="zh-CN" sz="2000" b="1" dirty="0">
              <a:solidFill>
                <a:schemeClr val="bg2">
                  <a:lumMod val="9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b="1" dirty="0">
                <a:solidFill>
                  <a:schemeClr val="bg1">
                    <a:lumMod val="95000"/>
                  </a:schemeClr>
                </a:solidFill>
                <a:latin typeface="微软雅黑" panose="020B0503020204020204" pitchFamily="34" charset="-122"/>
                <a:ea typeface="微软雅黑" panose="020B0503020204020204" pitchFamily="34" charset="-122"/>
              </a:rPr>
              <a:t>达到媲美总行的热度</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b="1" dirty="0">
                <a:solidFill>
                  <a:schemeClr val="bg1">
                    <a:lumMod val="95000"/>
                  </a:schemeClr>
                </a:solidFill>
                <a:latin typeface="微软雅黑" panose="020B0503020204020204" pitchFamily="34" charset="-122"/>
                <a:ea typeface="微软雅黑" panose="020B0503020204020204" pitchFamily="34" charset="-122"/>
              </a:rPr>
              <a:t>保持优于总行的转化</a:t>
            </a:r>
          </a:p>
        </p:txBody>
      </p:sp>
      <p:sp>
        <p:nvSpPr>
          <p:cNvPr id="14" name="文本框 13">
            <a:extLst>
              <a:ext uri="{FF2B5EF4-FFF2-40B4-BE49-F238E27FC236}">
                <a16:creationId xmlns:a16="http://schemas.microsoft.com/office/drawing/2014/main" id="{07E5C368-BC5C-46A9-94AE-E3F0291B56BA}"/>
              </a:ext>
            </a:extLst>
          </p:cNvPr>
          <p:cNvSpPr txBox="1"/>
          <p:nvPr/>
        </p:nvSpPr>
        <p:spPr>
          <a:xfrm>
            <a:off x="8375933" y="4032724"/>
            <a:ext cx="3190757" cy="920573"/>
          </a:xfrm>
          <a:prstGeom prst="rect">
            <a:avLst/>
          </a:prstGeom>
          <a:noFill/>
        </p:spPr>
        <p:txBody>
          <a:bodyPr wrap="square" rtlCol="0">
            <a:spAutoFit/>
          </a:bodyPr>
          <a:lstStyle/>
          <a:p>
            <a:pPr algn="just">
              <a:lnSpc>
                <a:spcPct val="150000"/>
              </a:lnSpc>
            </a:pPr>
            <a:r>
              <a:rPr lang="zh-CN" altLang="en-US" sz="2000" b="1" dirty="0">
                <a:solidFill>
                  <a:schemeClr val="bg2">
                    <a:lumMod val="90000"/>
                  </a:schemeClr>
                </a:solidFill>
                <a:latin typeface="微软雅黑" panose="020B0503020204020204" pitchFamily="34" charset="-122"/>
                <a:ea typeface="微软雅黑" panose="020B0503020204020204" pitchFamily="34" charset="-122"/>
              </a:rPr>
              <a:t>投入上：</a:t>
            </a:r>
            <a:endParaRPr lang="en-US" altLang="zh-CN" sz="2000" b="1" dirty="0">
              <a:solidFill>
                <a:schemeClr val="bg2">
                  <a:lumMod val="9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b="1" dirty="0">
                <a:solidFill>
                  <a:schemeClr val="bg1">
                    <a:lumMod val="95000"/>
                  </a:schemeClr>
                </a:solidFill>
                <a:latin typeface="微软雅黑" panose="020B0503020204020204" pitchFamily="34" charset="-122"/>
                <a:ea typeface="微软雅黑" panose="020B0503020204020204" pitchFamily="34" charset="-122"/>
              </a:rPr>
              <a:t>低成本发动用户</a:t>
            </a:r>
          </a:p>
        </p:txBody>
      </p:sp>
      <p:grpSp>
        <p:nvGrpSpPr>
          <p:cNvPr id="10" name="组合 9">
            <a:extLst>
              <a:ext uri="{FF2B5EF4-FFF2-40B4-BE49-F238E27FC236}">
                <a16:creationId xmlns:a16="http://schemas.microsoft.com/office/drawing/2014/main" id="{CF2E5DA3-D5CB-4E0B-BF17-8F8C9D8A514B}"/>
              </a:ext>
            </a:extLst>
          </p:cNvPr>
          <p:cNvGrpSpPr/>
          <p:nvPr/>
        </p:nvGrpSpPr>
        <p:grpSpPr>
          <a:xfrm>
            <a:off x="512340" y="1861540"/>
            <a:ext cx="7087644" cy="3674211"/>
            <a:chOff x="504483" y="1278982"/>
            <a:chExt cx="5508416" cy="3674211"/>
          </a:xfrm>
        </p:grpSpPr>
        <p:sp>
          <p:nvSpPr>
            <p:cNvPr id="8" name="矩形 7">
              <a:extLst>
                <a:ext uri="{FF2B5EF4-FFF2-40B4-BE49-F238E27FC236}">
                  <a16:creationId xmlns:a16="http://schemas.microsoft.com/office/drawing/2014/main" id="{84F6E1C5-9DAF-41D8-8810-48C7079DB891}"/>
                </a:ext>
              </a:extLst>
            </p:cNvPr>
            <p:cNvSpPr/>
            <p:nvPr/>
          </p:nvSpPr>
          <p:spPr>
            <a:xfrm>
              <a:off x="1490905" y="1835904"/>
              <a:ext cx="2221442" cy="15092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F8328A7-541E-495F-86A4-8AC3A0D841D3}"/>
                </a:ext>
              </a:extLst>
            </p:cNvPr>
            <p:cNvSpPr/>
            <p:nvPr/>
          </p:nvSpPr>
          <p:spPr>
            <a:xfrm>
              <a:off x="2833720" y="3310711"/>
              <a:ext cx="1379341" cy="15092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4483" y="1278982"/>
              <a:ext cx="5508416" cy="3674211"/>
            </a:xfrm>
            <a:prstGeom prst="rect">
              <a:avLst/>
            </a:prstGeom>
            <a:noFill/>
          </p:spPr>
          <p:txBody>
            <a:bodyPr wrap="square" rtlCol="0">
              <a:spAutoFit/>
            </a:bodyPr>
            <a:lstStyle/>
            <a:p>
              <a:pPr marL="342900" indent="-342900" algn="just">
                <a:lnSpc>
                  <a:spcPct val="200000"/>
                </a:lnSpc>
                <a:buFont typeface="Wingdings" panose="05000000000000000000" pitchFamily="2" charset="2"/>
                <a:buChar char="l"/>
              </a:pPr>
              <a:r>
                <a:rPr lang="zh-CN" altLang="en-US" sz="2400" b="1" dirty="0">
                  <a:solidFill>
                    <a:schemeClr val="bg1">
                      <a:lumMod val="95000"/>
                    </a:schemeClr>
                  </a:solidFill>
                  <a:latin typeface="微软雅黑" panose="020B0503020204020204" pitchFamily="34" charset="-122"/>
                  <a:ea typeface="微软雅黑" panose="020B0503020204020204" pitchFamily="34" charset="-122"/>
                </a:rPr>
                <a:t>形成“好看 好玩 好买 好用” 直播产品</a:t>
              </a:r>
              <a:endParaRPr lang="en-US" altLang="zh-CN" sz="2400" b="1"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lnSpc>
                  <a:spcPct val="200000"/>
                </a:lnSpc>
                <a:buFont typeface="Wingdings" panose="05000000000000000000" pitchFamily="2" charset="2"/>
                <a:buChar char="l"/>
              </a:pPr>
              <a:endParaRPr lang="en-US" altLang="zh-CN" sz="2400" b="1"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gn="just">
                <a:lnSpc>
                  <a:spcPct val="200000"/>
                </a:lnSpc>
                <a:buFont typeface="Wingdings" panose="05000000000000000000" pitchFamily="2" charset="2"/>
                <a:buChar char="l"/>
              </a:pPr>
              <a:r>
                <a:rPr lang="zh-CN" altLang="en-US" sz="2400" b="1" dirty="0">
                  <a:solidFill>
                    <a:schemeClr val="bg1">
                      <a:lumMod val="95000"/>
                    </a:schemeClr>
                  </a:solidFill>
                  <a:latin typeface="微软雅黑" panose="020B0503020204020204" pitchFamily="34" charset="-122"/>
                  <a:ea typeface="微软雅黑" panose="020B0503020204020204" pitchFamily="34" charset="-122"/>
                </a:rPr>
                <a:t>“三步走”形成完善“六边形”运营体系</a:t>
              </a:r>
              <a:endParaRPr lang="en-US" altLang="zh-CN" sz="2400" b="1" dirty="0">
                <a:solidFill>
                  <a:schemeClr val="bg1">
                    <a:lumMod val="9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1847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直播带来的数据及价值？</a:t>
            </a:r>
          </a:p>
        </p:txBody>
      </p:sp>
    </p:spTree>
    <p:extLst>
      <p:ext uri="{BB962C8B-B14F-4D97-AF65-F5344CB8AC3E}">
        <p14:creationId xmlns:p14="http://schemas.microsoft.com/office/powerpoint/2010/main" val="2608687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7">
            <a:extLst>
              <a:ext uri="{FF2B5EF4-FFF2-40B4-BE49-F238E27FC236}">
                <a16:creationId xmlns:a16="http://schemas.microsoft.com/office/drawing/2014/main" id="{FA711ED1-0332-498B-9843-77A9C8E73A34}"/>
              </a:ext>
            </a:extLst>
          </p:cNvPr>
          <p:cNvGraphicFramePr>
            <a:graphicFrameLocks noGrp="1"/>
          </p:cNvGraphicFramePr>
          <p:nvPr>
            <p:extLst>
              <p:ext uri="{D42A27DB-BD31-4B8C-83A1-F6EECF244321}">
                <p14:modId xmlns:p14="http://schemas.microsoft.com/office/powerpoint/2010/main" val="1971342012"/>
              </p:ext>
            </p:extLst>
          </p:nvPr>
        </p:nvGraphicFramePr>
        <p:xfrm>
          <a:off x="398806" y="1141463"/>
          <a:ext cx="11190346" cy="3449837"/>
        </p:xfrm>
        <a:graphic>
          <a:graphicData uri="http://schemas.openxmlformats.org/drawingml/2006/table">
            <a:tbl>
              <a:tblPr firstRow="1" bandRow="1">
                <a:tableStyleId>{5C22544A-7EE6-4342-B048-85BDC9FD1C3A}</a:tableStyleId>
              </a:tblPr>
              <a:tblGrid>
                <a:gridCol w="1791394">
                  <a:extLst>
                    <a:ext uri="{9D8B030D-6E8A-4147-A177-3AD203B41FA5}">
                      <a16:colId xmlns:a16="http://schemas.microsoft.com/office/drawing/2014/main" val="3231115448"/>
                    </a:ext>
                  </a:extLst>
                </a:gridCol>
                <a:gridCol w="4045267">
                  <a:extLst>
                    <a:ext uri="{9D8B030D-6E8A-4147-A177-3AD203B41FA5}">
                      <a16:colId xmlns:a16="http://schemas.microsoft.com/office/drawing/2014/main" val="3401514321"/>
                    </a:ext>
                  </a:extLst>
                </a:gridCol>
                <a:gridCol w="2656205">
                  <a:extLst>
                    <a:ext uri="{9D8B030D-6E8A-4147-A177-3AD203B41FA5}">
                      <a16:colId xmlns:a16="http://schemas.microsoft.com/office/drawing/2014/main" val="706677911"/>
                    </a:ext>
                  </a:extLst>
                </a:gridCol>
                <a:gridCol w="2697480">
                  <a:extLst>
                    <a:ext uri="{9D8B030D-6E8A-4147-A177-3AD203B41FA5}">
                      <a16:colId xmlns:a16="http://schemas.microsoft.com/office/drawing/2014/main" val="4035140457"/>
                    </a:ext>
                  </a:extLst>
                </a:gridCol>
              </a:tblGrid>
              <a:tr h="479144">
                <a:tc>
                  <a:txBody>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7+20</a:t>
                      </a:r>
                      <a:endParaRPr lang="zh-CN" altLang="en-US" sz="14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日常直播</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（月均</a:t>
                      </a:r>
                      <a:r>
                        <a:rPr lang="en-US" altLang="zh-CN" sz="1200" dirty="0">
                          <a:solidFill>
                            <a:schemeClr val="bg1"/>
                          </a:solidFill>
                          <a:latin typeface="微软雅黑" panose="020B0503020204020204" pitchFamily="34" charset="-122"/>
                          <a:ea typeface="微软雅黑" panose="020B0503020204020204" pitchFamily="34" charset="-122"/>
                        </a:rPr>
                        <a:t>60</a:t>
                      </a:r>
                      <a:r>
                        <a:rPr lang="zh-CN" altLang="en-US" sz="1200" dirty="0">
                          <a:solidFill>
                            <a:schemeClr val="bg1"/>
                          </a:solidFill>
                          <a:latin typeface="微软雅黑" panose="020B0503020204020204" pitchFamily="34" charset="-122"/>
                          <a:ea typeface="微软雅黑" panose="020B0503020204020204" pitchFamily="34" charset="-122"/>
                        </a:rPr>
                        <a:t>场 年均</a:t>
                      </a:r>
                      <a:r>
                        <a:rPr lang="en-US" altLang="zh-CN" sz="1200" dirty="0">
                          <a:solidFill>
                            <a:schemeClr val="bg1"/>
                          </a:solidFill>
                          <a:latin typeface="微软雅黑" panose="020B0503020204020204" pitchFamily="34" charset="-122"/>
                          <a:ea typeface="微软雅黑" panose="020B0503020204020204" pitchFamily="34" charset="-122"/>
                        </a:rPr>
                        <a:t>700</a:t>
                      </a:r>
                      <a:r>
                        <a:rPr lang="zh-CN" altLang="en-US" sz="1200" dirty="0">
                          <a:solidFill>
                            <a:schemeClr val="bg1"/>
                          </a:solidFill>
                          <a:latin typeface="微软雅黑" panose="020B0503020204020204" pitchFamily="34" charset="-122"/>
                          <a:ea typeface="微软雅黑" panose="020B0503020204020204" pitchFamily="34" charset="-122"/>
                        </a:rPr>
                        <a:t>场）</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平台品牌</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营销</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月均</a:t>
                      </a:r>
                      <a:r>
                        <a:rPr lang="en-US" altLang="zh-CN" sz="1200" dirty="0">
                          <a:solidFill>
                            <a:schemeClr val="bg1"/>
                          </a:solidFill>
                          <a:latin typeface="微软雅黑" panose="020B0503020204020204" pitchFamily="34" charset="-122"/>
                          <a:ea typeface="微软雅黑" panose="020B0503020204020204" pitchFamily="34" charset="-122"/>
                        </a:rPr>
                        <a:t>14</a:t>
                      </a:r>
                      <a:r>
                        <a:rPr lang="zh-CN" altLang="en-US" sz="1200" dirty="0">
                          <a:solidFill>
                            <a:schemeClr val="bg1"/>
                          </a:solidFill>
                          <a:latin typeface="微软雅黑" panose="020B0503020204020204" pitchFamily="34" charset="-122"/>
                          <a:ea typeface="微软雅黑" panose="020B0503020204020204" pitchFamily="34" charset="-122"/>
                        </a:rPr>
                        <a:t>场，年均</a:t>
                      </a:r>
                      <a:r>
                        <a:rPr lang="en-US" altLang="zh-CN" sz="1200" dirty="0">
                          <a:solidFill>
                            <a:schemeClr val="bg1"/>
                          </a:solidFill>
                          <a:latin typeface="微软雅黑" panose="020B0503020204020204" pitchFamily="34" charset="-122"/>
                          <a:ea typeface="微软雅黑" panose="020B0503020204020204" pitchFamily="34" charset="-122"/>
                        </a:rPr>
                        <a:t>100</a:t>
                      </a:r>
                      <a:r>
                        <a:rPr lang="zh-CN" altLang="en-US" sz="1200" dirty="0">
                          <a:solidFill>
                            <a:schemeClr val="bg1"/>
                          </a:solidFill>
                          <a:latin typeface="微软雅黑" panose="020B0503020204020204" pitchFamily="34" charset="-122"/>
                          <a:ea typeface="微软雅黑" panose="020B0503020204020204" pitchFamily="34" charset="-122"/>
                        </a:rPr>
                        <a:t>场</a:t>
                      </a: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平台大事件</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年均</a:t>
                      </a: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场</a:t>
                      </a: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21199694"/>
                  </a:ext>
                </a:extLst>
              </a:tr>
              <a:tr h="732691">
                <a:tc>
                  <a:txBody>
                    <a:bodyPr/>
                    <a:lstStyle/>
                    <a:p>
                      <a:pPr algn="ctr">
                        <a:lnSpc>
                          <a:spcPct val="100000"/>
                        </a:lnSpc>
                      </a:pPr>
                      <a:r>
                        <a:rPr lang="zh-CN" altLang="en-US" sz="1200" b="0" dirty="0">
                          <a:solidFill>
                            <a:srgbClr val="C00000"/>
                          </a:solidFill>
                          <a:latin typeface="微软雅黑" panose="020B0503020204020204" pitchFamily="34" charset="-122"/>
                          <a:ea typeface="微软雅黑" panose="020B0503020204020204" pitchFamily="34" charset="-122"/>
                        </a:rPr>
                        <a:t>多少人看</a:t>
                      </a:r>
                      <a:r>
                        <a:rPr lang="en-US" altLang="zh-CN" sz="1200" b="0" dirty="0">
                          <a:solidFill>
                            <a:srgbClr val="C00000"/>
                          </a:solidFill>
                          <a:latin typeface="微软雅黑" panose="020B0503020204020204" pitchFamily="34" charset="-122"/>
                          <a:ea typeface="微软雅黑" panose="020B0503020204020204" pitchFamily="34" charset="-122"/>
                        </a:rPr>
                        <a:t>?</a:t>
                      </a:r>
                      <a:endParaRPr lang="zh-CN" altLang="en-US" sz="1200" b="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dirty="0">
                          <a:solidFill>
                            <a:srgbClr val="C00000"/>
                          </a:solidFill>
                          <a:latin typeface="微软雅黑" panose="020B0503020204020204" pitchFamily="34" charset="-122"/>
                          <a:ea typeface="微软雅黑" panose="020B0503020204020204" pitchFamily="34" charset="-122"/>
                        </a:rPr>
                        <a:t>王牌栏目场均观看人数约</a:t>
                      </a:r>
                      <a:r>
                        <a:rPr lang="en-US" altLang="zh-CN" sz="1200" b="0" dirty="0">
                          <a:solidFill>
                            <a:srgbClr val="C00000"/>
                          </a:solidFill>
                          <a:latin typeface="微软雅黑" panose="020B0503020204020204" pitchFamily="34" charset="-122"/>
                          <a:ea typeface="微软雅黑" panose="020B0503020204020204" pitchFamily="34" charset="-122"/>
                        </a:rPr>
                        <a:t>5</a:t>
                      </a:r>
                      <a:r>
                        <a:rPr lang="zh-CN" altLang="en-US" sz="1200" b="0" dirty="0">
                          <a:solidFill>
                            <a:srgbClr val="C00000"/>
                          </a:solidFill>
                          <a:latin typeface="微软雅黑" panose="020B0503020204020204" pitchFamily="34" charset="-122"/>
                          <a:ea typeface="微软雅黑" panose="020B0503020204020204" pitchFamily="34" charset="-122"/>
                        </a:rPr>
                        <a:t>万，卡部</a:t>
                      </a:r>
                      <a:r>
                        <a:rPr lang="en-US" altLang="zh-CN" sz="1200" b="0" dirty="0">
                          <a:solidFill>
                            <a:srgbClr val="C00000"/>
                          </a:solidFill>
                          <a:latin typeface="微软雅黑" panose="020B0503020204020204" pitchFamily="34" charset="-122"/>
                          <a:ea typeface="微软雅黑" panose="020B0503020204020204" pitchFamily="34" charset="-122"/>
                        </a:rPr>
                        <a:t>5</a:t>
                      </a:r>
                      <a:r>
                        <a:rPr lang="zh-CN" altLang="en-US" sz="1200" b="0" dirty="0">
                          <a:solidFill>
                            <a:srgbClr val="C00000"/>
                          </a:solidFill>
                          <a:latin typeface="微软雅黑" panose="020B0503020204020204" pitchFamily="34" charset="-122"/>
                          <a:ea typeface="微软雅黑" panose="020B0503020204020204" pitchFamily="34" charset="-122"/>
                        </a:rPr>
                        <a:t>千</a:t>
                      </a:r>
                      <a:endParaRPr lang="en-US" altLang="zh-CN" sz="1200" b="0" dirty="0">
                        <a:solidFill>
                          <a:srgbClr val="C00000"/>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dirty="0">
                          <a:solidFill>
                            <a:schemeClr val="tx1">
                              <a:lumMod val="50000"/>
                              <a:lumOff val="50000"/>
                            </a:schemeClr>
                          </a:solidFill>
                          <a:latin typeface="微软雅黑" panose="020B0503020204020204" pitchFamily="34" charset="-122"/>
                          <a:ea typeface="微软雅黑" panose="020B0503020204020204" pitchFamily="34" charset="-122"/>
                        </a:rPr>
                        <a:t>停留时长约</a:t>
                      </a:r>
                      <a:r>
                        <a:rPr lang="en-US" altLang="zh-CN" sz="1100" b="0" dirty="0">
                          <a:solidFill>
                            <a:schemeClr val="tx1">
                              <a:lumMod val="50000"/>
                              <a:lumOff val="50000"/>
                            </a:schemeClr>
                          </a:solidFill>
                          <a:latin typeface="微软雅黑" panose="020B0503020204020204" pitchFamily="34" charset="-122"/>
                          <a:ea typeface="微软雅黑" panose="020B0503020204020204" pitchFamily="34" charset="-122"/>
                        </a:rPr>
                        <a:t>2min</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（总行</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2.5</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万</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卡部一期</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千</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二期</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6</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千 电商</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7</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千 ）</a:t>
                      </a:r>
                      <a:endPar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场均观看人数约</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20</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万</a:t>
                      </a:r>
                      <a:endParaRPr lang="en-US" altLang="zh-CN" sz="1200" b="0" kern="1200" noProof="0" dirty="0">
                        <a:solidFill>
                          <a:srgbClr val="C00000"/>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停留时长约</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3min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总行</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15</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万</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a:t>
                      </a:r>
                      <a:endParaRPr kumimoji="0" lang="en-US" altLang="zh-CN" sz="1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场均观看人数约</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350</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万</a:t>
                      </a:r>
                      <a:endParaRPr lang="en-US" altLang="zh-CN" sz="1200" b="0" kern="1200" noProof="0" dirty="0">
                        <a:solidFill>
                          <a:srgbClr val="C00000"/>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停留时长约</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5min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r>
                        <a:rPr lang="zh-CN" altLang="en-US"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总行</a:t>
                      </a:r>
                      <a:r>
                        <a:rPr lang="en-US" altLang="zh-CN"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300</a:t>
                      </a:r>
                      <a:r>
                        <a:rPr lang="zh-CN" altLang="en-US"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万</a:t>
                      </a:r>
                      <a:r>
                        <a:rPr lang="en-US" altLang="zh-CN"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5609406"/>
                  </a:ext>
                </a:extLst>
              </a:tr>
              <a:tr h="945782">
                <a:tc>
                  <a:txBody>
                    <a:bodyPr/>
                    <a:lstStyle/>
                    <a:p>
                      <a:pPr algn="ctr">
                        <a:lnSpc>
                          <a:spcPct val="100000"/>
                        </a:lnSpc>
                      </a:pPr>
                      <a:r>
                        <a:rPr lang="zh-CN" altLang="en-US" sz="1200" b="0" dirty="0">
                          <a:solidFill>
                            <a:srgbClr val="C00000"/>
                          </a:solidFill>
                          <a:latin typeface="微软雅黑" panose="020B0503020204020204" pitchFamily="34" charset="-122"/>
                          <a:ea typeface="微软雅黑" panose="020B0503020204020204" pitchFamily="34" charset="-122"/>
                        </a:rPr>
                        <a:t>多少人互动？</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rgbClr val="C00000"/>
                          </a:solidFill>
                          <a:latin typeface="微软雅黑" panose="020B0503020204020204" pitchFamily="34" charset="-122"/>
                          <a:ea typeface="微软雅黑" panose="020B0503020204020204" pitchFamily="34" charset="-122"/>
                          <a:cs typeface="+mn-cs"/>
                        </a:rPr>
                        <a:t>王牌栏目场均互动人数约</a:t>
                      </a:r>
                      <a:r>
                        <a:rPr lang="en-US" altLang="zh-CN" sz="1200" b="0" kern="1200" dirty="0">
                          <a:solidFill>
                            <a:srgbClr val="C00000"/>
                          </a:solidFill>
                          <a:latin typeface="微软雅黑" panose="020B0503020204020204" pitchFamily="34" charset="-122"/>
                          <a:ea typeface="微软雅黑" panose="020B0503020204020204" pitchFamily="34" charset="-122"/>
                          <a:cs typeface="+mn-cs"/>
                        </a:rPr>
                        <a:t>4</a:t>
                      </a:r>
                      <a:r>
                        <a:rPr lang="zh-CN" altLang="en-US" sz="1200" b="0" kern="1200" dirty="0">
                          <a:solidFill>
                            <a:srgbClr val="C00000"/>
                          </a:solidFill>
                          <a:latin typeface="微软雅黑" panose="020B0503020204020204" pitchFamily="34" charset="-122"/>
                          <a:ea typeface="微软雅黑" panose="020B0503020204020204" pitchFamily="34" charset="-122"/>
                          <a:cs typeface="+mn-cs"/>
                        </a:rPr>
                        <a:t>千，卡部</a:t>
                      </a:r>
                      <a:r>
                        <a:rPr lang="en-US" altLang="zh-CN" sz="1200" b="0" kern="1200" dirty="0">
                          <a:solidFill>
                            <a:srgbClr val="C00000"/>
                          </a:solidFill>
                          <a:latin typeface="微软雅黑" panose="020B0503020204020204" pitchFamily="34" charset="-122"/>
                          <a:ea typeface="微软雅黑" panose="020B0503020204020204" pitchFamily="34" charset="-122"/>
                          <a:cs typeface="+mn-cs"/>
                        </a:rPr>
                        <a:t>4</a:t>
                      </a:r>
                      <a:r>
                        <a:rPr lang="zh-CN" altLang="en-US" sz="1200" b="0" kern="1200" dirty="0">
                          <a:solidFill>
                            <a:srgbClr val="C00000"/>
                          </a:solidFill>
                          <a:latin typeface="微软雅黑" panose="020B0503020204020204" pitchFamily="34" charset="-122"/>
                          <a:ea typeface="微软雅黑" panose="020B0503020204020204" pitchFamily="34" charset="-122"/>
                          <a:cs typeface="+mn-cs"/>
                        </a:rPr>
                        <a:t>百</a:t>
                      </a:r>
                      <a:endParaRPr lang="en-US" altLang="zh-CN" sz="1200" b="0" kern="1200" dirty="0">
                        <a:solidFill>
                          <a:srgbClr val="C00000"/>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互动</a:t>
                      </a:r>
                      <a:r>
                        <a:rPr lang="en-US" altLang="zh-CN"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r>
                        <a:rPr lang="zh-CN" altLang="en-US"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观看</a:t>
                      </a:r>
                      <a:r>
                        <a:rPr lang="en-US" altLang="zh-CN"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全渠道新增粉丝约</a:t>
                      </a:r>
                      <a:r>
                        <a:rPr lang="en-US" altLang="zh-CN"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2</a:t>
                      </a:r>
                      <a:r>
                        <a:rPr lang="zh-CN" altLang="en-US"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千人</a:t>
                      </a:r>
                      <a:endParaRPr lang="en-US" altLang="zh-CN"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（总行</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百 </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1.6% </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电商</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百 </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2.8% </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0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场均互动人数约</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1.2</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万</a:t>
                      </a:r>
                      <a:endParaRPr lang="en-US" altLang="zh-CN" sz="1200" b="0" kern="1200" noProof="0" dirty="0">
                        <a:solidFill>
                          <a:srgbClr val="C00000"/>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互动</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观看</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全渠道新增粉丝约</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3</a:t>
                      </a: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千人</a:t>
                      </a:r>
                      <a:endPar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（总行</a:t>
                      </a:r>
                      <a:r>
                        <a:rPr lang="en-US" altLang="zh-CN"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3</a:t>
                      </a:r>
                      <a:r>
                        <a:rPr lang="zh-CN" altLang="en-US"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千）</a:t>
                      </a:r>
                      <a:endParaRPr lang="en-US" altLang="zh-CN"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场均互动人数约</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17.5</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万</a:t>
                      </a:r>
                      <a:endParaRPr lang="en-US" altLang="zh-CN" sz="1200" b="0" kern="1200" noProof="0" dirty="0">
                        <a:solidFill>
                          <a:srgbClr val="C00000"/>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互动</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观看</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全渠道新增粉丝约</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1</a:t>
                      </a: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万人</a:t>
                      </a:r>
                      <a:endPar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68935387"/>
                  </a:ext>
                </a:extLst>
              </a:tr>
              <a:tr h="732691">
                <a:tc>
                  <a:txBody>
                    <a:bodyPr/>
                    <a:lstStyle/>
                    <a:p>
                      <a:pPr algn="ctr">
                        <a:lnSpc>
                          <a:spcPct val="100000"/>
                        </a:lnSpc>
                      </a:pPr>
                      <a:r>
                        <a:rPr lang="zh-CN" altLang="en-US" sz="1200" b="0" dirty="0">
                          <a:solidFill>
                            <a:srgbClr val="C00000"/>
                          </a:solidFill>
                          <a:latin typeface="微软雅黑" panose="020B0503020204020204" pitchFamily="34" charset="-122"/>
                          <a:ea typeface="微软雅黑" panose="020B0503020204020204" pitchFamily="34" charset="-122"/>
                        </a:rPr>
                        <a:t>多少人买？</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rgbClr val="C00000"/>
                          </a:solidFill>
                          <a:latin typeface="微软雅黑" panose="020B0503020204020204" pitchFamily="34" charset="-122"/>
                          <a:ea typeface="微软雅黑" panose="020B0503020204020204" pitchFamily="34" charset="-122"/>
                          <a:cs typeface="+mn-cs"/>
                        </a:rPr>
                        <a:t>王牌场均下单人数约</a:t>
                      </a:r>
                      <a:r>
                        <a:rPr lang="en-US" altLang="zh-CN" sz="1200" b="0" kern="1200" dirty="0">
                          <a:solidFill>
                            <a:srgbClr val="C00000"/>
                          </a:solidFill>
                          <a:latin typeface="微软雅黑" panose="020B0503020204020204" pitchFamily="34" charset="-122"/>
                          <a:ea typeface="微软雅黑" panose="020B0503020204020204" pitchFamily="34" charset="-122"/>
                          <a:cs typeface="+mn-cs"/>
                        </a:rPr>
                        <a:t>5</a:t>
                      </a:r>
                      <a:r>
                        <a:rPr lang="zh-CN" altLang="en-US" sz="1200" b="0" kern="1200" dirty="0">
                          <a:solidFill>
                            <a:srgbClr val="C00000"/>
                          </a:solidFill>
                          <a:latin typeface="微软雅黑" panose="020B0503020204020204" pitchFamily="34" charset="-122"/>
                          <a:ea typeface="微软雅黑" panose="020B0503020204020204" pitchFamily="34" charset="-122"/>
                          <a:cs typeface="+mn-cs"/>
                        </a:rPr>
                        <a:t>千人，卡部</a:t>
                      </a:r>
                      <a:r>
                        <a:rPr lang="en-US" altLang="zh-CN" sz="1200" b="0" kern="1200" dirty="0">
                          <a:solidFill>
                            <a:srgbClr val="C00000"/>
                          </a:solidFill>
                          <a:latin typeface="微软雅黑" panose="020B0503020204020204" pitchFamily="34" charset="-122"/>
                          <a:ea typeface="微软雅黑" panose="020B0503020204020204" pitchFamily="34" charset="-122"/>
                          <a:cs typeface="+mn-cs"/>
                        </a:rPr>
                        <a:t>500</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下单</a:t>
                      </a:r>
                      <a:r>
                        <a:rPr lang="en-US" altLang="zh-CN"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r>
                        <a:rPr lang="zh-CN" altLang="en-US"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观看</a:t>
                      </a:r>
                      <a:r>
                        <a:rPr lang="en-US" altLang="zh-CN"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（总行</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40 0.16% </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卡部一期</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550 14%</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 二期</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2.4</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千 </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38% </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电商</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千 </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15% </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0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场均下单人数约</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1.6</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万人</a:t>
                      </a:r>
                      <a:endParaRPr lang="en-US" altLang="zh-CN" sz="1200" b="0" kern="1200" noProof="0" dirty="0">
                        <a:solidFill>
                          <a:srgbClr val="C00000"/>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下单</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观看</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（总行</a:t>
                      </a:r>
                      <a:r>
                        <a:rPr lang="en-US" altLang="zh-CN"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3</a:t>
                      </a:r>
                      <a:r>
                        <a:rPr lang="zh-CN" altLang="en-US"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百）</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场均下单人数约</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14</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万</a:t>
                      </a:r>
                      <a:endParaRPr lang="en-US" altLang="zh-CN" sz="1200" b="0" kern="1200" noProof="0" dirty="0">
                        <a:solidFill>
                          <a:srgbClr val="C00000"/>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下单</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r>
                        <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观看</a:t>
                      </a:r>
                      <a:r>
                        <a:rPr lang="en-US" altLang="zh-CN"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=4%</a:t>
                      </a:r>
                      <a:endParaRPr lang="zh-CN" altLang="en-US" sz="11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664697"/>
                  </a:ext>
                </a:extLst>
              </a:tr>
              <a:tr h="559529">
                <a:tc>
                  <a:txBody>
                    <a:bodyPr/>
                    <a:lstStyle/>
                    <a:p>
                      <a:pPr algn="ctr">
                        <a:lnSpc>
                          <a:spcPct val="100000"/>
                        </a:lnSpc>
                      </a:pPr>
                      <a:r>
                        <a:rPr lang="zh-CN" altLang="en-US" sz="1200" b="0" dirty="0">
                          <a:solidFill>
                            <a:srgbClr val="C00000"/>
                          </a:solidFill>
                          <a:latin typeface="微软雅黑" panose="020B0503020204020204" pitchFamily="34" charset="-122"/>
                          <a:ea typeface="微软雅黑" panose="020B0503020204020204" pitchFamily="34" charset="-122"/>
                        </a:rPr>
                        <a:t>卖了多少钱？</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rgbClr val="C00000"/>
                          </a:solidFill>
                          <a:latin typeface="微软雅黑" panose="020B0503020204020204" pitchFamily="34" charset="-122"/>
                          <a:ea typeface="微软雅黑" panose="020B0503020204020204" pitchFamily="34" charset="-122"/>
                          <a:cs typeface="+mn-cs"/>
                        </a:rPr>
                        <a:t>王牌栏目场均销售额约</a:t>
                      </a:r>
                      <a:r>
                        <a:rPr lang="en-US" altLang="zh-CN" sz="1200" b="0" kern="1200" dirty="0">
                          <a:solidFill>
                            <a:srgbClr val="C00000"/>
                          </a:solidFill>
                          <a:latin typeface="微软雅黑" panose="020B0503020204020204" pitchFamily="34" charset="-122"/>
                          <a:ea typeface="微软雅黑" panose="020B0503020204020204" pitchFamily="34" charset="-122"/>
                          <a:cs typeface="+mn-cs"/>
                        </a:rPr>
                        <a:t>25</a:t>
                      </a:r>
                      <a:r>
                        <a:rPr lang="zh-CN" altLang="en-US" sz="1200" b="0" kern="1200" dirty="0">
                          <a:solidFill>
                            <a:srgbClr val="C00000"/>
                          </a:solidFill>
                          <a:latin typeface="微软雅黑" panose="020B0503020204020204" pitchFamily="34" charset="-122"/>
                          <a:ea typeface="微软雅黑" panose="020B0503020204020204" pitchFamily="34" charset="-122"/>
                          <a:cs typeface="+mn-cs"/>
                        </a:rPr>
                        <a:t>万，卡部</a:t>
                      </a:r>
                      <a:r>
                        <a:rPr lang="en-US" altLang="zh-CN" sz="1200" b="0" kern="1200" dirty="0">
                          <a:solidFill>
                            <a:srgbClr val="C00000"/>
                          </a:solidFill>
                          <a:latin typeface="微软雅黑" panose="020B0503020204020204" pitchFamily="34" charset="-122"/>
                          <a:ea typeface="微软雅黑" panose="020B0503020204020204" pitchFamily="34" charset="-122"/>
                          <a:cs typeface="+mn-cs"/>
                        </a:rPr>
                        <a:t>2.5</a:t>
                      </a:r>
                      <a:r>
                        <a:rPr lang="zh-CN" altLang="en-US" sz="1200" b="0" kern="1200" dirty="0">
                          <a:solidFill>
                            <a:srgbClr val="C00000"/>
                          </a:solidFill>
                          <a:latin typeface="微软雅黑" panose="020B0503020204020204" pitchFamily="34" charset="-122"/>
                          <a:ea typeface="微软雅黑" panose="020B0503020204020204" pitchFamily="34" charset="-122"/>
                          <a:cs typeface="+mn-cs"/>
                        </a:rPr>
                        <a:t>万</a:t>
                      </a:r>
                      <a:r>
                        <a:rPr lang="en-US" altLang="zh-CN" sz="1200" b="0" kern="1200" dirty="0">
                          <a:solidFill>
                            <a:srgbClr val="C00000"/>
                          </a:solidFill>
                          <a:latin typeface="微软雅黑" panose="020B0503020204020204" pitchFamily="34" charset="-122"/>
                          <a:ea typeface="微软雅黑" panose="020B0503020204020204" pitchFamily="34" charset="-122"/>
                          <a:cs typeface="+mn-cs"/>
                        </a:rPr>
                        <a:t>-6</a:t>
                      </a:r>
                      <a:r>
                        <a:rPr lang="zh-CN" altLang="en-US" sz="1200" b="0" kern="1200" dirty="0">
                          <a:solidFill>
                            <a:srgbClr val="C00000"/>
                          </a:solidFill>
                          <a:latin typeface="微软雅黑" panose="020B0503020204020204" pitchFamily="34" charset="-122"/>
                          <a:ea typeface="微软雅黑" panose="020B0503020204020204" pitchFamily="34" charset="-122"/>
                          <a:cs typeface="+mn-cs"/>
                        </a:rPr>
                        <a:t>万</a:t>
                      </a:r>
                      <a:endParaRPr lang="en-US" altLang="zh-CN" sz="1200" b="0" kern="1200" dirty="0">
                        <a:solidFill>
                          <a:srgbClr val="C00000"/>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（总行</a:t>
                      </a:r>
                      <a:r>
                        <a:rPr kumimoji="0" lang="en-US" altLang="zh-CN"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9</a:t>
                      </a:r>
                      <a:r>
                        <a:rPr kumimoji="0" lang="zh-CN" altLang="en-US"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千</a:t>
                      </a:r>
                      <a:r>
                        <a:rPr kumimoji="0" lang="en-US" altLang="zh-CN"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卡部一期</a:t>
                      </a:r>
                      <a:r>
                        <a:rPr kumimoji="0" lang="en-US" altLang="zh-CN"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13</a:t>
                      </a:r>
                      <a:r>
                        <a:rPr kumimoji="0" lang="zh-CN" altLang="en-US"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万 二期</a:t>
                      </a:r>
                      <a:r>
                        <a:rPr kumimoji="0" lang="en-US" altLang="zh-CN"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30</a:t>
                      </a:r>
                      <a:r>
                        <a:rPr kumimoji="0" lang="zh-CN" altLang="en-US"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万 电商</a:t>
                      </a:r>
                      <a:r>
                        <a:rPr kumimoji="0" lang="en-US" altLang="zh-CN"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15-16</a:t>
                      </a:r>
                      <a:r>
                        <a:rPr kumimoji="0" lang="zh-CN" altLang="en-US"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万</a:t>
                      </a:r>
                      <a:r>
                        <a:rPr kumimoji="0" lang="en-US" altLang="zh-CN"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0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a:t>
                      </a:r>
                      <a:endParaRPr lang="en-US" altLang="zh-CN" sz="110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场均销售额约</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60</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万</a:t>
                      </a:r>
                      <a:endParaRPr lang="en-US" altLang="zh-CN" sz="1200" b="0" kern="1200" noProof="0" dirty="0">
                        <a:solidFill>
                          <a:srgbClr val="C00000"/>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（总行</a:t>
                      </a:r>
                      <a:r>
                        <a:rPr lang="en-US" altLang="zh-CN"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5.4</a:t>
                      </a:r>
                      <a:r>
                        <a:rPr lang="zh-CN" altLang="en-US"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万）</a:t>
                      </a:r>
                      <a:endParaRPr lang="en-US" altLang="zh-CN" sz="10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场均销售额约</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140</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万</a:t>
                      </a:r>
                      <a:endParaRPr lang="en-US" altLang="zh-CN" sz="1200" b="0" kern="1200" noProof="0" dirty="0">
                        <a:solidFill>
                          <a:srgbClr val="C00000"/>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29069014"/>
                  </a:ext>
                </a:extLst>
              </a:tr>
            </a:tbl>
          </a:graphicData>
        </a:graphic>
      </p:graphicFrame>
      <p:sp>
        <p:nvSpPr>
          <p:cNvPr id="2" name="文本框 1">
            <a:extLst>
              <a:ext uri="{FF2B5EF4-FFF2-40B4-BE49-F238E27FC236}">
                <a16:creationId xmlns:a16="http://schemas.microsoft.com/office/drawing/2014/main" id="{D86D13F1-65CF-43DC-AD4E-5B9BDD46FABB}"/>
              </a:ext>
            </a:extLst>
          </p:cNvPr>
          <p:cNvSpPr txBox="1"/>
          <p:nvPr/>
        </p:nvSpPr>
        <p:spPr>
          <a:xfrm>
            <a:off x="-14514" y="299187"/>
            <a:ext cx="9732857" cy="646331"/>
          </a:xfrm>
          <a:prstGeom prst="rect">
            <a:avLst/>
          </a:prstGeom>
          <a:noFill/>
        </p:spPr>
        <p:txBody>
          <a:bodyPr wrap="square" rtlCol="0">
            <a:spAutoFit/>
          </a:bodyPr>
          <a:lstStyle/>
          <a:p>
            <a:pPr>
              <a:buSzPct val="25000"/>
            </a:pPr>
            <a:r>
              <a:rPr lang="zh-CN" altLang="en-US" sz="3600" b="1" dirty="0">
                <a:solidFill>
                  <a:srgbClr val="C00000"/>
                </a:solidFill>
                <a:latin typeface="Montserrat" panose="02000505000000020004"/>
                <a:ea typeface="微软雅黑" panose="020B0503020204020204" pitchFamily="34" charset="-122"/>
              </a:rPr>
              <a:t>达到媲美总行的热度，保持优于总行的转化</a:t>
            </a:r>
          </a:p>
        </p:txBody>
      </p:sp>
      <p:sp>
        <p:nvSpPr>
          <p:cNvPr id="4" name="文本框 3">
            <a:extLst>
              <a:ext uri="{FF2B5EF4-FFF2-40B4-BE49-F238E27FC236}">
                <a16:creationId xmlns:a16="http://schemas.microsoft.com/office/drawing/2014/main" id="{D4D040C7-FF28-41C2-B31F-1C64527194F2}"/>
              </a:ext>
            </a:extLst>
          </p:cNvPr>
          <p:cNvSpPr txBox="1"/>
          <p:nvPr/>
        </p:nvSpPr>
        <p:spPr>
          <a:xfrm>
            <a:off x="602848" y="4871807"/>
            <a:ext cx="10082091" cy="1575431"/>
          </a:xfrm>
          <a:prstGeom prst="rect">
            <a:avLst/>
          </a:prstGeom>
          <a:noFill/>
        </p:spPr>
        <p:txBody>
          <a:bodyPr wrap="square" rtlCol="0">
            <a:spAutoFit/>
          </a:bodyP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种草期（</a:t>
            </a:r>
            <a:r>
              <a:rPr kumimoji="0" lang="en-US" altLang="zh-CN"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a:t>
            </a:r>
            <a:r>
              <a:rPr kumimoji="0" lang="en-US" altLang="zh-CN"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7-9</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a:t>
            </a:r>
            <a:r>
              <a:rPr kumimoji="0" lang="en-US" altLang="zh-CN"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日常直播</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68</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场</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a:t>
            </a:r>
            <a:r>
              <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2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每个月观看直播人数约</a:t>
            </a:r>
            <a:r>
              <a:rPr kumimoji="0" lang="en-US" altLang="zh-CN" sz="12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160</a:t>
            </a:r>
            <a:r>
              <a:rPr kumimoji="0" lang="zh-CN" altLang="en-US" sz="12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万</a:t>
            </a:r>
            <a:r>
              <a:rPr kumimoji="0" lang="zh-CN" altLang="en-US" sz="12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月销售额</a:t>
            </a: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800-940</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强化期（</a:t>
            </a:r>
            <a:r>
              <a:rPr kumimoji="0" lang="en-US" altLang="zh-CN"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4-5</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a:t>
            </a:r>
            <a:r>
              <a:rPr kumimoji="0" lang="en-US" altLang="zh-CN"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10-11</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日常直播</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54</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场</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月，平台</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品牌营销</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14</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场</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a:t>
            </a:r>
            <a:r>
              <a:rPr kumimoji="0" lang="zh-CN" altLang="en-US" sz="12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每个月观看直播人数约</a:t>
            </a:r>
            <a:r>
              <a:rPr kumimoji="0" lang="en-US" altLang="zh-CN" sz="12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370</a:t>
            </a:r>
            <a:r>
              <a:rPr kumimoji="0" lang="zh-CN" altLang="en-US" sz="12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万</a:t>
            </a:r>
            <a:r>
              <a:rPr kumimoji="0" lang="zh-CN" altLang="en-US" sz="12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月销售额</a:t>
            </a: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1300</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收获期（</a:t>
            </a:r>
            <a:r>
              <a:rPr kumimoji="0" lang="en-US" altLang="zh-CN"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a:t>
            </a:r>
            <a:r>
              <a:rPr kumimoji="0" lang="en-US" altLang="zh-CN"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12</a:t>
            </a:r>
            <a:r>
              <a:rPr kumimoji="0" lang="zh-CN" altLang="en-US" sz="1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日常直播</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54</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场</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月，平台</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品牌营销</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14</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场</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月，大事件</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场</a:t>
            </a:r>
            <a:r>
              <a:rPr kumimoji="0" lang="en-US" altLang="zh-CN"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2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a:t>
            </a:r>
            <a:r>
              <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2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每个月观看直播人数约</a:t>
            </a:r>
            <a:r>
              <a:rPr kumimoji="0" lang="en-US" altLang="zh-CN" sz="12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720</a:t>
            </a:r>
            <a:r>
              <a:rPr kumimoji="0" lang="zh-CN" altLang="en-US" sz="120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万</a:t>
            </a:r>
            <a:r>
              <a:rPr kumimoji="0" lang="zh-CN" altLang="en-US" sz="12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月销售额</a:t>
            </a: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1430</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60000"/>
              </a:lnSpc>
              <a:spcBef>
                <a:spcPts val="0"/>
              </a:spcBef>
              <a:spcAft>
                <a:spcPts val="0"/>
              </a:spcAft>
              <a:buClrTx/>
              <a:buSzTx/>
              <a:buFontTx/>
              <a:buNone/>
              <a:tabLst/>
              <a:defRPr/>
            </a:pPr>
            <a:r>
              <a:rPr lang="zh-CN" altLang="en-US" sz="1200" dirty="0">
                <a:solidFill>
                  <a:srgbClr val="E7E6E6">
                    <a:lumMod val="50000"/>
                  </a:srgbClr>
                </a:solidFill>
                <a:latin typeface="微软雅黑" panose="020B0503020204020204" pitchFamily="34" charset="-122"/>
                <a:ea typeface="微软雅黑" panose="020B0503020204020204" pitchFamily="34" charset="-122"/>
              </a:rPr>
              <a:t>*以上观看直播人数不排重</a:t>
            </a:r>
            <a:endParaRPr kumimoji="0" lang="zh-CN" altLang="en-US" sz="12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2" name="矩形: 圆角 11">
            <a:extLst>
              <a:ext uri="{FF2B5EF4-FFF2-40B4-BE49-F238E27FC236}">
                <a16:creationId xmlns:a16="http://schemas.microsoft.com/office/drawing/2014/main" id="{47010591-6636-4867-8FAA-93DB0AA886DA}"/>
              </a:ext>
            </a:extLst>
          </p:cNvPr>
          <p:cNvSpPr/>
          <p:nvPr/>
        </p:nvSpPr>
        <p:spPr>
          <a:xfrm>
            <a:off x="398806" y="4843649"/>
            <a:ext cx="11190346" cy="1651877"/>
          </a:xfrm>
          <a:prstGeom prst="roundRect">
            <a:avLst>
              <a:gd name="adj" fmla="val 5694"/>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p>
        </p:txBody>
      </p:sp>
    </p:spTree>
    <p:extLst>
      <p:ext uri="{BB962C8B-B14F-4D97-AF65-F5344CB8AC3E}">
        <p14:creationId xmlns:p14="http://schemas.microsoft.com/office/powerpoint/2010/main" val="268393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7">
            <a:extLst>
              <a:ext uri="{FF2B5EF4-FFF2-40B4-BE49-F238E27FC236}">
                <a16:creationId xmlns:a16="http://schemas.microsoft.com/office/drawing/2014/main" id="{FA711ED1-0332-498B-9843-77A9C8E73A34}"/>
              </a:ext>
            </a:extLst>
          </p:cNvPr>
          <p:cNvGraphicFramePr>
            <a:graphicFrameLocks noGrp="1"/>
          </p:cNvGraphicFramePr>
          <p:nvPr>
            <p:extLst>
              <p:ext uri="{D42A27DB-BD31-4B8C-83A1-F6EECF244321}">
                <p14:modId xmlns:p14="http://schemas.microsoft.com/office/powerpoint/2010/main" val="3068013204"/>
              </p:ext>
            </p:extLst>
          </p:nvPr>
        </p:nvGraphicFramePr>
        <p:xfrm>
          <a:off x="376020" y="1165972"/>
          <a:ext cx="11213132" cy="3207435"/>
        </p:xfrm>
        <a:graphic>
          <a:graphicData uri="http://schemas.openxmlformats.org/drawingml/2006/table">
            <a:tbl>
              <a:tblPr firstRow="1" bandRow="1">
                <a:tableStyleId>{5C22544A-7EE6-4342-B048-85BDC9FD1C3A}</a:tableStyleId>
              </a:tblPr>
              <a:tblGrid>
                <a:gridCol w="1623327">
                  <a:extLst>
                    <a:ext uri="{9D8B030D-6E8A-4147-A177-3AD203B41FA5}">
                      <a16:colId xmlns:a16="http://schemas.microsoft.com/office/drawing/2014/main" val="3231115448"/>
                    </a:ext>
                  </a:extLst>
                </a:gridCol>
                <a:gridCol w="2704803">
                  <a:extLst>
                    <a:ext uri="{9D8B030D-6E8A-4147-A177-3AD203B41FA5}">
                      <a16:colId xmlns:a16="http://schemas.microsoft.com/office/drawing/2014/main" val="3401514321"/>
                    </a:ext>
                  </a:extLst>
                </a:gridCol>
                <a:gridCol w="2970530">
                  <a:extLst>
                    <a:ext uri="{9D8B030D-6E8A-4147-A177-3AD203B41FA5}">
                      <a16:colId xmlns:a16="http://schemas.microsoft.com/office/drawing/2014/main" val="706677911"/>
                    </a:ext>
                  </a:extLst>
                </a:gridCol>
                <a:gridCol w="3914472">
                  <a:extLst>
                    <a:ext uri="{9D8B030D-6E8A-4147-A177-3AD203B41FA5}">
                      <a16:colId xmlns:a16="http://schemas.microsoft.com/office/drawing/2014/main" val="4035140457"/>
                    </a:ext>
                  </a:extLst>
                </a:gridCol>
              </a:tblGrid>
              <a:tr h="433471">
                <a:tc>
                  <a:txBody>
                    <a:bodyPr/>
                    <a:lstStyle/>
                    <a:p>
                      <a:pPr algn="ctr"/>
                      <a:r>
                        <a:rPr lang="en-US" altLang="zh-CN" sz="1600" b="0" dirty="0">
                          <a:solidFill>
                            <a:schemeClr val="bg1"/>
                          </a:solidFill>
                        </a:rPr>
                        <a:t>7+20</a:t>
                      </a:r>
                      <a:endParaRPr lang="zh-CN" altLang="en-US" sz="1600" b="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sz="1400" b="0" dirty="0">
                          <a:solidFill>
                            <a:schemeClr val="bg1"/>
                          </a:solidFill>
                          <a:latin typeface="微软雅黑" panose="020B0503020204020204" pitchFamily="34" charset="-122"/>
                          <a:ea typeface="微软雅黑" panose="020B0503020204020204" pitchFamily="34" charset="-122"/>
                        </a:rPr>
                        <a:t>日常直播：</a:t>
                      </a:r>
                      <a:r>
                        <a:rPr lang="en-US" altLang="zh-CN" sz="1400" b="0" dirty="0">
                          <a:solidFill>
                            <a:schemeClr val="bg1"/>
                          </a:solidFill>
                          <a:latin typeface="微软雅黑" panose="020B0503020204020204" pitchFamily="34" charset="-122"/>
                          <a:ea typeface="微软雅黑" panose="020B0503020204020204" pitchFamily="34" charset="-122"/>
                        </a:rPr>
                        <a:t>0</a:t>
                      </a:r>
                      <a:r>
                        <a:rPr lang="zh-CN" altLang="en-US" sz="1400" b="0" dirty="0">
                          <a:solidFill>
                            <a:schemeClr val="bg1"/>
                          </a:solidFill>
                          <a:latin typeface="微软雅黑" panose="020B0503020204020204" pitchFamily="34" charset="-122"/>
                          <a:ea typeface="微软雅黑" panose="020B0503020204020204" pitchFamily="34" charset="-122"/>
                        </a:rPr>
                        <a:t>成本</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sz="1400" b="0" dirty="0">
                          <a:solidFill>
                            <a:schemeClr val="bg1"/>
                          </a:solidFill>
                          <a:latin typeface="微软雅黑" panose="020B0503020204020204" pitchFamily="34" charset="-122"/>
                          <a:ea typeface="微软雅黑" panose="020B0503020204020204" pitchFamily="34" charset="-122"/>
                        </a:rPr>
                        <a:t>平台</a:t>
                      </a:r>
                      <a:r>
                        <a:rPr lang="en-US" altLang="zh-CN" sz="1400" b="0" dirty="0">
                          <a:solidFill>
                            <a:schemeClr val="bg1"/>
                          </a:solidFill>
                          <a:latin typeface="微软雅黑" panose="020B0503020204020204" pitchFamily="34" charset="-122"/>
                          <a:ea typeface="微软雅黑" panose="020B0503020204020204" pitchFamily="34" charset="-122"/>
                        </a:rPr>
                        <a:t>/</a:t>
                      </a:r>
                      <a:r>
                        <a:rPr lang="zh-CN" altLang="en-US" sz="1400" b="0" dirty="0">
                          <a:solidFill>
                            <a:schemeClr val="bg1"/>
                          </a:solidFill>
                          <a:latin typeface="微软雅黑" panose="020B0503020204020204" pitchFamily="34" charset="-122"/>
                          <a:ea typeface="微软雅黑" panose="020B0503020204020204" pitchFamily="34" charset="-122"/>
                        </a:rPr>
                        <a:t>品牌营销直播：</a:t>
                      </a:r>
                      <a:r>
                        <a:rPr lang="en-US" altLang="zh-CN" sz="1400" b="0" dirty="0">
                          <a:solidFill>
                            <a:schemeClr val="bg1"/>
                          </a:solidFill>
                          <a:latin typeface="微软雅黑" panose="020B0503020204020204" pitchFamily="34" charset="-122"/>
                          <a:ea typeface="微软雅黑" panose="020B0503020204020204" pitchFamily="34" charset="-122"/>
                        </a:rPr>
                        <a:t>12</a:t>
                      </a:r>
                      <a:r>
                        <a:rPr lang="zh-CN" altLang="en-US" sz="1400" b="0" dirty="0">
                          <a:solidFill>
                            <a:schemeClr val="bg1"/>
                          </a:solidFill>
                          <a:latin typeface="微软雅黑" panose="020B0503020204020204" pitchFamily="34" charset="-122"/>
                          <a:ea typeface="微软雅黑" panose="020B0503020204020204" pitchFamily="34" charset="-122"/>
                        </a:rPr>
                        <a:t>万元</a:t>
                      </a:r>
                      <a:r>
                        <a:rPr lang="en-US" altLang="zh-CN" sz="1400" b="0" dirty="0">
                          <a:solidFill>
                            <a:schemeClr val="bg1"/>
                          </a:solidFill>
                          <a:latin typeface="微软雅黑" panose="020B0503020204020204" pitchFamily="34" charset="-122"/>
                          <a:ea typeface="微软雅黑" panose="020B0503020204020204" pitchFamily="34" charset="-122"/>
                        </a:rPr>
                        <a:t>/</a:t>
                      </a:r>
                      <a:r>
                        <a:rPr lang="zh-CN" altLang="en-US" sz="1400" b="0" dirty="0">
                          <a:solidFill>
                            <a:schemeClr val="bg1"/>
                          </a:solidFill>
                          <a:latin typeface="微软雅黑" panose="020B0503020204020204" pitchFamily="34" charset="-122"/>
                          <a:ea typeface="微软雅黑" panose="020B0503020204020204" pitchFamily="34" charset="-122"/>
                        </a:rPr>
                        <a:t>场</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sz="1400" b="0" dirty="0">
                          <a:solidFill>
                            <a:schemeClr val="bg1"/>
                          </a:solidFill>
                          <a:latin typeface="微软雅黑" panose="020B0503020204020204" pitchFamily="34" charset="-122"/>
                          <a:ea typeface="微软雅黑" panose="020B0503020204020204" pitchFamily="34" charset="-122"/>
                        </a:rPr>
                        <a:t>平台大事件直播：</a:t>
                      </a:r>
                      <a:r>
                        <a:rPr lang="en-US" altLang="zh-CN" sz="1400" b="0" dirty="0">
                          <a:solidFill>
                            <a:schemeClr val="bg1"/>
                          </a:solidFill>
                          <a:latin typeface="微软雅黑" panose="020B0503020204020204" pitchFamily="34" charset="-122"/>
                          <a:ea typeface="微软雅黑" panose="020B0503020204020204" pitchFamily="34" charset="-122"/>
                        </a:rPr>
                        <a:t>180</a:t>
                      </a:r>
                      <a:r>
                        <a:rPr lang="zh-CN" altLang="en-US" sz="1400" b="0" dirty="0">
                          <a:solidFill>
                            <a:schemeClr val="bg1"/>
                          </a:solidFill>
                          <a:latin typeface="微软雅黑" panose="020B0503020204020204" pitchFamily="34" charset="-122"/>
                          <a:ea typeface="微软雅黑" panose="020B0503020204020204" pitchFamily="34" charset="-122"/>
                        </a:rPr>
                        <a:t>万元</a:t>
                      </a:r>
                      <a:r>
                        <a:rPr lang="en-US" altLang="zh-CN" sz="1400" b="0" dirty="0">
                          <a:solidFill>
                            <a:schemeClr val="bg1"/>
                          </a:solidFill>
                          <a:latin typeface="微软雅黑" panose="020B0503020204020204" pitchFamily="34" charset="-122"/>
                          <a:ea typeface="微软雅黑" panose="020B0503020204020204" pitchFamily="34" charset="-122"/>
                        </a:rPr>
                        <a:t>/</a:t>
                      </a:r>
                      <a:r>
                        <a:rPr lang="zh-CN" altLang="en-US" sz="1400" b="0" dirty="0">
                          <a:solidFill>
                            <a:schemeClr val="bg1"/>
                          </a:solidFill>
                          <a:latin typeface="微软雅黑" panose="020B0503020204020204" pitchFamily="34" charset="-122"/>
                          <a:ea typeface="微软雅黑" panose="020B0503020204020204" pitchFamily="34" charset="-122"/>
                        </a:rPr>
                        <a:t>场</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21199694"/>
                  </a:ext>
                </a:extLst>
              </a:tr>
              <a:tr h="665007">
                <a:tc>
                  <a:txBody>
                    <a:bodyPr/>
                    <a:lstStyle/>
                    <a:p>
                      <a:pPr algn="ctr"/>
                      <a:r>
                        <a:rPr lang="zh-CN" altLang="en-US" sz="1400" b="0" dirty="0">
                          <a:solidFill>
                            <a:schemeClr val="bg1"/>
                          </a:solidFill>
                          <a:latin typeface="微软雅黑" panose="020B0503020204020204" pitchFamily="34" charset="-122"/>
                          <a:ea typeface="微软雅黑" panose="020B0503020204020204" pitchFamily="34" charset="-122"/>
                        </a:rPr>
                        <a:t>直播团队投入</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dirty="0">
                          <a:solidFill>
                            <a:srgbClr val="C00000"/>
                          </a:solidFill>
                          <a:latin typeface="微软雅黑" panose="020B0503020204020204" pitchFamily="34" charset="-122"/>
                          <a:ea typeface="微软雅黑" panose="020B0503020204020204" pitchFamily="34" charset="-122"/>
                        </a:rPr>
                        <a:t>示范代理商</a:t>
                      </a:r>
                      <a:r>
                        <a:rPr lang="en-US" altLang="zh-CN" sz="1200" b="0" dirty="0">
                          <a:solidFill>
                            <a:srgbClr val="C00000"/>
                          </a:solidFill>
                          <a:latin typeface="微软雅黑" panose="020B0503020204020204" pitchFamily="34" charset="-122"/>
                          <a:ea typeface="微软雅黑" panose="020B0503020204020204" pitchFamily="34" charset="-122"/>
                        </a:rPr>
                        <a:t>6</a:t>
                      </a:r>
                      <a:r>
                        <a:rPr lang="zh-CN" altLang="en-US" sz="1200" b="0" dirty="0">
                          <a:solidFill>
                            <a:srgbClr val="C00000"/>
                          </a:solidFill>
                          <a:latin typeface="微软雅黑" panose="020B0503020204020204" pitchFamily="34" charset="-122"/>
                          <a:ea typeface="微软雅黑" panose="020B0503020204020204" pitchFamily="34" charset="-122"/>
                        </a:rPr>
                        <a:t>千：</a:t>
                      </a:r>
                      <a:r>
                        <a:rPr lang="zh-CN" altLang="en-US" sz="1200" b="0" dirty="0">
                          <a:solidFill>
                            <a:schemeClr val="tx1">
                              <a:lumMod val="50000"/>
                              <a:lumOff val="50000"/>
                            </a:schemeClr>
                          </a:solidFill>
                          <a:latin typeface="微软雅黑" panose="020B0503020204020204" pitchFamily="34" charset="-122"/>
                          <a:ea typeface="微软雅黑" panose="020B0503020204020204" pitchFamily="34" charset="-122"/>
                        </a:rPr>
                        <a:t>初期策划代理商示范</a:t>
                      </a:r>
                      <a:r>
                        <a:rPr lang="en-US" altLang="zh-CN" sz="1200" b="0" dirty="0">
                          <a:solidFill>
                            <a:schemeClr val="tx1">
                              <a:lumMod val="50000"/>
                              <a:lumOff val="50000"/>
                            </a:schemeClr>
                          </a:solidFill>
                          <a:latin typeface="微软雅黑" panose="020B0503020204020204" pitchFamily="34" charset="-122"/>
                          <a:ea typeface="微软雅黑" panose="020B0503020204020204" pitchFamily="34" charset="-122"/>
                        </a:rPr>
                        <a:t>6</a:t>
                      </a:r>
                      <a:r>
                        <a:rPr lang="zh-CN" altLang="en-US" sz="1200" b="0" dirty="0">
                          <a:solidFill>
                            <a:schemeClr val="tx1">
                              <a:lumMod val="50000"/>
                              <a:lumOff val="50000"/>
                            </a:schemeClr>
                          </a:solidFill>
                          <a:latin typeface="微软雅黑" panose="020B0503020204020204" pitchFamily="34" charset="-122"/>
                          <a:ea typeface="微软雅黑" panose="020B0503020204020204" pitchFamily="34" charset="-122"/>
                        </a:rPr>
                        <a:t>千</a:t>
                      </a:r>
                      <a:r>
                        <a:rPr lang="en-US" altLang="zh-CN" sz="1200" b="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b="0" dirty="0">
                          <a:solidFill>
                            <a:schemeClr val="tx1">
                              <a:lumMod val="50000"/>
                              <a:lumOff val="50000"/>
                            </a:schemeClr>
                          </a:solidFill>
                          <a:latin typeface="微软雅黑" panose="020B0503020204020204" pitchFamily="34" charset="-122"/>
                          <a:ea typeface="微软雅黑" panose="020B0503020204020204" pitchFamily="34" charset="-122"/>
                        </a:rPr>
                        <a:t>场</a:t>
                      </a:r>
                      <a:endParaRPr lang="en-US" altLang="zh-CN" sz="1200" b="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dirty="0">
                          <a:solidFill>
                            <a:srgbClr val="C00000"/>
                          </a:solidFill>
                          <a:latin typeface="微软雅黑" panose="020B0503020204020204" pitchFamily="34" charset="-122"/>
                          <a:ea typeface="微软雅黑" panose="020B0503020204020204" pitchFamily="34" charset="-122"/>
                        </a:rPr>
                        <a:t>之后</a:t>
                      </a:r>
                      <a:r>
                        <a:rPr lang="en-US" altLang="zh-CN" sz="1200" b="0" dirty="0">
                          <a:solidFill>
                            <a:srgbClr val="C00000"/>
                          </a:solidFill>
                          <a:latin typeface="微软雅黑" panose="020B0503020204020204" pitchFamily="34" charset="-122"/>
                          <a:ea typeface="微软雅黑" panose="020B0503020204020204" pitchFamily="34" charset="-122"/>
                        </a:rPr>
                        <a:t>0</a:t>
                      </a:r>
                      <a:r>
                        <a:rPr lang="zh-CN" altLang="en-US" sz="1200" b="0" dirty="0">
                          <a:solidFill>
                            <a:srgbClr val="C00000"/>
                          </a:solidFill>
                          <a:latin typeface="微软雅黑" panose="020B0503020204020204" pitchFamily="34" charset="-122"/>
                          <a:ea typeface="微软雅黑" panose="020B0503020204020204" pitchFamily="34" charset="-122"/>
                        </a:rPr>
                        <a:t>成本</a:t>
                      </a:r>
                      <a:endParaRPr lang="en-US" altLang="zh-CN" sz="1200" b="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成本</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摄影师、灯光师</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万元</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嘉宾费用</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80</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万元：</a:t>
                      </a:r>
                      <a:r>
                        <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知名主持人</a:t>
                      </a:r>
                      <a:r>
                        <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大</a:t>
                      </a:r>
                      <a:r>
                        <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V</a:t>
                      </a:r>
                      <a:r>
                        <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嘉宾费用</a:t>
                      </a:r>
                      <a:endPar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5609406"/>
                  </a:ext>
                </a:extLst>
              </a:tr>
              <a:tr h="706918">
                <a:tc>
                  <a:txBody>
                    <a:bodyPr/>
                    <a:lstStyle/>
                    <a:p>
                      <a:pPr algn="ctr"/>
                      <a:r>
                        <a:rPr lang="zh-CN" altLang="en-US" sz="1400" b="0" dirty="0">
                          <a:solidFill>
                            <a:schemeClr val="bg1"/>
                          </a:solidFill>
                          <a:latin typeface="微软雅黑" panose="020B0503020204020204" pitchFamily="34" charset="-122"/>
                          <a:ea typeface="微软雅黑" panose="020B0503020204020204" pitchFamily="34" charset="-122"/>
                        </a:rPr>
                        <a:t>硬件投入</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dirty="0">
                          <a:solidFill>
                            <a:srgbClr val="C00000"/>
                          </a:solidFill>
                          <a:latin typeface="微软雅黑" panose="020B0503020204020204" pitchFamily="34" charset="-122"/>
                          <a:ea typeface="微软雅黑" panose="020B0503020204020204" pitchFamily="34" charset="-122"/>
                        </a:rPr>
                        <a:t>直播设备</a:t>
                      </a:r>
                      <a:r>
                        <a:rPr lang="en-US" altLang="zh-CN" sz="1200" b="0" dirty="0">
                          <a:solidFill>
                            <a:srgbClr val="C00000"/>
                          </a:solidFill>
                          <a:latin typeface="微软雅黑" panose="020B0503020204020204" pitchFamily="34" charset="-122"/>
                          <a:ea typeface="微软雅黑" panose="020B0503020204020204" pitchFamily="34" charset="-122"/>
                        </a:rPr>
                        <a:t>15</a:t>
                      </a:r>
                      <a:r>
                        <a:rPr lang="zh-CN" altLang="en-US" sz="1200" b="0" dirty="0">
                          <a:solidFill>
                            <a:srgbClr val="C00000"/>
                          </a:solidFill>
                          <a:latin typeface="微软雅黑" panose="020B0503020204020204" pitchFamily="34" charset="-122"/>
                          <a:ea typeface="微软雅黑" panose="020B0503020204020204" pitchFamily="34" charset="-122"/>
                        </a:rPr>
                        <a:t>万元：</a:t>
                      </a:r>
                      <a:r>
                        <a:rPr lang="zh-CN" altLang="en-US" sz="1200" b="0" dirty="0">
                          <a:solidFill>
                            <a:schemeClr val="tx1">
                              <a:lumMod val="50000"/>
                              <a:lumOff val="50000"/>
                            </a:schemeClr>
                          </a:solidFill>
                          <a:latin typeface="微软雅黑" panose="020B0503020204020204" pitchFamily="34" charset="-122"/>
                          <a:ea typeface="微软雅黑" panose="020B0503020204020204" pitchFamily="34" charset="-122"/>
                        </a:rPr>
                        <a:t>摄像机、手机两部、电脑一台、灯光</a:t>
                      </a:r>
                      <a:r>
                        <a:rPr lang="en-US" altLang="zh-CN" sz="1200" b="0" dirty="0">
                          <a:solidFill>
                            <a:schemeClr val="tx1">
                              <a:lumMod val="50000"/>
                              <a:lumOff val="50000"/>
                            </a:schemeClr>
                          </a:solidFill>
                          <a:latin typeface="微软雅黑" panose="020B0503020204020204" pitchFamily="34" charset="-122"/>
                          <a:ea typeface="微软雅黑" panose="020B0503020204020204" pitchFamily="34" charset="-122"/>
                        </a:rPr>
                        <a:t>2-3</a:t>
                      </a:r>
                      <a:r>
                        <a:rPr lang="zh-CN" altLang="en-US" sz="1200" b="0" dirty="0">
                          <a:solidFill>
                            <a:schemeClr val="tx1">
                              <a:lumMod val="50000"/>
                              <a:lumOff val="50000"/>
                            </a:schemeClr>
                          </a:solidFill>
                          <a:latin typeface="微软雅黑" panose="020B0503020204020204" pitchFamily="34" charset="-122"/>
                          <a:ea typeface="微软雅黑" panose="020B0503020204020204" pitchFamily="34" charset="-122"/>
                        </a:rPr>
                        <a:t>个、收音麦</a:t>
                      </a:r>
                      <a:endParaRPr lang="en-US" altLang="zh-CN" sz="12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dirty="0">
                          <a:solidFill>
                            <a:srgbClr val="C00000"/>
                          </a:solidFill>
                          <a:latin typeface="微软雅黑" panose="020B0503020204020204" pitchFamily="34" charset="-122"/>
                          <a:ea typeface="微软雅黑" panose="020B0503020204020204" pitchFamily="34" charset="-122"/>
                        </a:rPr>
                        <a:t>直播设备</a:t>
                      </a:r>
                      <a:r>
                        <a:rPr lang="en-US" altLang="zh-CN" sz="1200" b="0" dirty="0">
                          <a:solidFill>
                            <a:srgbClr val="C00000"/>
                          </a:solidFill>
                          <a:latin typeface="微软雅黑" panose="020B0503020204020204" pitchFamily="34" charset="-122"/>
                          <a:ea typeface="微软雅黑" panose="020B0503020204020204" pitchFamily="34" charset="-122"/>
                        </a:rPr>
                        <a:t>3</a:t>
                      </a:r>
                      <a:r>
                        <a:rPr lang="zh-CN" altLang="en-US" sz="1200" b="0" dirty="0">
                          <a:solidFill>
                            <a:srgbClr val="C00000"/>
                          </a:solidFill>
                          <a:latin typeface="微软雅黑" panose="020B0503020204020204" pitchFamily="34" charset="-122"/>
                          <a:ea typeface="微软雅黑" panose="020B0503020204020204" pitchFamily="34" charset="-122"/>
                        </a:rPr>
                        <a:t>万元：</a:t>
                      </a:r>
                      <a:r>
                        <a:rPr lang="zh-CN" altLang="en-US" sz="1200" b="0" dirty="0">
                          <a:solidFill>
                            <a:schemeClr val="tx1">
                              <a:lumMod val="50000"/>
                              <a:lumOff val="50000"/>
                            </a:schemeClr>
                          </a:solidFill>
                          <a:latin typeface="微软雅黑" panose="020B0503020204020204" pitchFamily="34" charset="-122"/>
                          <a:ea typeface="微软雅黑" panose="020B0503020204020204" pitchFamily="34" charset="-122"/>
                        </a:rPr>
                        <a:t>手机两部、电脑一台、灯光</a:t>
                      </a:r>
                      <a:r>
                        <a:rPr lang="en-US" altLang="zh-CN" sz="1200" b="0" dirty="0">
                          <a:solidFill>
                            <a:schemeClr val="tx1">
                              <a:lumMod val="50000"/>
                              <a:lumOff val="50000"/>
                            </a:schemeClr>
                          </a:solidFill>
                          <a:latin typeface="微软雅黑" panose="020B0503020204020204" pitchFamily="34" charset="-122"/>
                          <a:ea typeface="微软雅黑" panose="020B0503020204020204" pitchFamily="34" charset="-122"/>
                        </a:rPr>
                        <a:t>2-3</a:t>
                      </a:r>
                      <a:r>
                        <a:rPr lang="zh-CN" altLang="en-US" sz="1200" b="0" dirty="0">
                          <a:solidFill>
                            <a:schemeClr val="tx1">
                              <a:lumMod val="50000"/>
                              <a:lumOff val="50000"/>
                            </a:schemeClr>
                          </a:solidFill>
                          <a:latin typeface="微软雅黑" panose="020B0503020204020204" pitchFamily="34" charset="-122"/>
                          <a:ea typeface="微软雅黑" panose="020B0503020204020204" pitchFamily="34" charset="-122"/>
                        </a:rPr>
                        <a:t>个、收音麦</a:t>
                      </a:r>
                      <a:endParaRPr lang="en-US" altLang="zh-CN" sz="12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dirty="0">
                          <a:solidFill>
                            <a:srgbClr val="C00000"/>
                          </a:solidFill>
                          <a:latin typeface="微软雅黑" panose="020B0503020204020204" pitchFamily="34" charset="-122"/>
                          <a:ea typeface="微软雅黑" panose="020B0503020204020204" pitchFamily="34" charset="-122"/>
                        </a:rPr>
                        <a:t>直播设备</a:t>
                      </a:r>
                      <a:r>
                        <a:rPr lang="en-US" altLang="zh-CN" sz="1200" b="0" dirty="0">
                          <a:solidFill>
                            <a:srgbClr val="C00000"/>
                          </a:solidFill>
                          <a:latin typeface="微软雅黑" panose="020B0503020204020204" pitchFamily="34" charset="-122"/>
                          <a:ea typeface="微软雅黑" panose="020B0503020204020204" pitchFamily="34" charset="-122"/>
                        </a:rPr>
                        <a:t>5</a:t>
                      </a:r>
                      <a:r>
                        <a:rPr lang="zh-CN" altLang="en-US" sz="1200" b="0" dirty="0">
                          <a:solidFill>
                            <a:srgbClr val="C00000"/>
                          </a:solidFill>
                          <a:latin typeface="微软雅黑" panose="020B0503020204020204" pitchFamily="34" charset="-122"/>
                          <a:ea typeface="微软雅黑" panose="020B0503020204020204" pitchFamily="34" charset="-122"/>
                        </a:rPr>
                        <a:t>万元：</a:t>
                      </a:r>
                      <a:r>
                        <a:rPr lang="zh-CN" altLang="en-US" sz="1200" b="0" dirty="0">
                          <a:solidFill>
                            <a:schemeClr val="tx1">
                              <a:lumMod val="50000"/>
                              <a:lumOff val="50000"/>
                            </a:schemeClr>
                          </a:solidFill>
                          <a:latin typeface="微软雅黑" panose="020B0503020204020204" pitchFamily="34" charset="-122"/>
                          <a:ea typeface="微软雅黑" panose="020B0503020204020204" pitchFamily="34" charset="-122"/>
                        </a:rPr>
                        <a:t>摄像机、手机两部、电脑一台、灯光</a:t>
                      </a:r>
                      <a:r>
                        <a:rPr lang="en-US" altLang="zh-CN" sz="1200" b="0" dirty="0">
                          <a:solidFill>
                            <a:schemeClr val="tx1">
                              <a:lumMod val="50000"/>
                              <a:lumOff val="50000"/>
                            </a:schemeClr>
                          </a:solidFill>
                          <a:latin typeface="微软雅黑" panose="020B0503020204020204" pitchFamily="34" charset="-122"/>
                          <a:ea typeface="微软雅黑" panose="020B0503020204020204" pitchFamily="34" charset="-122"/>
                        </a:rPr>
                        <a:t>2-3</a:t>
                      </a:r>
                      <a:r>
                        <a:rPr lang="zh-CN" altLang="en-US" sz="1200" b="0" dirty="0">
                          <a:solidFill>
                            <a:schemeClr val="tx1">
                              <a:lumMod val="50000"/>
                              <a:lumOff val="50000"/>
                            </a:schemeClr>
                          </a:solidFill>
                          <a:latin typeface="微软雅黑" panose="020B0503020204020204" pitchFamily="34" charset="-122"/>
                          <a:ea typeface="微软雅黑" panose="020B0503020204020204" pitchFamily="34" charset="-122"/>
                        </a:rPr>
                        <a:t>个、收音麦</a:t>
                      </a:r>
                      <a:endParaRPr lang="en-US" altLang="zh-CN" sz="12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46372650"/>
                  </a:ext>
                </a:extLst>
              </a:tr>
              <a:tr h="396199">
                <a:tc>
                  <a:txBody>
                    <a:bodyPr/>
                    <a:lstStyle/>
                    <a:p>
                      <a:pPr algn="ctr"/>
                      <a:r>
                        <a:rPr lang="zh-CN" altLang="en-US" sz="1400" b="0" dirty="0">
                          <a:solidFill>
                            <a:schemeClr val="bg1"/>
                          </a:solidFill>
                          <a:latin typeface="微软雅黑" panose="020B0503020204020204" pitchFamily="34" charset="-122"/>
                          <a:ea typeface="微软雅黑" panose="020B0503020204020204" pitchFamily="34" charset="-122"/>
                        </a:rPr>
                        <a:t>渠道投入</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US" altLang="zh-CN" sz="1200" b="0" dirty="0">
                          <a:solidFill>
                            <a:srgbClr val="C00000"/>
                          </a:solidFill>
                          <a:latin typeface="微软雅黑" panose="020B0503020204020204" pitchFamily="34" charset="-122"/>
                          <a:ea typeface="微软雅黑" panose="020B0503020204020204" pitchFamily="34" charset="-122"/>
                        </a:rPr>
                        <a:t>0</a:t>
                      </a:r>
                      <a:r>
                        <a:rPr lang="zh-CN" altLang="en-US" sz="1200" b="0" dirty="0">
                          <a:solidFill>
                            <a:srgbClr val="C00000"/>
                          </a:solidFill>
                          <a:latin typeface="微软雅黑" panose="020B0503020204020204" pitchFamily="34" charset="-122"/>
                          <a:ea typeface="微软雅黑" panose="020B0503020204020204" pitchFamily="34" charset="-122"/>
                        </a:rPr>
                        <a:t>成本</a:t>
                      </a:r>
                      <a:endParaRPr lang="en-US" altLang="zh-CN" sz="1200" b="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成本</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抖音等渠道广告位</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20-30</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68935387"/>
                  </a:ext>
                </a:extLst>
              </a:tr>
              <a:tr h="1002552">
                <a:tc>
                  <a:txBody>
                    <a:bodyPr/>
                    <a:lstStyle/>
                    <a:p>
                      <a:pPr algn="ctr"/>
                      <a:r>
                        <a:rPr lang="zh-CN" altLang="en-US" sz="1400" b="0" dirty="0">
                          <a:solidFill>
                            <a:schemeClr val="bg1"/>
                          </a:solidFill>
                          <a:latin typeface="微软雅黑" panose="020B0503020204020204" pitchFamily="34" charset="-122"/>
                          <a:ea typeface="微软雅黑" panose="020B0503020204020204" pitchFamily="34" charset="-122"/>
                        </a:rPr>
                        <a:t>活动福利投入</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sz="1200" b="0" dirty="0">
                          <a:solidFill>
                            <a:srgbClr val="C00000"/>
                          </a:solidFill>
                          <a:latin typeface="微软雅黑" panose="020B0503020204020204" pitchFamily="34" charset="-122"/>
                          <a:ea typeface="微软雅黑" panose="020B0503020204020204" pitchFamily="34" charset="-122"/>
                        </a:rPr>
                        <a:t>化缘品牌方</a:t>
                      </a:r>
                      <a:r>
                        <a:rPr lang="en-US" altLang="zh-CN" sz="1200" b="0" dirty="0">
                          <a:solidFill>
                            <a:srgbClr val="C00000"/>
                          </a:solidFill>
                          <a:latin typeface="微软雅黑" panose="020B0503020204020204" pitchFamily="34" charset="-122"/>
                          <a:ea typeface="微软雅黑" panose="020B0503020204020204" pitchFamily="34" charset="-122"/>
                        </a:rPr>
                        <a:t>0</a:t>
                      </a:r>
                      <a:r>
                        <a:rPr lang="zh-CN" altLang="en-US" sz="1200" b="0" dirty="0">
                          <a:solidFill>
                            <a:srgbClr val="C00000"/>
                          </a:solidFill>
                          <a:latin typeface="微软雅黑" panose="020B0503020204020204" pitchFamily="34" charset="-122"/>
                          <a:ea typeface="微软雅黑" panose="020B0503020204020204" pitchFamily="34" charset="-122"/>
                        </a:rPr>
                        <a:t>成本</a:t>
                      </a:r>
                      <a:endParaRPr lang="en-US" altLang="zh-CN" sz="1200" b="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卡中心小招喵盲盒</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1.5</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万元：</a:t>
                      </a:r>
                      <a:r>
                        <a:rPr lang="zh-CN" altLang="en-US"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投入</a:t>
                      </a:r>
                      <a:r>
                        <a:rPr lang="en-US" altLang="zh-CN"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20</a:t>
                      </a:r>
                      <a:r>
                        <a:rPr lang="zh-CN" altLang="en-US"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套</a:t>
                      </a:r>
                      <a:r>
                        <a:rPr lang="en-US" altLang="zh-CN"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r>
                        <a:rPr lang="zh-CN" altLang="en-US"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场</a:t>
                      </a:r>
                      <a:endParaRPr lang="en-US" altLang="zh-CN"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p>
                      <a:pPr algn="ct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满减红包</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10</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万元：</a:t>
                      </a:r>
                      <a:r>
                        <a:rPr lang="zh-CN" altLang="en-US"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（满</a:t>
                      </a:r>
                      <a:r>
                        <a:rPr lang="en-US" altLang="zh-CN"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50-20</a:t>
                      </a:r>
                      <a:r>
                        <a:rPr lang="zh-CN" altLang="en-US"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r>
                        <a:rPr lang="en-US" altLang="zh-CN"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5</a:t>
                      </a:r>
                      <a:r>
                        <a:rPr lang="zh-CN" altLang="en-US"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千张</a:t>
                      </a:r>
                      <a:r>
                        <a:rPr lang="en-US" altLang="zh-CN"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r>
                        <a:rPr lang="zh-CN" altLang="en-US"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场</a:t>
                      </a:r>
                      <a:endParaRPr lang="en-US" altLang="zh-CN"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p>
                      <a:pPr algn="ct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品牌方化缘</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0</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成本</a:t>
                      </a:r>
                      <a:endParaRPr lang="en-US" altLang="zh-CN" sz="1200" b="0" kern="1200" noProof="0" dirty="0">
                        <a:solidFill>
                          <a:srgbClr val="C00000"/>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红包雨</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70</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a:t>
                      </a:r>
                      <a:r>
                        <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5</a:t>
                      </a:r>
                      <a:r>
                        <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10</a:t>
                      </a:r>
                      <a:r>
                        <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20</a:t>
                      </a:r>
                      <a:r>
                        <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元各</a:t>
                      </a:r>
                      <a:r>
                        <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万张</a:t>
                      </a:r>
                      <a:endPar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卡中心小招喵盲盒</a:t>
                      </a:r>
                      <a:r>
                        <a:rPr lang="en-US" altLang="zh-CN" sz="1200" b="0" kern="1200" noProof="0" dirty="0">
                          <a:solidFill>
                            <a:srgbClr val="C00000"/>
                          </a:solidFill>
                          <a:latin typeface="微软雅黑" panose="020B0503020204020204" pitchFamily="34" charset="-122"/>
                          <a:ea typeface="微软雅黑" panose="020B0503020204020204" pitchFamily="34" charset="-122"/>
                          <a:cs typeface="+mn-cs"/>
                        </a:rPr>
                        <a:t>3</a:t>
                      </a:r>
                      <a:r>
                        <a:rPr lang="zh-CN" altLang="en-US" sz="1200" b="0" kern="1200" noProof="0" dirty="0">
                          <a:solidFill>
                            <a:srgbClr val="C00000"/>
                          </a:solidFill>
                          <a:latin typeface="微软雅黑" panose="020B0503020204020204" pitchFamily="34" charset="-122"/>
                          <a:ea typeface="微软雅黑" panose="020B0503020204020204" pitchFamily="34" charset="-122"/>
                          <a:cs typeface="+mn-cs"/>
                        </a:rPr>
                        <a:t>万元：</a:t>
                      </a:r>
                      <a:r>
                        <a:rPr lang="zh-CN" altLang="en-US"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投入</a:t>
                      </a:r>
                      <a:r>
                        <a:rPr lang="en-US" altLang="zh-CN"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50</a:t>
                      </a:r>
                      <a:r>
                        <a:rPr lang="zh-CN" altLang="en-US"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套</a:t>
                      </a:r>
                      <a:r>
                        <a:rPr lang="en-US" altLang="zh-CN"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a:t>
                      </a:r>
                      <a:r>
                        <a:rPr lang="zh-CN" altLang="en-US"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场</a:t>
                      </a:r>
                      <a:endParaRPr lang="en-US" altLang="zh-CN" sz="1200" b="0"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p>
                      <a:pPr algn="ct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（视频</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APP</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会员月卡</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40</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a:t>
                      </a:r>
                      <a:r>
                        <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8</a:t>
                      </a:r>
                      <a:r>
                        <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元共</a:t>
                      </a:r>
                      <a:r>
                        <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5</a:t>
                      </a:r>
                      <a:r>
                        <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万张</a:t>
                      </a:r>
                      <a:endPar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algn="ct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话费券</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25</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a:t>
                      </a:r>
                      <a:r>
                        <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5</a:t>
                      </a:r>
                      <a:r>
                        <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元共</a:t>
                      </a:r>
                      <a:r>
                        <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5</a:t>
                      </a:r>
                      <a:r>
                        <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万张）</a:t>
                      </a:r>
                      <a:endParaRPr kumimoji="0" lang="en-US" altLang="zh-CN"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algn="ct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品牌化缘</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成本</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664697"/>
                  </a:ext>
                </a:extLst>
              </a:tr>
            </a:tbl>
          </a:graphicData>
        </a:graphic>
      </p:graphicFrame>
      <p:sp>
        <p:nvSpPr>
          <p:cNvPr id="2" name="文本框 1">
            <a:extLst>
              <a:ext uri="{FF2B5EF4-FFF2-40B4-BE49-F238E27FC236}">
                <a16:creationId xmlns:a16="http://schemas.microsoft.com/office/drawing/2014/main" id="{D86D13F1-65CF-43DC-AD4E-5B9BDD46FABB}"/>
              </a:ext>
            </a:extLst>
          </p:cNvPr>
          <p:cNvSpPr txBox="1"/>
          <p:nvPr/>
        </p:nvSpPr>
        <p:spPr>
          <a:xfrm>
            <a:off x="0" y="322337"/>
            <a:ext cx="5579009" cy="646331"/>
          </a:xfrm>
          <a:prstGeom prst="rect">
            <a:avLst/>
          </a:prstGeom>
          <a:noFill/>
        </p:spPr>
        <p:txBody>
          <a:bodyPr wrap="square" rtlCol="0">
            <a:spAutoFit/>
          </a:bodyPr>
          <a:lstStyle/>
          <a:p>
            <a:pPr>
              <a:buSzPct val="25000"/>
            </a:pPr>
            <a:r>
              <a:rPr lang="zh-CN" altLang="en-US" sz="3600" b="1" dirty="0">
                <a:solidFill>
                  <a:srgbClr val="C00000"/>
                </a:solidFill>
                <a:latin typeface="Montserrat" panose="02000505000000020004"/>
                <a:ea typeface="微软雅黑" panose="020B0503020204020204" pitchFamily="34" charset="-122"/>
              </a:rPr>
              <a:t>低成本发动用户</a:t>
            </a:r>
          </a:p>
        </p:txBody>
      </p:sp>
      <p:sp>
        <p:nvSpPr>
          <p:cNvPr id="12" name="矩形: 圆角 11">
            <a:extLst>
              <a:ext uri="{FF2B5EF4-FFF2-40B4-BE49-F238E27FC236}">
                <a16:creationId xmlns:a16="http://schemas.microsoft.com/office/drawing/2014/main" id="{9799A48D-F8EC-40F5-B0A2-19D5FD0A1163}"/>
              </a:ext>
            </a:extLst>
          </p:cNvPr>
          <p:cNvSpPr/>
          <p:nvPr/>
        </p:nvSpPr>
        <p:spPr>
          <a:xfrm>
            <a:off x="398806" y="4541362"/>
            <a:ext cx="11190346" cy="1849352"/>
          </a:xfrm>
          <a:prstGeom prst="roundRect">
            <a:avLst>
              <a:gd name="adj" fmla="val 5694"/>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p>
        </p:txBody>
      </p:sp>
      <p:grpSp>
        <p:nvGrpSpPr>
          <p:cNvPr id="9" name="组合 8">
            <a:extLst>
              <a:ext uri="{FF2B5EF4-FFF2-40B4-BE49-F238E27FC236}">
                <a16:creationId xmlns:a16="http://schemas.microsoft.com/office/drawing/2014/main" id="{40A060D5-E629-9149-8A61-3970145575C9}"/>
              </a:ext>
            </a:extLst>
          </p:cNvPr>
          <p:cNvGrpSpPr/>
          <p:nvPr/>
        </p:nvGrpSpPr>
        <p:grpSpPr>
          <a:xfrm>
            <a:off x="479754" y="4947080"/>
            <a:ext cx="11109398" cy="939364"/>
            <a:chOff x="479754" y="4631886"/>
            <a:chExt cx="11109398" cy="939364"/>
          </a:xfrm>
        </p:grpSpPr>
        <p:sp>
          <p:nvSpPr>
            <p:cNvPr id="4" name="文本框 3">
              <a:extLst>
                <a:ext uri="{FF2B5EF4-FFF2-40B4-BE49-F238E27FC236}">
                  <a16:creationId xmlns:a16="http://schemas.microsoft.com/office/drawing/2014/main" id="{6B91BADA-912F-4991-8898-82883CCF4DFD}"/>
                </a:ext>
              </a:extLst>
            </p:cNvPr>
            <p:cNvSpPr txBox="1"/>
            <p:nvPr/>
          </p:nvSpPr>
          <p:spPr>
            <a:xfrm>
              <a:off x="479754" y="4631886"/>
              <a:ext cx="11109398" cy="66255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年总计 </a:t>
              </a:r>
              <a:r>
                <a:rPr lang="en-US" altLang="zh-CN" sz="2800" b="1" dirty="0">
                  <a:solidFill>
                    <a:srgbClr val="C00000"/>
                  </a:solidFill>
                  <a:latin typeface="微软雅黑" panose="020B0503020204020204" pitchFamily="34" charset="-122"/>
                  <a:ea typeface="微软雅黑" panose="020B0503020204020204" pitchFamily="34" charset="-122"/>
                </a:rPr>
                <a:t>812</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 </a:t>
              </a: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20</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（初期代理商、硬件投入）</a:t>
              </a: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432</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（平台</a:t>
              </a:r>
              <a:r>
                <a:rPr kumimoji="0" lang="en-US" altLang="zh-CN"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品牌营销直播）</a:t>
              </a: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360</a:t>
              </a: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（平台大事件直播）</a:t>
              </a:r>
              <a:endParaRPr kumimoji="0" lang="en-US" altLang="zh-CN"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1CFC38E3-388E-4F43-8941-E0A5141CEA78}"/>
                </a:ext>
              </a:extLst>
            </p:cNvPr>
            <p:cNvSpPr/>
            <p:nvPr/>
          </p:nvSpPr>
          <p:spPr>
            <a:xfrm>
              <a:off x="5766626" y="5309640"/>
              <a:ext cx="2339102" cy="261610"/>
            </a:xfrm>
            <a:prstGeom prst="rect">
              <a:avLst/>
            </a:prstGeom>
          </p:spPr>
          <p:txBody>
            <a:bodyPr wrap="none">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中心承办：</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6</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场</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月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6</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个月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12</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万</a:t>
              </a:r>
              <a:endParaRPr lang="zh-CN" altLang="en-US" sz="1100" dirty="0"/>
            </a:p>
          </p:txBody>
        </p:sp>
        <p:sp>
          <p:nvSpPr>
            <p:cNvPr id="15" name="矩形 14">
              <a:extLst>
                <a:ext uri="{FF2B5EF4-FFF2-40B4-BE49-F238E27FC236}">
                  <a16:creationId xmlns:a16="http://schemas.microsoft.com/office/drawing/2014/main" id="{D3BB53C0-2735-024E-8E83-63D9E732F33B}"/>
                </a:ext>
              </a:extLst>
            </p:cNvPr>
            <p:cNvSpPr/>
            <p:nvPr/>
          </p:nvSpPr>
          <p:spPr>
            <a:xfrm>
              <a:off x="9118825" y="5309640"/>
              <a:ext cx="2422458" cy="261610"/>
            </a:xfrm>
            <a:prstGeom prst="rect">
              <a:avLst/>
            </a:prstGeom>
          </p:spPr>
          <p:txBody>
            <a:bodyPr wrap="none">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中心承办：</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场</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月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个月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180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万</a:t>
              </a:r>
              <a:endParaRPr lang="zh-CN" altLang="en-US" sz="1100" dirty="0"/>
            </a:p>
          </p:txBody>
        </p:sp>
      </p:grpSp>
    </p:spTree>
    <p:extLst>
      <p:ext uri="{BB962C8B-B14F-4D97-AF65-F5344CB8AC3E}">
        <p14:creationId xmlns:p14="http://schemas.microsoft.com/office/powerpoint/2010/main" val="3994944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897776"/>
            <a:ext cx="12191999" cy="2828070"/>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345872" y="2338944"/>
            <a:ext cx="5486400" cy="646331"/>
          </a:xfrm>
          <a:prstGeom prst="rect">
            <a:avLst/>
          </a:prstGeom>
          <a:noFill/>
        </p:spPr>
        <p:txBody>
          <a:bodyPr wrap="square" rtlCol="0">
            <a:spAutoFit/>
          </a:bodyPr>
          <a:lstStyle/>
          <a:p>
            <a:pPr algn="ctr"/>
            <a:r>
              <a:rPr lang="en-US" altLang="zh-CN" sz="3600" dirty="0">
                <a:solidFill>
                  <a:schemeClr val="bg2">
                    <a:lumMod val="25000"/>
                  </a:schemeClr>
                </a:solidFill>
                <a:latin typeface="Impact" panose="020B0806030902050204" pitchFamily="34" charset="0"/>
              </a:rPr>
              <a:t>2021.08</a:t>
            </a:r>
            <a:endParaRPr lang="zh-CN" altLang="en-US" sz="3600" dirty="0">
              <a:solidFill>
                <a:schemeClr val="bg2">
                  <a:lumMod val="25000"/>
                </a:schemeClr>
              </a:solidFill>
              <a:latin typeface="Impact" panose="020B0806030902050204" pitchFamily="34" charset="0"/>
            </a:endParaRPr>
          </a:p>
        </p:txBody>
      </p:sp>
      <p:sp>
        <p:nvSpPr>
          <p:cNvPr id="27" name="等腰三角形 26"/>
          <p:cNvSpPr/>
          <p:nvPr/>
        </p:nvSpPr>
        <p:spPr>
          <a:xfrm rot="5400000">
            <a:off x="7057571" y="2556547"/>
            <a:ext cx="244904" cy="211125"/>
          </a:xfrm>
          <a:prstGeom prst="triangle">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flipH="1">
            <a:off x="4876589" y="2556547"/>
            <a:ext cx="244904" cy="211125"/>
          </a:xfrm>
          <a:prstGeom prst="triangle">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F79413C-FB7A-4D64-A3F7-72ADA99AC095}"/>
              </a:ext>
            </a:extLst>
          </p:cNvPr>
          <p:cNvSpPr txBox="1"/>
          <p:nvPr/>
        </p:nvSpPr>
        <p:spPr>
          <a:xfrm>
            <a:off x="619534" y="3132762"/>
            <a:ext cx="10968759" cy="923330"/>
          </a:xfrm>
          <a:prstGeom prst="rect">
            <a:avLst/>
          </a:prstGeom>
          <a:noFill/>
        </p:spPr>
        <p:txBody>
          <a:bodyPr wrap="square" rtlCol="0">
            <a:sp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感 谢 聆 听</a:t>
            </a:r>
          </a:p>
        </p:txBody>
      </p:sp>
    </p:spTree>
    <p:extLst>
      <p:ext uri="{BB962C8B-B14F-4D97-AF65-F5344CB8AC3E}">
        <p14:creationId xmlns:p14="http://schemas.microsoft.com/office/powerpoint/2010/main" val="2113448026"/>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7">
            <a:extLst>
              <a:ext uri="{FF2B5EF4-FFF2-40B4-BE49-F238E27FC236}">
                <a16:creationId xmlns:a16="http://schemas.microsoft.com/office/drawing/2014/main" id="{FA711ED1-0332-498B-9843-77A9C8E73A34}"/>
              </a:ext>
            </a:extLst>
          </p:cNvPr>
          <p:cNvGraphicFramePr>
            <a:graphicFrameLocks noGrp="1"/>
          </p:cNvGraphicFramePr>
          <p:nvPr>
            <p:extLst>
              <p:ext uri="{D42A27DB-BD31-4B8C-83A1-F6EECF244321}">
                <p14:modId xmlns:p14="http://schemas.microsoft.com/office/powerpoint/2010/main" val="3356258709"/>
              </p:ext>
            </p:extLst>
          </p:nvPr>
        </p:nvGraphicFramePr>
        <p:xfrm>
          <a:off x="266899" y="1461333"/>
          <a:ext cx="11658201" cy="4442823"/>
        </p:xfrm>
        <a:graphic>
          <a:graphicData uri="http://schemas.openxmlformats.org/drawingml/2006/table">
            <a:tbl>
              <a:tblPr firstRow="1" bandRow="1">
                <a:tableStyleId>{5C22544A-7EE6-4342-B048-85BDC9FD1C3A}</a:tableStyleId>
              </a:tblPr>
              <a:tblGrid>
                <a:gridCol w="1111965">
                  <a:extLst>
                    <a:ext uri="{9D8B030D-6E8A-4147-A177-3AD203B41FA5}">
                      <a16:colId xmlns:a16="http://schemas.microsoft.com/office/drawing/2014/main" val="3231115448"/>
                    </a:ext>
                  </a:extLst>
                </a:gridCol>
                <a:gridCol w="3345933">
                  <a:extLst>
                    <a:ext uri="{9D8B030D-6E8A-4147-A177-3AD203B41FA5}">
                      <a16:colId xmlns:a16="http://schemas.microsoft.com/office/drawing/2014/main" val="3401514321"/>
                    </a:ext>
                  </a:extLst>
                </a:gridCol>
                <a:gridCol w="3676515">
                  <a:extLst>
                    <a:ext uri="{9D8B030D-6E8A-4147-A177-3AD203B41FA5}">
                      <a16:colId xmlns:a16="http://schemas.microsoft.com/office/drawing/2014/main" val="706677911"/>
                    </a:ext>
                  </a:extLst>
                </a:gridCol>
                <a:gridCol w="3523788">
                  <a:extLst>
                    <a:ext uri="{9D8B030D-6E8A-4147-A177-3AD203B41FA5}">
                      <a16:colId xmlns:a16="http://schemas.microsoft.com/office/drawing/2014/main" val="4035140457"/>
                    </a:ext>
                  </a:extLst>
                </a:gridCol>
              </a:tblGrid>
              <a:tr h="473373">
                <a:tc>
                  <a:txBody>
                    <a:bodyPr/>
                    <a:lstStyle/>
                    <a:p>
                      <a:pPr marL="0" algn="ctr" defTabSz="914400" rtl="0" eaLnBrk="1" latinLnBrk="0" hangingPunct="1"/>
                      <a:endParaRPr lang="zh-CN" altLang="en-US" sz="1400" b="1" kern="1200" dirty="0">
                        <a:solidFill>
                          <a:schemeClr val="bg2">
                            <a:lumMod val="25000"/>
                          </a:schemeClr>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日常直播</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平台品牌</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营销</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平台大事件</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221199694"/>
                  </a:ext>
                </a:extLst>
              </a:tr>
              <a:tr h="744849">
                <a:tc>
                  <a:txBody>
                    <a:bodyPr/>
                    <a:lstStyle/>
                    <a:p>
                      <a:pPr algn="just"/>
                      <a:r>
                        <a:rPr lang="zh-CN" altLang="en-US" sz="1200" b="1" dirty="0">
                          <a:solidFill>
                            <a:srgbClr val="C00000"/>
                          </a:solidFill>
                          <a:latin typeface="微软雅黑" panose="020B0503020204020204" pitchFamily="34" charset="-122"/>
                          <a:ea typeface="微软雅黑" panose="020B0503020204020204" pitchFamily="34" charset="-122"/>
                        </a:rPr>
                        <a:t>多少人看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王牌栏目场均观看人数约</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万</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C00000"/>
                          </a:solidFill>
                          <a:latin typeface="微软雅黑" panose="020B0503020204020204" pitchFamily="34" charset="-122"/>
                          <a:ea typeface="微软雅黑" panose="020B0503020204020204" pitchFamily="34" charset="-122"/>
                        </a:rPr>
                        <a:t>APP</a:t>
                      </a:r>
                      <a:r>
                        <a:rPr lang="zh-CN" altLang="en-US" sz="1050" b="1" dirty="0">
                          <a:solidFill>
                            <a:srgbClr val="C00000"/>
                          </a:solidFill>
                          <a:latin typeface="微软雅黑" panose="020B0503020204020204" pitchFamily="34" charset="-122"/>
                          <a:ea typeface="微软雅黑" panose="020B0503020204020204" pitchFamily="34" charset="-122"/>
                        </a:rPr>
                        <a:t>内观看</a:t>
                      </a:r>
                      <a:r>
                        <a:rPr lang="en-US" altLang="zh-CN" sz="1050" b="1" dirty="0">
                          <a:solidFill>
                            <a:srgbClr val="C00000"/>
                          </a:solidFill>
                          <a:latin typeface="微软雅黑" panose="020B0503020204020204" pitchFamily="34" charset="-122"/>
                          <a:ea typeface="微软雅黑" panose="020B0503020204020204" pitchFamily="34" charset="-122"/>
                        </a:rPr>
                        <a:t>60%</a:t>
                      </a: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50" b="1" dirty="0">
                          <a:solidFill>
                            <a:srgbClr val="C00000"/>
                          </a:solidFill>
                          <a:latin typeface="微软雅黑" panose="020B0503020204020204" pitchFamily="34" charset="-122"/>
                          <a:ea typeface="微软雅黑" panose="020B0503020204020204" pitchFamily="34" charset="-122"/>
                        </a:rPr>
                        <a:t>视频号</a:t>
                      </a:r>
                      <a:r>
                        <a:rPr lang="en-US" altLang="zh-CN" sz="1050" b="1" dirty="0">
                          <a:solidFill>
                            <a:srgbClr val="C00000"/>
                          </a:solidFill>
                          <a:latin typeface="微软雅黑" panose="020B0503020204020204" pitchFamily="34" charset="-122"/>
                          <a:ea typeface="微软雅黑" panose="020B0503020204020204" pitchFamily="34" charset="-122"/>
                        </a:rPr>
                        <a:t>/</a:t>
                      </a:r>
                      <a:r>
                        <a:rPr lang="zh-CN" altLang="en-US" sz="1050" b="1" dirty="0">
                          <a:solidFill>
                            <a:srgbClr val="C00000"/>
                          </a:solidFill>
                          <a:latin typeface="微软雅黑" panose="020B0503020204020204" pitchFamily="34" charset="-122"/>
                          <a:ea typeface="微软雅黑" panose="020B0503020204020204" pitchFamily="34" charset="-122"/>
                        </a:rPr>
                        <a:t>小程序观看</a:t>
                      </a:r>
                      <a:r>
                        <a:rPr lang="en-US" altLang="zh-CN" sz="1050" b="1" dirty="0">
                          <a:solidFill>
                            <a:srgbClr val="C00000"/>
                          </a:solidFill>
                          <a:latin typeface="微软雅黑" panose="020B0503020204020204" pitchFamily="34" charset="-122"/>
                          <a:ea typeface="微软雅黑" panose="020B0503020204020204" pitchFamily="34" charset="-122"/>
                        </a:rPr>
                        <a:t>40%</a:t>
                      </a:r>
                      <a:endPar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场均观看人数约</a:t>
                      </a:r>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20</a:t>
                      </a: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a:t>
                      </a:r>
                      <a:endPar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C00000"/>
                          </a:solidFill>
                          <a:latin typeface="微软雅黑" panose="020B0503020204020204" pitchFamily="34" charset="-122"/>
                          <a:ea typeface="微软雅黑" panose="020B0503020204020204" pitchFamily="34" charset="-122"/>
                        </a:rPr>
                        <a:t>APP</a:t>
                      </a:r>
                      <a:r>
                        <a:rPr lang="zh-CN" altLang="en-US" sz="1050" b="1" dirty="0">
                          <a:solidFill>
                            <a:srgbClr val="C00000"/>
                          </a:solidFill>
                          <a:latin typeface="微软雅黑" panose="020B0503020204020204" pitchFamily="34" charset="-122"/>
                          <a:ea typeface="微软雅黑" panose="020B0503020204020204" pitchFamily="34" charset="-122"/>
                        </a:rPr>
                        <a:t>内观看</a:t>
                      </a:r>
                      <a:r>
                        <a:rPr lang="en-US" altLang="zh-CN" sz="1050" b="1" dirty="0">
                          <a:solidFill>
                            <a:srgbClr val="C00000"/>
                          </a:solidFill>
                          <a:latin typeface="微软雅黑" panose="020B0503020204020204" pitchFamily="34" charset="-122"/>
                          <a:ea typeface="微软雅黑" panose="020B0503020204020204" pitchFamily="34" charset="-122"/>
                        </a:rPr>
                        <a:t>75%</a:t>
                      </a: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50" b="1" dirty="0">
                          <a:solidFill>
                            <a:srgbClr val="C00000"/>
                          </a:solidFill>
                          <a:latin typeface="微软雅黑" panose="020B0503020204020204" pitchFamily="34" charset="-122"/>
                          <a:ea typeface="微软雅黑" panose="020B0503020204020204" pitchFamily="34" charset="-122"/>
                        </a:rPr>
                        <a:t>视频号</a:t>
                      </a:r>
                      <a:r>
                        <a:rPr lang="en-US" altLang="zh-CN" sz="1050" b="1" dirty="0">
                          <a:solidFill>
                            <a:srgbClr val="C00000"/>
                          </a:solidFill>
                          <a:latin typeface="微软雅黑" panose="020B0503020204020204" pitchFamily="34" charset="-122"/>
                          <a:ea typeface="微软雅黑" panose="020B0503020204020204" pitchFamily="34" charset="-122"/>
                        </a:rPr>
                        <a:t>/</a:t>
                      </a:r>
                      <a:r>
                        <a:rPr lang="zh-CN" altLang="en-US" sz="1050" b="1" dirty="0">
                          <a:solidFill>
                            <a:srgbClr val="C00000"/>
                          </a:solidFill>
                          <a:latin typeface="微软雅黑" panose="020B0503020204020204" pitchFamily="34" charset="-122"/>
                          <a:ea typeface="微软雅黑" panose="020B0503020204020204" pitchFamily="34" charset="-122"/>
                        </a:rPr>
                        <a:t>小程序</a:t>
                      </a:r>
                      <a:r>
                        <a:rPr lang="en-US" altLang="zh-CN" sz="1050" b="1" dirty="0">
                          <a:solidFill>
                            <a:srgbClr val="C00000"/>
                          </a:solidFill>
                          <a:latin typeface="微软雅黑" panose="020B0503020204020204" pitchFamily="34" charset="-122"/>
                          <a:ea typeface="微软雅黑" panose="020B0503020204020204" pitchFamily="34" charset="-122"/>
                        </a:rPr>
                        <a:t>25%</a:t>
                      </a:r>
                      <a:endPar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场均观看人数约</a:t>
                      </a:r>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350</a:t>
                      </a: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a:t>
                      </a:r>
                      <a:endPar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C00000"/>
                          </a:solidFill>
                          <a:latin typeface="微软雅黑" panose="020B0503020204020204" pitchFamily="34" charset="-122"/>
                          <a:ea typeface="微软雅黑" panose="020B0503020204020204" pitchFamily="34" charset="-122"/>
                        </a:rPr>
                        <a:t>APP</a:t>
                      </a:r>
                      <a:r>
                        <a:rPr lang="zh-CN" altLang="en-US" sz="1050" b="1" dirty="0">
                          <a:solidFill>
                            <a:srgbClr val="C00000"/>
                          </a:solidFill>
                          <a:latin typeface="微软雅黑" panose="020B0503020204020204" pitchFamily="34" charset="-122"/>
                          <a:ea typeface="微软雅黑" panose="020B0503020204020204" pitchFamily="34" charset="-122"/>
                        </a:rPr>
                        <a:t>内观看</a:t>
                      </a:r>
                      <a:r>
                        <a:rPr lang="en-US" altLang="zh-CN" sz="1050" b="1" dirty="0">
                          <a:solidFill>
                            <a:srgbClr val="C00000"/>
                          </a:solidFill>
                          <a:latin typeface="微软雅黑" panose="020B0503020204020204" pitchFamily="34" charset="-122"/>
                          <a:ea typeface="微软雅黑" panose="020B0503020204020204" pitchFamily="34" charset="-122"/>
                        </a:rPr>
                        <a:t>60%</a:t>
                      </a:r>
                      <a:endParaRPr lang="en-US" altLang="zh-CN" sz="10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50" b="1" dirty="0">
                          <a:solidFill>
                            <a:srgbClr val="C00000"/>
                          </a:solidFill>
                          <a:latin typeface="微软雅黑" panose="020B0503020204020204" pitchFamily="34" charset="-122"/>
                          <a:ea typeface="微软雅黑" panose="020B0503020204020204" pitchFamily="34" charset="-122"/>
                        </a:rPr>
                        <a:t>视频号</a:t>
                      </a:r>
                      <a:r>
                        <a:rPr lang="en-US" altLang="zh-CN" sz="1050" b="1" dirty="0">
                          <a:solidFill>
                            <a:srgbClr val="C00000"/>
                          </a:solidFill>
                          <a:latin typeface="微软雅黑" panose="020B0503020204020204" pitchFamily="34" charset="-122"/>
                          <a:ea typeface="微软雅黑" panose="020B0503020204020204" pitchFamily="34" charset="-122"/>
                        </a:rPr>
                        <a:t>/</a:t>
                      </a:r>
                      <a:r>
                        <a:rPr lang="zh-CN" altLang="en-US" sz="1050" b="1" dirty="0">
                          <a:solidFill>
                            <a:srgbClr val="C00000"/>
                          </a:solidFill>
                          <a:latin typeface="微软雅黑" panose="020B0503020204020204" pitchFamily="34" charset="-122"/>
                          <a:ea typeface="微软雅黑" panose="020B0503020204020204" pitchFamily="34" charset="-122"/>
                        </a:rPr>
                        <a:t>小程序</a:t>
                      </a:r>
                      <a:r>
                        <a:rPr lang="en-US" altLang="zh-CN" sz="1050" b="1" dirty="0">
                          <a:solidFill>
                            <a:srgbClr val="C00000"/>
                          </a:solidFill>
                          <a:latin typeface="微软雅黑" panose="020B0503020204020204" pitchFamily="34" charset="-122"/>
                          <a:ea typeface="微软雅黑" panose="020B0503020204020204" pitchFamily="34" charset="-122"/>
                        </a:rPr>
                        <a:t>10%</a:t>
                      </a:r>
                      <a:endParaRPr lang="en-US" altLang="zh-CN" sz="10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50" b="1" dirty="0">
                          <a:solidFill>
                            <a:srgbClr val="C00000"/>
                          </a:solidFill>
                          <a:latin typeface="微软雅黑" panose="020B0503020204020204" pitchFamily="34" charset="-122"/>
                          <a:ea typeface="微软雅黑" panose="020B0503020204020204" pitchFamily="34" charset="-122"/>
                        </a:rPr>
                        <a:t>抖音</a:t>
                      </a:r>
                      <a:r>
                        <a:rPr lang="en-US" altLang="zh-CN" sz="1050" b="1" dirty="0">
                          <a:solidFill>
                            <a:srgbClr val="C00000"/>
                          </a:solidFill>
                          <a:latin typeface="微软雅黑" panose="020B0503020204020204" pitchFamily="34" charset="-122"/>
                          <a:ea typeface="微软雅黑" panose="020B0503020204020204" pitchFamily="34" charset="-122"/>
                        </a:rPr>
                        <a:t>30%</a:t>
                      </a:r>
                      <a:endPar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5609406"/>
                  </a:ext>
                </a:extLst>
              </a:tr>
              <a:tr h="424564">
                <a:tc rowSpan="2">
                  <a:txBody>
                    <a:bodyPr/>
                    <a:lstStyle/>
                    <a:p>
                      <a:pPr algn="just"/>
                      <a:r>
                        <a:rPr lang="zh-CN" altLang="en-US" sz="1200" b="1" dirty="0">
                          <a:solidFill>
                            <a:srgbClr val="C00000"/>
                          </a:solidFill>
                          <a:latin typeface="微软雅黑" panose="020B0503020204020204" pitchFamily="34" charset="-122"/>
                          <a:ea typeface="微软雅黑" panose="020B0503020204020204" pitchFamily="34" charset="-122"/>
                        </a:rPr>
                        <a:t>多少人互动</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just"/>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王牌栏目场均互动人数（去重）约</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千</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场均互动人数（去重）约</a:t>
                      </a:r>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1.2</a:t>
                      </a: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a:t>
                      </a:r>
                      <a:endPar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场均互动人数（去重）约</a:t>
                      </a:r>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17.5</a:t>
                      </a: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a:t>
                      </a:r>
                      <a:endPar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68935387"/>
                  </a:ext>
                </a:extLst>
              </a:tr>
              <a:tr h="1050238">
                <a:tc vMerge="1">
                  <a:txBody>
                    <a:bodyPr/>
                    <a:lstStyle/>
                    <a:p>
                      <a:pPr algn="just"/>
                      <a:endParaRPr lang="zh-CN" altLang="en-US" sz="1800" b="1"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王牌栏目场均全渠道新增粉丝约</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千</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zh-CN" altLang="en-US" sz="1050" b="1" dirty="0">
                          <a:solidFill>
                            <a:srgbClr val="C00000"/>
                          </a:solidFill>
                          <a:latin typeface="微软雅黑" panose="020B0503020204020204" pitchFamily="34" charset="-122"/>
                          <a:ea typeface="微软雅黑" panose="020B0503020204020204" pitchFamily="34" charset="-122"/>
                        </a:rPr>
                        <a:t>直播间</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：约</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700</a:t>
                      </a:r>
                      <a:endPar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zh-CN" altLang="en-US" sz="1050" b="1" dirty="0">
                          <a:solidFill>
                            <a:srgbClr val="C00000"/>
                          </a:solidFill>
                          <a:latin typeface="微软雅黑" panose="020B0503020204020204" pitchFamily="34" charset="-122"/>
                          <a:ea typeface="微软雅黑" panose="020B0503020204020204" pitchFamily="34" charset="-122"/>
                        </a:rPr>
                        <a:t>社群</a:t>
                      </a:r>
                      <a:r>
                        <a:rPr lang="zh-CN" altLang="en-US" sz="1050" b="0" dirty="0">
                          <a:solidFill>
                            <a:srgbClr val="C00000"/>
                          </a:solidFill>
                          <a:latin typeface="微软雅黑" panose="020B0503020204020204" pitchFamily="34" charset="-122"/>
                          <a:ea typeface="微软雅黑" panose="020B0503020204020204" pitchFamily="34" charset="-122"/>
                        </a:rPr>
                        <a:t>：</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约</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1.3</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千，其中直播间粉丝群（铁粉以上）单场新粉约</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100</a:t>
                      </a:r>
                      <a:endPar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场均全渠道新增粉丝约</a:t>
                      </a:r>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3</a:t>
                      </a: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千</a:t>
                      </a:r>
                      <a:endPar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直播间</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：约</a:t>
                      </a:r>
                      <a:r>
                        <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1.4</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千</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社群</a:t>
                      </a:r>
                      <a:r>
                        <a:rPr kumimoji="0" lang="zh-CN" altLang="en-US" sz="105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约</a:t>
                      </a:r>
                      <a:r>
                        <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1.6</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千，其中直播间粉丝群（铁粉以上）单场新粉约</a:t>
                      </a:r>
                      <a:r>
                        <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130</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场均全渠道新增粉丝约</a:t>
                      </a:r>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1</a:t>
                      </a: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a:t>
                      </a:r>
                      <a:endPar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直播间</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：约</a:t>
                      </a:r>
                      <a:r>
                        <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7</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千</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社群</a:t>
                      </a:r>
                      <a:r>
                        <a:rPr kumimoji="0" lang="zh-CN" altLang="en-US" sz="105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约</a:t>
                      </a:r>
                      <a:r>
                        <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3</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千，其中直播间粉丝群（铁粉以上）单场新粉约</a:t>
                      </a:r>
                      <a:r>
                        <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300</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9053987"/>
                  </a:ext>
                </a:extLst>
              </a:tr>
              <a:tr h="764908">
                <a:tc>
                  <a:txBody>
                    <a:bodyPr/>
                    <a:lstStyle/>
                    <a:p>
                      <a:pPr algn="just"/>
                      <a:r>
                        <a:rPr lang="zh-CN" altLang="en-US" sz="1200" b="1" dirty="0">
                          <a:solidFill>
                            <a:srgbClr val="C00000"/>
                          </a:solidFill>
                          <a:latin typeface="微软雅黑" panose="020B0503020204020204" pitchFamily="34" charset="-122"/>
                          <a:ea typeface="微软雅黑" panose="020B0503020204020204" pitchFamily="34" charset="-122"/>
                        </a:rPr>
                        <a:t>多少人买</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just"/>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王牌栏目场均下单人数约</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千</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zh-CN" altLang="en-US" sz="1050" b="1" dirty="0">
                          <a:solidFill>
                            <a:srgbClr val="C00000"/>
                          </a:solidFill>
                          <a:latin typeface="微软雅黑" panose="020B0503020204020204" pitchFamily="34" charset="-122"/>
                          <a:ea typeface="微软雅黑" panose="020B0503020204020204" pitchFamily="34" charset="-122"/>
                        </a:rPr>
                        <a:t>社群→小程序</a:t>
                      </a:r>
                      <a:r>
                        <a:rPr lang="zh-CN" altLang="en-US" sz="1050" b="0" dirty="0">
                          <a:solidFill>
                            <a:srgbClr val="C00000"/>
                          </a:solidFill>
                          <a:latin typeface="微软雅黑" panose="020B0503020204020204" pitchFamily="34" charset="-122"/>
                          <a:ea typeface="微软雅黑" panose="020B0503020204020204" pitchFamily="34" charset="-122"/>
                        </a:rPr>
                        <a:t>：</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占比约</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40%</a:t>
                      </a:r>
                    </a:p>
                    <a:p>
                      <a:pPr algn="just"/>
                      <a:r>
                        <a:rPr lang="en-US" altLang="zh-CN" sz="1050" b="1" dirty="0">
                          <a:solidFill>
                            <a:srgbClr val="C00000"/>
                          </a:solidFill>
                          <a:latin typeface="微软雅黑" panose="020B0503020204020204" pitchFamily="34" charset="-122"/>
                          <a:ea typeface="微软雅黑" panose="020B0503020204020204" pitchFamily="34" charset="-122"/>
                        </a:rPr>
                        <a:t>APP</a:t>
                      </a:r>
                      <a:r>
                        <a:rPr lang="zh-CN" altLang="en-US" sz="1050" b="1" dirty="0">
                          <a:solidFill>
                            <a:srgbClr val="C00000"/>
                          </a:solidFill>
                          <a:latin typeface="微软雅黑" panose="020B0503020204020204" pitchFamily="34" charset="-122"/>
                          <a:ea typeface="微软雅黑" panose="020B0503020204020204" pitchFamily="34" charset="-122"/>
                        </a:rPr>
                        <a:t>内</a:t>
                      </a:r>
                      <a:r>
                        <a:rPr lang="zh-CN" altLang="en-US" sz="1050" b="0" dirty="0">
                          <a:solidFill>
                            <a:srgbClr val="C00000"/>
                          </a:solidFill>
                          <a:latin typeface="微软雅黑" panose="020B0503020204020204" pitchFamily="34" charset="-122"/>
                          <a:ea typeface="微软雅黑" panose="020B0503020204020204" pitchFamily="34" charset="-122"/>
                        </a:rPr>
                        <a:t>：</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占比约</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60%</a:t>
                      </a:r>
                      <a:endParaRPr lang="zh-CN" altLang="en-US" sz="11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just"/>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场均下单人数约</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1.6</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万</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zh-CN" altLang="en-US" sz="1050" b="1" dirty="0">
                          <a:solidFill>
                            <a:srgbClr val="C00000"/>
                          </a:solidFill>
                          <a:latin typeface="微软雅黑" panose="020B0503020204020204" pitchFamily="34" charset="-122"/>
                          <a:ea typeface="微软雅黑" panose="020B0503020204020204" pitchFamily="34" charset="-122"/>
                        </a:rPr>
                        <a:t>社群→小程序</a:t>
                      </a:r>
                      <a:r>
                        <a:rPr lang="zh-CN" altLang="en-US" sz="1050" b="0" dirty="0">
                          <a:solidFill>
                            <a:srgbClr val="C00000"/>
                          </a:solidFill>
                          <a:latin typeface="微软雅黑" panose="020B0503020204020204" pitchFamily="34" charset="-122"/>
                          <a:ea typeface="微软雅黑" panose="020B0503020204020204" pitchFamily="34" charset="-122"/>
                        </a:rPr>
                        <a:t>：</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占比约</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25%</a:t>
                      </a:r>
                    </a:p>
                    <a:p>
                      <a:pPr algn="just"/>
                      <a:r>
                        <a:rPr lang="en-US" altLang="zh-CN" sz="1050" b="1" dirty="0">
                          <a:solidFill>
                            <a:srgbClr val="C00000"/>
                          </a:solidFill>
                          <a:latin typeface="微软雅黑" panose="020B0503020204020204" pitchFamily="34" charset="-122"/>
                          <a:ea typeface="微软雅黑" panose="020B0503020204020204" pitchFamily="34" charset="-122"/>
                        </a:rPr>
                        <a:t>APP</a:t>
                      </a:r>
                      <a:r>
                        <a:rPr lang="zh-CN" altLang="en-US" sz="1050" b="1" dirty="0">
                          <a:solidFill>
                            <a:srgbClr val="C00000"/>
                          </a:solidFill>
                          <a:latin typeface="微软雅黑" panose="020B0503020204020204" pitchFamily="34" charset="-122"/>
                          <a:ea typeface="微软雅黑" panose="020B0503020204020204" pitchFamily="34" charset="-122"/>
                        </a:rPr>
                        <a:t>内</a:t>
                      </a:r>
                      <a:r>
                        <a:rPr lang="zh-CN" altLang="en-US" sz="1000" b="0" dirty="0">
                          <a:solidFill>
                            <a:srgbClr val="C00000"/>
                          </a:solidFill>
                          <a:latin typeface="微软雅黑" panose="020B0503020204020204" pitchFamily="34" charset="-122"/>
                          <a:ea typeface="微软雅黑" panose="020B0503020204020204" pitchFamily="34" charset="-122"/>
                        </a:rPr>
                        <a:t>：</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占比约</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75%</a:t>
                      </a:r>
                      <a:endParaRPr lang="zh-CN" altLang="en-US" sz="11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场均下单人数约</a:t>
                      </a:r>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14</a:t>
                      </a:r>
                      <a:r>
                        <a:rPr kumimoji="0" lang="zh-CN" altLang="en-US"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a:t>
                      </a:r>
                      <a:endPar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algn="just"/>
                      <a:r>
                        <a:rPr lang="zh-CN" altLang="en-US" sz="1050" b="1" dirty="0">
                          <a:solidFill>
                            <a:srgbClr val="C00000"/>
                          </a:solidFill>
                          <a:latin typeface="微软雅黑" panose="020B0503020204020204" pitchFamily="34" charset="-122"/>
                          <a:ea typeface="微软雅黑" panose="020B0503020204020204" pitchFamily="34" charset="-122"/>
                        </a:rPr>
                        <a:t>社群→小程序</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：占比约</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40%</a:t>
                      </a:r>
                    </a:p>
                    <a:p>
                      <a:pPr algn="just"/>
                      <a:r>
                        <a:rPr lang="en-US" altLang="zh-CN" sz="1050" b="1" dirty="0">
                          <a:solidFill>
                            <a:srgbClr val="C00000"/>
                          </a:solidFill>
                          <a:latin typeface="微软雅黑" panose="020B0503020204020204" pitchFamily="34" charset="-122"/>
                          <a:ea typeface="微软雅黑" panose="020B0503020204020204" pitchFamily="34" charset="-122"/>
                        </a:rPr>
                        <a:t>APP</a:t>
                      </a:r>
                      <a:r>
                        <a:rPr lang="zh-CN" altLang="en-US" sz="1050" b="1" dirty="0">
                          <a:solidFill>
                            <a:srgbClr val="C00000"/>
                          </a:solidFill>
                          <a:latin typeface="微软雅黑" panose="020B0503020204020204" pitchFamily="34" charset="-122"/>
                          <a:ea typeface="微软雅黑" panose="020B0503020204020204" pitchFamily="34" charset="-122"/>
                        </a:rPr>
                        <a:t>内</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：占比约</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60%</a:t>
                      </a:r>
                      <a:endParaRPr lang="zh-CN" altLang="en-US" sz="11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664697"/>
                  </a:ext>
                </a:extLst>
              </a:tr>
              <a:tr h="563094">
                <a:tc>
                  <a:txBody>
                    <a:bodyPr/>
                    <a:lstStyle/>
                    <a:p>
                      <a:pPr algn="just"/>
                      <a:r>
                        <a:rPr lang="zh-CN" altLang="en-US" sz="1200" b="1" dirty="0">
                          <a:solidFill>
                            <a:srgbClr val="C00000"/>
                          </a:solidFill>
                          <a:latin typeface="微软雅黑" panose="020B0503020204020204" pitchFamily="34" charset="-122"/>
                          <a:ea typeface="微软雅黑" panose="020B0503020204020204" pitchFamily="34" charset="-122"/>
                        </a:rPr>
                        <a:t>卖了多少钱</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王牌栏目场均销售额约</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25</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万</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50" b="1" kern="1200" dirty="0">
                          <a:solidFill>
                            <a:srgbClr val="C00000"/>
                          </a:solidFill>
                          <a:latin typeface="微软雅黑" panose="020B0503020204020204" pitchFamily="34" charset="-122"/>
                          <a:ea typeface="微软雅黑" panose="020B0503020204020204" pitchFamily="34" charset="-122"/>
                          <a:cs typeface="+mn-cs"/>
                        </a:rPr>
                        <a:t>“吃”</a:t>
                      </a:r>
                      <a:r>
                        <a:rPr lang="en-US" altLang="zh-CN" sz="105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10</a:t>
                      </a:r>
                      <a:r>
                        <a:rPr lang="zh-CN" altLang="en-US" sz="105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万，</a:t>
                      </a:r>
                      <a:r>
                        <a:rPr lang="en-US" altLang="zh-CN" sz="105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1.2</a:t>
                      </a:r>
                      <a:r>
                        <a:rPr lang="zh-CN" altLang="en-US" sz="105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千人下单</a:t>
                      </a:r>
                      <a:endParaRPr lang="en-US" altLang="zh-CN" sz="105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50" b="1" dirty="0">
                          <a:solidFill>
                            <a:srgbClr val="C00000"/>
                          </a:solidFill>
                          <a:latin typeface="微软雅黑" panose="020B0503020204020204" pitchFamily="34" charset="-122"/>
                          <a:ea typeface="微软雅黑" panose="020B0503020204020204" pitchFamily="34" charset="-122"/>
                        </a:rPr>
                        <a:t>“物</a:t>
                      </a:r>
                      <a:r>
                        <a:rPr lang="zh-CN" altLang="en-US" sz="1000" b="0" dirty="0">
                          <a:solidFill>
                            <a:srgbClr val="C00000"/>
                          </a:solidFill>
                          <a:latin typeface="微软雅黑" panose="020B0503020204020204" pitchFamily="34" charset="-122"/>
                          <a:ea typeface="微软雅黑" panose="020B0503020204020204" pitchFamily="34" charset="-122"/>
                        </a:rPr>
                        <a:t>”</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10</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万，</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千人下单</a:t>
                      </a:r>
                      <a:endPar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00" b="1" dirty="0">
                          <a:solidFill>
                            <a:srgbClr val="C00000"/>
                          </a:solidFill>
                          <a:latin typeface="微软雅黑" panose="020B0503020204020204" pitchFamily="34" charset="-122"/>
                          <a:ea typeface="微软雅黑" panose="020B0503020204020204" pitchFamily="34" charset="-122"/>
                        </a:rPr>
                        <a:t>“</a:t>
                      </a:r>
                      <a:r>
                        <a:rPr lang="zh-CN" altLang="en-US" sz="1050" b="1" dirty="0">
                          <a:solidFill>
                            <a:srgbClr val="C00000"/>
                          </a:solidFill>
                          <a:latin typeface="微软雅黑" panose="020B0503020204020204" pitchFamily="34" charset="-122"/>
                          <a:ea typeface="微软雅黑" panose="020B0503020204020204" pitchFamily="34" charset="-122"/>
                        </a:rPr>
                        <a:t>看</a:t>
                      </a:r>
                      <a:r>
                        <a:rPr lang="zh-CN" altLang="en-US" sz="1000" b="1" dirty="0">
                          <a:solidFill>
                            <a:srgbClr val="C00000"/>
                          </a:solidFill>
                          <a:latin typeface="微软雅黑" panose="020B0503020204020204" pitchFamily="34" charset="-122"/>
                          <a:ea typeface="微软雅黑" panose="020B0503020204020204" pitchFamily="34" charset="-122"/>
                        </a:rPr>
                        <a:t>”</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2.6</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万，</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1.8</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千人下单</a:t>
                      </a:r>
                      <a:endPar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50" b="1" dirty="0">
                          <a:solidFill>
                            <a:srgbClr val="C00000"/>
                          </a:solidFill>
                          <a:latin typeface="微软雅黑" panose="020B0503020204020204" pitchFamily="34" charset="-122"/>
                          <a:ea typeface="微软雅黑" panose="020B0503020204020204" pitchFamily="34" charset="-122"/>
                        </a:rPr>
                        <a:t>“玩”</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2.5</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万，</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125</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人下单</a:t>
                      </a:r>
                      <a:endPar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400" b="1"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场均销售额约</a:t>
                      </a:r>
                      <a:r>
                        <a:rPr lang="en-US" altLang="zh-CN" sz="1400" b="1"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60</a:t>
                      </a:r>
                      <a:r>
                        <a:rPr lang="zh-CN" altLang="en-US" sz="1400" b="1" kern="1200" noProof="0" dirty="0">
                          <a:solidFill>
                            <a:schemeClr val="tx1">
                              <a:lumMod val="50000"/>
                              <a:lumOff val="50000"/>
                            </a:schemeClr>
                          </a:solidFill>
                          <a:latin typeface="微软雅黑" panose="020B0503020204020204" pitchFamily="34" charset="-122"/>
                          <a:ea typeface="微软雅黑" panose="020B0503020204020204" pitchFamily="34" charset="-122"/>
                          <a:cs typeface="+mn-cs"/>
                        </a:rPr>
                        <a:t>万</a:t>
                      </a:r>
                      <a:endPar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algn="just"/>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饭票类</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单场</a:t>
                      </a:r>
                      <a:r>
                        <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80</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a:t>
                      </a:r>
                      <a:endPar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algn="just"/>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影票类</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单场</a:t>
                      </a:r>
                      <a:r>
                        <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48</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a:t>
                      </a:r>
                      <a:endPar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algn="just"/>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电子数码</a:t>
                      </a:r>
                      <a:r>
                        <a:rPr kumimoji="0" lang="en-US" altLang="zh-CN"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家电类</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单场</a:t>
                      </a:r>
                      <a:r>
                        <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50</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a:t>
                      </a:r>
                      <a:endPar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algn="just"/>
                      <a:r>
                        <a:rPr kumimoji="0" lang="en-US" altLang="zh-CN"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汽车类单场</a:t>
                      </a:r>
                      <a:r>
                        <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200</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a:t>
                      </a:r>
                      <a:r>
                        <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-400</a:t>
                      </a: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a:t>
                      </a:r>
                      <a:endParaRPr kumimoji="0" lang="en-US" altLang="zh-CN"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场均销售额约</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140</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万</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50" b="1" dirty="0">
                          <a:solidFill>
                            <a:srgbClr val="C00000"/>
                          </a:solidFill>
                          <a:latin typeface="微软雅黑" panose="020B0503020204020204" pitchFamily="34" charset="-122"/>
                          <a:ea typeface="微软雅黑" panose="020B0503020204020204" pitchFamily="34" charset="-122"/>
                        </a:rPr>
                        <a:t>“十元风暴</a:t>
                      </a:r>
                      <a:r>
                        <a:rPr lang="zh-CN" altLang="en-US" sz="1000" b="0" dirty="0">
                          <a:solidFill>
                            <a:srgbClr val="C00000"/>
                          </a:solidFill>
                          <a:latin typeface="微软雅黑" panose="020B0503020204020204" pitchFamily="34" charset="-122"/>
                          <a:ea typeface="微软雅黑" panose="020B0503020204020204" pitchFamily="34" charset="-122"/>
                        </a:rPr>
                        <a:t>”</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单场</a:t>
                      </a:r>
                      <a:r>
                        <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rPr>
                        <a:t>140</a:t>
                      </a:r>
                      <a:r>
                        <a:rPr lang="zh-CN" altLang="en-US" sz="1000" b="0" dirty="0">
                          <a:solidFill>
                            <a:schemeClr val="tx1">
                              <a:lumMod val="50000"/>
                              <a:lumOff val="50000"/>
                            </a:schemeClr>
                          </a:solidFill>
                          <a:latin typeface="微软雅黑" panose="020B0503020204020204" pitchFamily="34" charset="-122"/>
                          <a:ea typeface="微软雅黑" panose="020B0503020204020204" pitchFamily="34" charset="-122"/>
                        </a:rPr>
                        <a:t>万</a:t>
                      </a:r>
                      <a:endParaRPr lang="en-US" altLang="zh-CN" sz="1000" b="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29069014"/>
                  </a:ext>
                </a:extLst>
              </a:tr>
            </a:tbl>
          </a:graphicData>
        </a:graphic>
      </p:graphicFrame>
      <p:sp>
        <p:nvSpPr>
          <p:cNvPr id="2" name="文本框 1">
            <a:extLst>
              <a:ext uri="{FF2B5EF4-FFF2-40B4-BE49-F238E27FC236}">
                <a16:creationId xmlns:a16="http://schemas.microsoft.com/office/drawing/2014/main" id="{D86D13F1-65CF-43DC-AD4E-5B9BDD46FABB}"/>
              </a:ext>
            </a:extLst>
          </p:cNvPr>
          <p:cNvSpPr txBox="1"/>
          <p:nvPr/>
        </p:nvSpPr>
        <p:spPr>
          <a:xfrm>
            <a:off x="206698" y="322337"/>
            <a:ext cx="11223302" cy="646331"/>
          </a:xfrm>
          <a:prstGeom prst="rect">
            <a:avLst/>
          </a:prstGeom>
          <a:noFill/>
        </p:spPr>
        <p:txBody>
          <a:bodyPr wrap="square" rtlCol="0">
            <a:spAutoFit/>
          </a:bodyPr>
          <a:lstStyle/>
          <a:p>
            <a:pPr>
              <a:buSzPct val="25000"/>
            </a:pPr>
            <a:r>
              <a:rPr lang="zh-CN" altLang="en-US" sz="3600" b="1" dirty="0">
                <a:solidFill>
                  <a:srgbClr val="C00000"/>
                </a:solidFill>
                <a:latin typeface="Montserrat" panose="02000505000000020004"/>
                <a:ea typeface="微软雅黑" panose="020B0503020204020204" pitchFamily="34" charset="-122"/>
              </a:rPr>
              <a:t>附录：数据详表</a:t>
            </a:r>
          </a:p>
        </p:txBody>
      </p:sp>
    </p:spTree>
    <p:extLst>
      <p:ext uri="{BB962C8B-B14F-4D97-AF65-F5344CB8AC3E}">
        <p14:creationId xmlns:p14="http://schemas.microsoft.com/office/powerpoint/2010/main" val="2774126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圆角矩形 5">
            <a:extLst>
              <a:ext uri="{FF2B5EF4-FFF2-40B4-BE49-F238E27FC236}">
                <a16:creationId xmlns:a16="http://schemas.microsoft.com/office/drawing/2014/main" id="{926C6CA2-E3F7-49F1-BAE8-F54C59308B63}"/>
              </a:ext>
            </a:extLst>
          </p:cNvPr>
          <p:cNvSpPr/>
          <p:nvPr/>
        </p:nvSpPr>
        <p:spPr>
          <a:xfrm>
            <a:off x="8507947" y="1911757"/>
            <a:ext cx="2802363" cy="16359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16ECBF08-8EB9-4790-A02D-D5FF307E561E}"/>
              </a:ext>
            </a:extLst>
          </p:cNvPr>
          <p:cNvSpPr txBox="1">
            <a:spLocks/>
          </p:cNvSpPr>
          <p:nvPr/>
        </p:nvSpPr>
        <p:spPr>
          <a:xfrm>
            <a:off x="403755" y="106639"/>
            <a:ext cx="10972800" cy="516908"/>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b="1" kern="1200">
                <a:solidFill>
                  <a:srgbClr val="C00000"/>
                </a:solidFill>
                <a:latin typeface="微软雅黑" panose="020B0503020204020204" pitchFamily="34" charset="-122"/>
                <a:ea typeface="微软雅黑" panose="020B0503020204020204" pitchFamily="34" charset="-122"/>
                <a:cs typeface="+mj-cs"/>
              </a:defRPr>
            </a:lvl1pPr>
          </a:lstStyle>
          <a:p>
            <a:r>
              <a:rPr lang="zh-CN" altLang="en-US" dirty="0"/>
              <a:t>直播相关许可证</a:t>
            </a:r>
          </a:p>
        </p:txBody>
      </p:sp>
      <p:sp>
        <p:nvSpPr>
          <p:cNvPr id="6" name="TextBox 13">
            <a:extLst>
              <a:ext uri="{FF2B5EF4-FFF2-40B4-BE49-F238E27FC236}">
                <a16:creationId xmlns:a16="http://schemas.microsoft.com/office/drawing/2014/main" id="{91BAC389-AB3C-4124-9714-DE2B5BA60A8A}"/>
              </a:ext>
            </a:extLst>
          </p:cNvPr>
          <p:cNvSpPr txBox="1"/>
          <p:nvPr/>
        </p:nvSpPr>
        <p:spPr>
          <a:xfrm>
            <a:off x="192180" y="6393556"/>
            <a:ext cx="184731" cy="369332"/>
          </a:xfrm>
          <a:prstGeom prst="rect">
            <a:avLst/>
          </a:prstGeom>
          <a:noFill/>
        </p:spPr>
        <p:txBody>
          <a:bodyPr wrap="none" rtlCol="0">
            <a:spAutoFit/>
          </a:bodyP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191D81F-2E51-4C16-A40F-A548B542444B}"/>
              </a:ext>
            </a:extLst>
          </p:cNvPr>
          <p:cNvSpPr txBox="1"/>
          <p:nvPr/>
        </p:nvSpPr>
        <p:spPr>
          <a:xfrm>
            <a:off x="403755" y="698472"/>
            <a:ext cx="6915676" cy="307777"/>
          </a:xfrm>
          <a:prstGeom prst="rect">
            <a:avLst/>
          </a:prstGeom>
          <a:noFill/>
        </p:spPr>
        <p:txBody>
          <a:bodyPr wrap="none" rtlCol="0">
            <a:spAutoFit/>
          </a:bodyPr>
          <a:lstStyle/>
          <a:p>
            <a:pPr marL="285750" indent="-285750">
              <a:buFont typeface="Wingdings" pitchFamily="2" charset="2"/>
              <a:buChar char="l"/>
            </a:pPr>
            <a:r>
              <a:rPr kumimoji="1" lang="zh-CN" altLang="en-US" sz="1400" b="1" dirty="0">
                <a:solidFill>
                  <a:schemeClr val="tx1">
                    <a:lumMod val="95000"/>
                    <a:lumOff val="5000"/>
                  </a:schemeClr>
                </a:solidFill>
                <a:latin typeface="Microsoft YaHei" panose="020B0503020204020204" pitchFamily="34" charset="-122"/>
                <a:ea typeface="Microsoft YaHei" panose="020B0503020204020204" pitchFamily="34" charset="-122"/>
              </a:rPr>
              <a:t>手机银行、掌上生活直播类型：</a:t>
            </a:r>
            <a:r>
              <a:rPr kumimoji="1" lang="en-US" altLang="zh-CN" sz="1400" b="1" dirty="0">
                <a:solidFill>
                  <a:schemeClr val="tx1">
                    <a:lumMod val="95000"/>
                    <a:lumOff val="5000"/>
                  </a:schemeClr>
                </a:solidFill>
                <a:latin typeface="Microsoft YaHei" panose="020B0503020204020204" pitchFamily="34" charset="-122"/>
                <a:ea typeface="Microsoft YaHei" panose="020B0503020204020204" pitchFamily="34" charset="-122"/>
              </a:rPr>
              <a:t>1.</a:t>
            </a:r>
            <a:r>
              <a:rPr kumimoji="1" lang="zh-CN" altLang="en-US" sz="1400" b="1" dirty="0">
                <a:solidFill>
                  <a:schemeClr val="tx1">
                    <a:lumMod val="95000"/>
                    <a:lumOff val="5000"/>
                  </a:schemeClr>
                </a:solidFill>
                <a:latin typeface="Microsoft YaHei" panose="020B0503020204020204" pitchFamily="34" charset="-122"/>
                <a:ea typeface="Microsoft YaHei" panose="020B0503020204020204" pitchFamily="34" charset="-122"/>
              </a:rPr>
              <a:t>金融类直播  </a:t>
            </a:r>
            <a:r>
              <a:rPr kumimoji="1" lang="en-US" altLang="zh-CN" sz="1400" b="1" dirty="0">
                <a:solidFill>
                  <a:schemeClr val="tx1">
                    <a:lumMod val="95000"/>
                    <a:lumOff val="5000"/>
                  </a:schemeClr>
                </a:solidFill>
                <a:latin typeface="Microsoft YaHei" panose="020B0503020204020204" pitchFamily="34" charset="-122"/>
                <a:ea typeface="Microsoft YaHei" panose="020B0503020204020204" pitchFamily="34" charset="-122"/>
              </a:rPr>
              <a:t>2.</a:t>
            </a:r>
            <a:r>
              <a:rPr kumimoji="1" lang="zh-CN" altLang="en-US" sz="1400" b="1" dirty="0">
                <a:solidFill>
                  <a:schemeClr val="tx1">
                    <a:lumMod val="95000"/>
                    <a:lumOff val="5000"/>
                  </a:schemeClr>
                </a:solidFill>
                <a:latin typeface="Microsoft YaHei" panose="020B0503020204020204" pitchFamily="34" charset="-122"/>
                <a:ea typeface="Microsoft YaHei" panose="020B0503020204020204" pitchFamily="34" charset="-122"/>
              </a:rPr>
              <a:t>电商带货类直播  </a:t>
            </a:r>
            <a:r>
              <a:rPr kumimoji="1" lang="en-US" altLang="zh-CN" sz="1400" b="1" dirty="0">
                <a:solidFill>
                  <a:schemeClr val="tx1">
                    <a:lumMod val="95000"/>
                    <a:lumOff val="5000"/>
                  </a:schemeClr>
                </a:solidFill>
                <a:latin typeface="Microsoft YaHei" panose="020B0503020204020204" pitchFamily="34" charset="-122"/>
                <a:ea typeface="Microsoft YaHei" panose="020B0503020204020204" pitchFamily="34" charset="-122"/>
              </a:rPr>
              <a:t>3.</a:t>
            </a:r>
            <a:r>
              <a:rPr kumimoji="1" lang="zh-CN" altLang="en-US" sz="1400" b="1" dirty="0">
                <a:solidFill>
                  <a:schemeClr val="tx1">
                    <a:lumMod val="95000"/>
                    <a:lumOff val="5000"/>
                  </a:schemeClr>
                </a:solidFill>
                <a:latin typeface="Microsoft YaHei" panose="020B0503020204020204" pitchFamily="34" charset="-122"/>
                <a:ea typeface="Microsoft YaHei" panose="020B0503020204020204" pitchFamily="34" charset="-122"/>
              </a:rPr>
              <a:t>美食类直播等</a:t>
            </a:r>
          </a:p>
        </p:txBody>
      </p:sp>
      <p:sp>
        <p:nvSpPr>
          <p:cNvPr id="8" name="文本框 7">
            <a:extLst>
              <a:ext uri="{FF2B5EF4-FFF2-40B4-BE49-F238E27FC236}">
                <a16:creationId xmlns:a16="http://schemas.microsoft.com/office/drawing/2014/main" id="{E2CAE933-3E4F-4CBD-91F7-7D170C63FD81}"/>
              </a:ext>
            </a:extLst>
          </p:cNvPr>
          <p:cNvSpPr txBox="1"/>
          <p:nvPr/>
        </p:nvSpPr>
        <p:spPr>
          <a:xfrm>
            <a:off x="406363" y="1043022"/>
            <a:ext cx="10903947" cy="307777"/>
          </a:xfrm>
          <a:prstGeom prst="rect">
            <a:avLst/>
          </a:prstGeom>
          <a:noFill/>
        </p:spPr>
        <p:txBody>
          <a:bodyPr wrap="none" rtlCol="0">
            <a:spAutoFit/>
          </a:bodyPr>
          <a:lstStyle/>
          <a:p>
            <a:pPr marL="285750" indent="-285750">
              <a:buFont typeface="Wingdings" pitchFamily="2" charset="2"/>
              <a:buChar char="l"/>
            </a:pPr>
            <a:r>
              <a:rPr kumimoji="1" lang="zh-CN" altLang="en-US" sz="1400" b="1" dirty="0">
                <a:solidFill>
                  <a:schemeClr val="tx1">
                    <a:lumMod val="95000"/>
                    <a:lumOff val="5000"/>
                  </a:schemeClr>
                </a:solidFill>
                <a:latin typeface="Microsoft YaHei" panose="020B0503020204020204" pitchFamily="34" charset="-122"/>
                <a:ea typeface="Microsoft YaHei" panose="020B0503020204020204" pitchFamily="34" charset="-122"/>
              </a:rPr>
              <a:t>其他平台目前持有许可证调研发现，主流电商平台持有直播相关证照为：</a:t>
            </a:r>
            <a:r>
              <a:rPr kumimoji="1" lang="en-US" altLang="zh-CN" sz="1400" b="1" dirty="0">
                <a:solidFill>
                  <a:schemeClr val="tx1">
                    <a:lumMod val="95000"/>
                    <a:lumOff val="5000"/>
                  </a:schemeClr>
                </a:solidFill>
                <a:latin typeface="Microsoft YaHei" panose="020B0503020204020204" pitchFamily="34" charset="-122"/>
                <a:ea typeface="Microsoft YaHei" panose="020B0503020204020204" pitchFamily="34" charset="-122"/>
              </a:rPr>
              <a:t>1.</a:t>
            </a:r>
            <a:r>
              <a:rPr kumimoji="1" lang="zh-CN" altLang="en-US" sz="1400" b="1" dirty="0">
                <a:solidFill>
                  <a:schemeClr val="tx1">
                    <a:lumMod val="95000"/>
                    <a:lumOff val="5000"/>
                  </a:schemeClr>
                </a:solidFill>
                <a:latin typeface="Microsoft YaHei" panose="020B0503020204020204" pitchFamily="34" charset="-122"/>
                <a:ea typeface="Microsoft YaHei" panose="020B0503020204020204" pitchFamily="34" charset="-122"/>
              </a:rPr>
              <a:t>增值电信业务许可证（已持有） </a:t>
            </a:r>
            <a:r>
              <a:rPr kumimoji="1" lang="en-US" altLang="zh-CN" sz="1400" b="1" dirty="0">
                <a:solidFill>
                  <a:schemeClr val="tx1">
                    <a:lumMod val="95000"/>
                    <a:lumOff val="5000"/>
                  </a:schemeClr>
                </a:solidFill>
                <a:latin typeface="Microsoft YaHei" panose="020B0503020204020204" pitchFamily="34" charset="-122"/>
                <a:ea typeface="Microsoft YaHei" panose="020B0503020204020204" pitchFamily="34" charset="-122"/>
              </a:rPr>
              <a:t>2.</a:t>
            </a:r>
            <a:r>
              <a:rPr kumimoji="1" lang="zh-CN" altLang="en-US" sz="1400" b="1" dirty="0">
                <a:solidFill>
                  <a:schemeClr val="tx1">
                    <a:lumMod val="95000"/>
                    <a:lumOff val="5000"/>
                  </a:schemeClr>
                </a:solidFill>
                <a:latin typeface="Microsoft YaHei" panose="020B0503020204020204" pitchFamily="34" charset="-122"/>
                <a:ea typeface="Microsoft YaHei" panose="020B0503020204020204" pitchFamily="34" charset="-122"/>
              </a:rPr>
              <a:t>网络文化经营许可证。</a:t>
            </a:r>
          </a:p>
        </p:txBody>
      </p:sp>
      <p:sp>
        <p:nvSpPr>
          <p:cNvPr id="9" name="文本框 8">
            <a:extLst>
              <a:ext uri="{FF2B5EF4-FFF2-40B4-BE49-F238E27FC236}">
                <a16:creationId xmlns:a16="http://schemas.microsoft.com/office/drawing/2014/main" id="{9363F148-6139-48AB-8920-309333246F5F}"/>
              </a:ext>
            </a:extLst>
          </p:cNvPr>
          <p:cNvSpPr txBox="1"/>
          <p:nvPr/>
        </p:nvSpPr>
        <p:spPr>
          <a:xfrm>
            <a:off x="8596726" y="1935388"/>
            <a:ext cx="2726866" cy="1615827"/>
          </a:xfrm>
          <a:prstGeom prst="rect">
            <a:avLst/>
          </a:prstGeom>
          <a:noFill/>
        </p:spPr>
        <p:txBody>
          <a:bodyPr wrap="square" rtlCol="0">
            <a:spAutoFit/>
          </a:bodyPr>
          <a:lstStyle/>
          <a:p>
            <a:pPr marL="0" indent="0">
              <a:buFont typeface="Wingdings" pitchFamily="2" charset="2"/>
              <a:buNone/>
            </a:pPr>
            <a:r>
              <a:rPr kumimoji="1" lang="zh-CN" altLang="en-US" sz="1100" b="1" dirty="0">
                <a:solidFill>
                  <a:srgbClr val="C00000"/>
                </a:solidFill>
                <a:latin typeface="Microsoft YaHei" panose="020B0503020204020204" pitchFamily="34" charset="-122"/>
                <a:ea typeface="Microsoft YaHei" panose="020B0503020204020204" pitchFamily="34" charset="-122"/>
              </a:rPr>
              <a:t>网络文化经营许可证：</a:t>
            </a:r>
            <a:r>
              <a:rPr kumimoji="1" lang="zh-CN" altLang="en-US" sz="1100" b="0" dirty="0">
                <a:solidFill>
                  <a:schemeClr val="tx1">
                    <a:lumMod val="95000"/>
                    <a:lumOff val="5000"/>
                  </a:schemeClr>
                </a:solidFill>
                <a:latin typeface="Microsoft YaHei" panose="020B0503020204020204" pitchFamily="34" charset="-122"/>
                <a:ea typeface="Microsoft YaHei" panose="020B0503020204020204" pitchFamily="34" charset="-122"/>
              </a:rPr>
              <a:t>根据文化部印发</a:t>
            </a:r>
            <a:r>
              <a:rPr kumimoji="1" lang="en-US" altLang="zh-CN" sz="1100" b="0" dirty="0">
                <a:solidFill>
                  <a:schemeClr val="tx1">
                    <a:lumMod val="95000"/>
                    <a:lumOff val="5000"/>
                  </a:schemeClr>
                </a:solidFill>
                <a:latin typeface="Microsoft YaHei" panose="020B0503020204020204" pitchFamily="34" charset="-122"/>
                <a:ea typeface="Microsoft YaHei" panose="020B0503020204020204" pitchFamily="34" charset="-122"/>
              </a:rPr>
              <a:t>《</a:t>
            </a:r>
            <a:r>
              <a:rPr kumimoji="1" lang="zh-CN" altLang="en-US" sz="1100" b="0" dirty="0">
                <a:solidFill>
                  <a:schemeClr val="tx1">
                    <a:lumMod val="95000"/>
                    <a:lumOff val="5000"/>
                  </a:schemeClr>
                </a:solidFill>
                <a:latin typeface="Microsoft YaHei" panose="020B0503020204020204" pitchFamily="34" charset="-122"/>
                <a:ea typeface="Microsoft YaHei" panose="020B0503020204020204" pitchFamily="34" charset="-122"/>
              </a:rPr>
              <a:t>网络表演经营活动管理办法</a:t>
            </a:r>
            <a:r>
              <a:rPr kumimoji="1" lang="en-US" altLang="zh-CN" sz="1100" b="0" dirty="0">
                <a:solidFill>
                  <a:schemeClr val="tx1">
                    <a:lumMod val="95000"/>
                    <a:lumOff val="5000"/>
                  </a:schemeClr>
                </a:solidFill>
                <a:latin typeface="Microsoft YaHei" panose="020B0503020204020204" pitchFamily="34" charset="-122"/>
                <a:ea typeface="Microsoft YaHei" panose="020B0503020204020204" pitchFamily="34" charset="-122"/>
              </a:rPr>
              <a:t>》</a:t>
            </a:r>
            <a:r>
              <a:rPr kumimoji="1" lang="zh-CN" altLang="en-US" sz="1100" b="0" dirty="0">
                <a:solidFill>
                  <a:schemeClr val="tx1">
                    <a:lumMod val="95000"/>
                    <a:lumOff val="5000"/>
                  </a:schemeClr>
                </a:solidFill>
                <a:latin typeface="Microsoft YaHei" panose="020B0503020204020204" pitchFamily="34" charset="-122"/>
                <a:ea typeface="Microsoft YaHei" panose="020B0503020204020204" pitchFamily="34" charset="-122"/>
              </a:rPr>
              <a:t>：该办法明确网络表演经营活动是指通过用户收费、电子商务、广告、赞助等方式获取利益，向公众提供网络表演产品及服务的行为。从事网络表演经营活动的网络表演经营单位，应根据</a:t>
            </a:r>
            <a:r>
              <a:rPr kumimoji="1" lang="en-US" altLang="zh-CN" sz="1100" b="0" dirty="0">
                <a:solidFill>
                  <a:schemeClr val="tx1">
                    <a:lumMod val="95000"/>
                    <a:lumOff val="5000"/>
                  </a:schemeClr>
                </a:solidFill>
                <a:latin typeface="Microsoft YaHei" panose="020B0503020204020204" pitchFamily="34" charset="-122"/>
                <a:ea typeface="Microsoft YaHei" panose="020B0503020204020204" pitchFamily="34" charset="-122"/>
              </a:rPr>
              <a:t>《</a:t>
            </a:r>
            <a:r>
              <a:rPr kumimoji="1" lang="zh-CN" altLang="en-US" sz="1100" b="0" dirty="0">
                <a:solidFill>
                  <a:schemeClr val="tx1">
                    <a:lumMod val="95000"/>
                    <a:lumOff val="5000"/>
                  </a:schemeClr>
                </a:solidFill>
                <a:latin typeface="Microsoft YaHei" panose="020B0503020204020204" pitchFamily="34" charset="-122"/>
                <a:ea typeface="Microsoft YaHei" panose="020B0503020204020204" pitchFamily="34" charset="-122"/>
              </a:rPr>
              <a:t>互联网文化管理暂行规定</a:t>
            </a:r>
            <a:r>
              <a:rPr kumimoji="1" lang="en-US" altLang="zh-CN" sz="1100" b="0" dirty="0">
                <a:solidFill>
                  <a:schemeClr val="tx1">
                    <a:lumMod val="95000"/>
                    <a:lumOff val="5000"/>
                  </a:schemeClr>
                </a:solidFill>
                <a:latin typeface="Microsoft YaHei" panose="020B0503020204020204" pitchFamily="34" charset="-122"/>
                <a:ea typeface="Microsoft YaHei" panose="020B0503020204020204" pitchFamily="34" charset="-122"/>
              </a:rPr>
              <a:t>》</a:t>
            </a:r>
            <a:r>
              <a:rPr kumimoji="1" lang="zh-CN" altLang="en-US" sz="1100" b="0" dirty="0">
                <a:solidFill>
                  <a:schemeClr val="tx1">
                    <a:lumMod val="95000"/>
                    <a:lumOff val="5000"/>
                  </a:schemeClr>
                </a:solidFill>
                <a:latin typeface="Microsoft YaHei" panose="020B0503020204020204" pitchFamily="34" charset="-122"/>
                <a:ea typeface="Microsoft YaHei" panose="020B0503020204020204" pitchFamily="34" charset="-122"/>
              </a:rPr>
              <a:t>，向省级文化行政部门申请取得</a:t>
            </a:r>
            <a:r>
              <a:rPr kumimoji="1" lang="en-US" altLang="zh-CN" sz="1100" b="0" dirty="0">
                <a:solidFill>
                  <a:schemeClr val="tx1">
                    <a:lumMod val="95000"/>
                    <a:lumOff val="5000"/>
                  </a:schemeClr>
                </a:solidFill>
                <a:latin typeface="Microsoft YaHei" panose="020B0503020204020204" pitchFamily="34" charset="-122"/>
                <a:ea typeface="Microsoft YaHei" panose="020B0503020204020204" pitchFamily="34" charset="-122"/>
              </a:rPr>
              <a:t>《</a:t>
            </a:r>
            <a:r>
              <a:rPr kumimoji="1" lang="zh-CN" altLang="en-US" sz="1100" b="0" dirty="0">
                <a:solidFill>
                  <a:schemeClr val="tx1">
                    <a:lumMod val="95000"/>
                    <a:lumOff val="5000"/>
                  </a:schemeClr>
                </a:solidFill>
                <a:latin typeface="Microsoft YaHei" panose="020B0503020204020204" pitchFamily="34" charset="-122"/>
                <a:ea typeface="Microsoft YaHei" panose="020B0503020204020204" pitchFamily="34" charset="-122"/>
              </a:rPr>
              <a:t>网络文化经营许可证</a:t>
            </a:r>
            <a:r>
              <a:rPr kumimoji="1" lang="en-US" altLang="zh-CN" sz="1100" b="0" dirty="0">
                <a:solidFill>
                  <a:schemeClr val="tx1">
                    <a:lumMod val="95000"/>
                    <a:lumOff val="5000"/>
                  </a:schemeClr>
                </a:solidFill>
                <a:latin typeface="Microsoft YaHei" panose="020B0503020204020204" pitchFamily="34" charset="-122"/>
                <a:ea typeface="Microsoft YaHei" panose="020B0503020204020204" pitchFamily="34" charset="-122"/>
              </a:rPr>
              <a:t>》</a:t>
            </a:r>
            <a:r>
              <a:rPr kumimoji="1" lang="zh-CN" altLang="en-US" sz="1100" b="0" dirty="0">
                <a:solidFill>
                  <a:schemeClr val="tx1">
                    <a:lumMod val="95000"/>
                    <a:lumOff val="5000"/>
                  </a:schemeClr>
                </a:solidFill>
                <a:latin typeface="Microsoft YaHei" panose="020B0503020204020204" pitchFamily="34" charset="-122"/>
                <a:ea typeface="Microsoft YaHei" panose="020B0503020204020204" pitchFamily="34" charset="-122"/>
              </a:rPr>
              <a:t>。</a:t>
            </a:r>
          </a:p>
        </p:txBody>
      </p:sp>
      <p:sp>
        <p:nvSpPr>
          <p:cNvPr id="10" name="矩形: 圆角 9">
            <a:extLst>
              <a:ext uri="{FF2B5EF4-FFF2-40B4-BE49-F238E27FC236}">
                <a16:creationId xmlns:a16="http://schemas.microsoft.com/office/drawing/2014/main" id="{0EA694C5-271D-4A8E-9965-B1414521373C}"/>
              </a:ext>
            </a:extLst>
          </p:cNvPr>
          <p:cNvSpPr/>
          <p:nvPr/>
        </p:nvSpPr>
        <p:spPr>
          <a:xfrm>
            <a:off x="5683317" y="2166159"/>
            <a:ext cx="1657329" cy="666695"/>
          </a:xfrm>
          <a:prstGeom prst="roundRect">
            <a:avLst/>
          </a:prstGeom>
          <a:solidFill>
            <a:srgbClr val="C00000"/>
          </a:solidFill>
          <a:ln>
            <a:noFill/>
          </a:ln>
        </p:spPr>
        <p:txBody>
          <a:bodyPr wrap="square" rtlCol="0" anchor="ctr">
            <a:normAutofit/>
          </a:bodyPr>
          <a:lstStyle/>
          <a:p>
            <a:pPr algn="ctr">
              <a:lnSpc>
                <a:spcPct val="110000"/>
              </a:lnSpc>
            </a:pPr>
            <a:r>
              <a:rPr lang="zh-CN" altLang="en-US" sz="1200" dirty="0">
                <a:solidFill>
                  <a:schemeClr val="bg1"/>
                </a:solidFill>
                <a:latin typeface="微软雅黑" panose="020B0503020204020204" pitchFamily="34" charset="-122"/>
                <a:ea typeface="微软雅黑" panose="020B0503020204020204" pitchFamily="34" charset="-122"/>
              </a:rPr>
              <a:t>查询在线政务服务平台（上海）</a:t>
            </a:r>
          </a:p>
        </p:txBody>
      </p:sp>
      <p:sp>
        <p:nvSpPr>
          <p:cNvPr id="11" name="箭头: 下 10">
            <a:extLst>
              <a:ext uri="{FF2B5EF4-FFF2-40B4-BE49-F238E27FC236}">
                <a16:creationId xmlns:a16="http://schemas.microsoft.com/office/drawing/2014/main" id="{BDFBFDA5-BE3C-4606-885A-E8AD1BC45096}"/>
              </a:ext>
            </a:extLst>
          </p:cNvPr>
          <p:cNvSpPr/>
          <p:nvPr/>
        </p:nvSpPr>
        <p:spPr>
          <a:xfrm>
            <a:off x="6404699" y="2858591"/>
            <a:ext cx="228600" cy="264500"/>
          </a:xfrm>
          <a:prstGeom prst="downArrow">
            <a:avLst/>
          </a:prstGeom>
          <a:solidFill>
            <a:srgbClr val="C00000"/>
          </a:solidFill>
          <a:ln>
            <a:noFill/>
          </a:ln>
        </p:spPr>
        <p:txBody>
          <a:bodyPr wrap="square" rtlCol="0" anchor="ctr">
            <a:normAutofit fontScale="55000" lnSpcReduction="20000"/>
          </a:bodyPr>
          <a:lstStyle/>
          <a:p>
            <a:pPr algn="ctr">
              <a:lnSpc>
                <a:spcPct val="110000"/>
              </a:lnSpc>
            </a:pP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BB823705-515D-4115-827D-5607A89907EF}"/>
              </a:ext>
            </a:extLst>
          </p:cNvPr>
          <p:cNvSpPr/>
          <p:nvPr/>
        </p:nvSpPr>
        <p:spPr>
          <a:xfrm>
            <a:off x="5683317" y="3142564"/>
            <a:ext cx="1657329" cy="728275"/>
          </a:xfrm>
          <a:prstGeom prst="roundRect">
            <a:avLst/>
          </a:prstGeom>
          <a:solidFill>
            <a:srgbClr val="C00000"/>
          </a:solidFill>
          <a:ln>
            <a:noFill/>
          </a:ln>
        </p:spPr>
        <p:txBody>
          <a:bodyPr wrap="square" rtlCol="0" anchor="ctr">
            <a:noAutofit/>
          </a:bodyPr>
          <a:lstStyle/>
          <a:p>
            <a:pPr algn="ctr">
              <a:lnSpc>
                <a:spcPct val="110000"/>
              </a:lnSpc>
            </a:pPr>
            <a:r>
              <a:rPr lang="zh-CN" altLang="en-US" sz="1200" dirty="0">
                <a:solidFill>
                  <a:schemeClr val="bg1"/>
                </a:solidFill>
                <a:latin typeface="微软雅黑" panose="020B0503020204020204" pitchFamily="34" charset="-122"/>
                <a:ea typeface="微软雅黑" panose="020B0503020204020204" pitchFamily="34" charset="-122"/>
              </a:rPr>
              <a:t>咨询文化和旅游局政务服务中心以及上海政务客服</a:t>
            </a:r>
          </a:p>
        </p:txBody>
      </p:sp>
      <p:sp>
        <p:nvSpPr>
          <p:cNvPr id="13" name="箭头: 下 12">
            <a:extLst>
              <a:ext uri="{FF2B5EF4-FFF2-40B4-BE49-F238E27FC236}">
                <a16:creationId xmlns:a16="http://schemas.microsoft.com/office/drawing/2014/main" id="{FF594488-729E-46CB-9C45-1D93D45231BC}"/>
              </a:ext>
            </a:extLst>
          </p:cNvPr>
          <p:cNvSpPr/>
          <p:nvPr/>
        </p:nvSpPr>
        <p:spPr>
          <a:xfrm>
            <a:off x="6376379" y="3916049"/>
            <a:ext cx="256920" cy="240439"/>
          </a:xfrm>
          <a:prstGeom prst="downArrow">
            <a:avLst/>
          </a:prstGeom>
          <a:solidFill>
            <a:srgbClr val="C00000"/>
          </a:solidFill>
          <a:ln>
            <a:noFill/>
          </a:ln>
        </p:spPr>
        <p:txBody>
          <a:bodyPr wrap="square" rtlCol="0" anchor="ctr">
            <a:normAutofit fontScale="40000" lnSpcReduction="20000"/>
          </a:bodyPr>
          <a:lstStyle/>
          <a:p>
            <a:pPr algn="ctr">
              <a:lnSpc>
                <a:spcPct val="110000"/>
              </a:lnSpc>
            </a:pP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66F2CDDD-4140-4332-B9C8-7EADE9674D72}"/>
              </a:ext>
            </a:extLst>
          </p:cNvPr>
          <p:cNvSpPr/>
          <p:nvPr/>
        </p:nvSpPr>
        <p:spPr>
          <a:xfrm>
            <a:off x="5683316" y="4180191"/>
            <a:ext cx="1729155" cy="1277307"/>
          </a:xfrm>
          <a:prstGeom prst="roundRect">
            <a:avLst/>
          </a:prstGeom>
          <a:solidFill>
            <a:srgbClr val="C00000"/>
          </a:solidFill>
          <a:ln>
            <a:noFill/>
          </a:ln>
        </p:spPr>
        <p:txBody>
          <a:bodyPr wrap="square" rtlCol="0" anchor="ctr">
            <a:noAutofit/>
          </a:bodyPr>
          <a:lstStyle/>
          <a:p>
            <a:pPr algn="ctr">
              <a:lnSpc>
                <a:spcPct val="110000"/>
              </a:lnSpc>
            </a:pPr>
            <a:r>
              <a:rPr lang="zh-CN" altLang="en-US" sz="1200" dirty="0">
                <a:solidFill>
                  <a:schemeClr val="bg1"/>
                </a:solidFill>
                <a:latin typeface="微软雅黑" panose="020B0503020204020204" pitchFamily="34" charset="-122"/>
                <a:ea typeface="微软雅黑" panose="020B0503020204020204" pitchFamily="34" charset="-122"/>
              </a:rPr>
              <a:t>电商类、教育类、医疗类、培训类、金融类、旅游类、美食类、体育类、聊天类直播无需办理</a:t>
            </a:r>
          </a:p>
        </p:txBody>
      </p:sp>
      <p:sp>
        <p:nvSpPr>
          <p:cNvPr id="15" name="圆角矩形 5">
            <a:extLst>
              <a:ext uri="{FF2B5EF4-FFF2-40B4-BE49-F238E27FC236}">
                <a16:creationId xmlns:a16="http://schemas.microsoft.com/office/drawing/2014/main" id="{1327E66F-66C3-4491-B7D5-14D1B091482A}"/>
              </a:ext>
            </a:extLst>
          </p:cNvPr>
          <p:cNvSpPr/>
          <p:nvPr/>
        </p:nvSpPr>
        <p:spPr>
          <a:xfrm>
            <a:off x="8507947" y="3714890"/>
            <a:ext cx="2890753" cy="295790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Wingdings" pitchFamily="2" charset="2"/>
              <a:buNone/>
            </a:pPr>
            <a:r>
              <a:rPr kumimoji="1" lang="en-US" altLang="zh-CN" sz="1100" b="1" dirty="0">
                <a:solidFill>
                  <a:srgbClr val="C00000"/>
                </a:solidFill>
                <a:latin typeface="Microsoft YaHei" panose="020B0503020204020204" pitchFamily="34" charset="-122"/>
                <a:ea typeface="Microsoft YaHei" panose="020B0503020204020204" pitchFamily="34" charset="-122"/>
              </a:rPr>
              <a:t>Q</a:t>
            </a:r>
            <a:r>
              <a:rPr kumimoji="1" lang="zh-CN" altLang="en-US" sz="1100" b="1" dirty="0">
                <a:solidFill>
                  <a:srgbClr val="C00000"/>
                </a:solidFill>
                <a:latin typeface="Microsoft YaHei" panose="020B0503020204020204" pitchFamily="34" charset="-122"/>
                <a:ea typeface="Microsoft YaHei" panose="020B0503020204020204" pitchFamily="34" charset="-122"/>
              </a:rPr>
              <a:t>：</a:t>
            </a:r>
            <a:r>
              <a:rPr kumimoji="1" lang="zh-CN" altLang="en-US" sz="1100" b="0" dirty="0">
                <a:solidFill>
                  <a:schemeClr val="tx1">
                    <a:lumMod val="95000"/>
                    <a:lumOff val="5000"/>
                  </a:schemeClr>
                </a:solidFill>
                <a:latin typeface="Microsoft YaHei" panose="020B0503020204020204" pitchFamily="34" charset="-122"/>
                <a:ea typeface="Microsoft YaHei" panose="020B0503020204020204" pitchFamily="34" charset="-122"/>
              </a:rPr>
              <a:t>网络文化经营许可证许可的网络表演项目和网络演出剧（节）目项目是如何定义的？</a:t>
            </a:r>
          </a:p>
          <a:p>
            <a:pPr marL="0" indent="0">
              <a:buFont typeface="Wingdings" pitchFamily="2" charset="2"/>
              <a:buNone/>
            </a:pPr>
            <a:r>
              <a:rPr kumimoji="1" lang="en-US" altLang="zh-CN" sz="1100" b="1" dirty="0">
                <a:solidFill>
                  <a:srgbClr val="C00000"/>
                </a:solidFill>
                <a:latin typeface="Microsoft YaHei" panose="020B0503020204020204" pitchFamily="34" charset="-122"/>
                <a:ea typeface="Microsoft YaHei" panose="020B0503020204020204" pitchFamily="34" charset="-122"/>
              </a:rPr>
              <a:t>A</a:t>
            </a:r>
            <a:r>
              <a:rPr kumimoji="1" lang="zh-CN" altLang="en-US" sz="1100" b="1" dirty="0">
                <a:solidFill>
                  <a:srgbClr val="C00000"/>
                </a:solidFill>
                <a:latin typeface="Microsoft YaHei" panose="020B0503020204020204" pitchFamily="34" charset="-122"/>
                <a:ea typeface="Microsoft YaHei" panose="020B0503020204020204" pitchFamily="34" charset="-122"/>
              </a:rPr>
              <a:t>：</a:t>
            </a:r>
            <a:r>
              <a:rPr kumimoji="1" lang="zh-CN" altLang="en-US" sz="1100" b="0" dirty="0">
                <a:solidFill>
                  <a:schemeClr val="tx1">
                    <a:lumMod val="95000"/>
                    <a:lumOff val="5000"/>
                  </a:schemeClr>
                </a:solidFill>
                <a:latin typeface="Microsoft YaHei" panose="020B0503020204020204" pitchFamily="34" charset="-122"/>
                <a:ea typeface="Microsoft YaHei" panose="020B0503020204020204" pitchFamily="34" charset="-122"/>
              </a:rPr>
              <a:t>网络表演指以网络表演者个人现场进行的文艺表演活动等为主要内容，通过互联网、移动通讯网、移动互联网等信息网络，实时传播或者以音视频形式上载传播而形成的互联网文化产品。</a:t>
            </a:r>
            <a:r>
              <a:rPr kumimoji="1" lang="zh-CN" altLang="en-US" sz="1100" b="0" dirty="0">
                <a:solidFill>
                  <a:srgbClr val="C00000"/>
                </a:solidFill>
                <a:latin typeface="Microsoft YaHei" panose="020B0503020204020204" pitchFamily="34" charset="-122"/>
                <a:ea typeface="Microsoft YaHei" panose="020B0503020204020204" pitchFamily="34" charset="-122"/>
              </a:rPr>
              <a:t>电商类、教育类、医疗类、培训类、金融类、旅游类、美食类、体育类、聊天类直播不属于网络表演。</a:t>
            </a:r>
            <a:r>
              <a:rPr kumimoji="1" lang="zh-CN" altLang="en-US" sz="1100" b="0" dirty="0">
                <a:solidFill>
                  <a:schemeClr val="tx1">
                    <a:lumMod val="95000"/>
                    <a:lumOff val="5000"/>
                  </a:schemeClr>
                </a:solidFill>
                <a:latin typeface="Microsoft YaHei" panose="020B0503020204020204" pitchFamily="34" charset="-122"/>
                <a:ea typeface="Microsoft YaHei" panose="020B0503020204020204" pitchFamily="34" charset="-122"/>
              </a:rPr>
              <a:t>网络演出剧（节）目指在舞台场景下现场进行的成台文艺表演活动等为主要内容，通过互联网、移动通讯网、移动互联网等信息网络，实时传播或者以音视频形式上载传播而形成的互联网文化产品。</a:t>
            </a:r>
          </a:p>
        </p:txBody>
      </p:sp>
      <p:graphicFrame>
        <p:nvGraphicFramePr>
          <p:cNvPr id="16" name="表格 15">
            <a:extLst>
              <a:ext uri="{FF2B5EF4-FFF2-40B4-BE49-F238E27FC236}">
                <a16:creationId xmlns:a16="http://schemas.microsoft.com/office/drawing/2014/main" id="{5589E84B-1D74-4169-9CA2-C4CE41A3C719}"/>
              </a:ext>
            </a:extLst>
          </p:cNvPr>
          <p:cNvGraphicFramePr>
            <a:graphicFrameLocks noGrp="1"/>
          </p:cNvGraphicFramePr>
          <p:nvPr/>
        </p:nvGraphicFramePr>
        <p:xfrm>
          <a:off x="586413" y="1894726"/>
          <a:ext cx="4022749" cy="4770089"/>
        </p:xfrm>
        <a:graphic>
          <a:graphicData uri="http://schemas.openxmlformats.org/drawingml/2006/table">
            <a:tbl>
              <a:tblPr>
                <a:tableStyleId>{5C22544A-7EE6-4342-B048-85BDC9FD1C3A}</a:tableStyleId>
              </a:tblPr>
              <a:tblGrid>
                <a:gridCol w="2259497">
                  <a:extLst>
                    <a:ext uri="{9D8B030D-6E8A-4147-A177-3AD203B41FA5}">
                      <a16:colId xmlns:a16="http://schemas.microsoft.com/office/drawing/2014/main" val="825911365"/>
                    </a:ext>
                  </a:extLst>
                </a:gridCol>
                <a:gridCol w="1763252">
                  <a:extLst>
                    <a:ext uri="{9D8B030D-6E8A-4147-A177-3AD203B41FA5}">
                      <a16:colId xmlns:a16="http://schemas.microsoft.com/office/drawing/2014/main" val="1706649364"/>
                    </a:ext>
                  </a:extLst>
                </a:gridCol>
              </a:tblGrid>
              <a:tr h="330129">
                <a:tc>
                  <a:txBody>
                    <a:bodyPr/>
                    <a:lstStyle/>
                    <a:p>
                      <a:pPr algn="ctr" fontAlgn="ctr"/>
                      <a:r>
                        <a:rPr lang="zh-CN" altLang="en-US" sz="900" u="none" strike="noStrike" dirty="0">
                          <a:solidFill>
                            <a:schemeClr val="bg1"/>
                          </a:solidFill>
                          <a:effectLst/>
                          <a:latin typeface="微软雅黑" panose="020B0503020204020204" pitchFamily="34" charset="-122"/>
                          <a:ea typeface="微软雅黑" panose="020B0503020204020204" pitchFamily="34" charset="-122"/>
                        </a:rPr>
                        <a:t>平台</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1416"/>
                    </a:solidFill>
                  </a:tcPr>
                </a:tc>
                <a:tc>
                  <a:txBody>
                    <a:bodyPr/>
                    <a:lstStyle/>
                    <a:p>
                      <a:pPr algn="ctr" fontAlgn="ctr"/>
                      <a:r>
                        <a:rPr lang="zh-CN" altLang="en-US" sz="900" u="none" strike="noStrike" dirty="0">
                          <a:solidFill>
                            <a:schemeClr val="bg1"/>
                          </a:solidFill>
                          <a:effectLst/>
                          <a:latin typeface="微软雅黑" panose="020B0503020204020204" pitchFamily="34" charset="-122"/>
                          <a:ea typeface="微软雅黑" panose="020B0503020204020204" pitchFamily="34" charset="-122"/>
                        </a:rPr>
                        <a:t>已持有证件</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1416"/>
                    </a:solidFill>
                  </a:tcPr>
                </a:tc>
                <a:extLst>
                  <a:ext uri="{0D108BD9-81ED-4DB2-BD59-A6C34878D82A}">
                    <a16:rowId xmlns:a16="http://schemas.microsoft.com/office/drawing/2014/main" val="1431463410"/>
                  </a:ext>
                </a:extLst>
              </a:tr>
              <a:tr h="175170">
                <a:tc rowSpan="4">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淘宝</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dirty="0">
                          <a:solidFill>
                            <a:srgbClr val="C00000"/>
                          </a:solidFill>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4322618"/>
                  </a:ext>
                </a:extLst>
              </a:tr>
              <a:tr h="357078">
                <a:tc vMerge="1">
                  <a:txBody>
                    <a:bodyPr/>
                    <a:lstStyle/>
                    <a:p>
                      <a:endParaRPr lang="zh-CN" altLang="en-US"/>
                    </a:p>
                  </a:txBody>
                  <a:tcPr/>
                </a:tc>
                <a:tc>
                  <a:txBody>
                    <a:bodyPr/>
                    <a:lstStyle/>
                    <a:p>
                      <a:pPr algn="l" fontAlgn="ctr"/>
                      <a:r>
                        <a:rPr lang="zh-CN" altLang="en-US" sz="900" u="none" strike="noStrike" dirty="0">
                          <a:solidFill>
                            <a:srgbClr val="C00000"/>
                          </a:solidFill>
                          <a:effectLst/>
                          <a:latin typeface="微软雅黑" panose="020B0503020204020204" pitchFamily="34" charset="-122"/>
                          <a:ea typeface="微软雅黑" panose="020B0503020204020204" pitchFamily="34" charset="-122"/>
                        </a:rPr>
                        <a:t>互联网文化经营许可证</a:t>
                      </a:r>
                      <a:endParaRPr lang="zh-CN" altLang="en-US" sz="9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9889140"/>
                  </a:ext>
                </a:extLst>
              </a:tr>
              <a:tr h="175170">
                <a:tc vMerge="1">
                  <a:txBody>
                    <a:bodyPr/>
                    <a:lstStyle/>
                    <a:p>
                      <a:endParaRPr lang="zh-CN" altLang="en-US"/>
                    </a:p>
                  </a:txBody>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信息网络传播视听许可证</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548639"/>
                  </a:ext>
                </a:extLst>
              </a:tr>
              <a:tr h="175170">
                <a:tc vMerge="1">
                  <a:txBody>
                    <a:bodyPr/>
                    <a:lstStyle/>
                    <a:p>
                      <a:endParaRPr lang="zh-CN" altLang="en-US"/>
                    </a:p>
                  </a:txBody>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广播电视节目制作经营许可证</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55581"/>
                  </a:ext>
                </a:extLst>
              </a:tr>
              <a:tr h="175170">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拼多多</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201872"/>
                  </a:ext>
                </a:extLst>
              </a:tr>
              <a:tr h="175170">
                <a:tc rowSpan="2">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京东</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7826163"/>
                  </a:ext>
                </a:extLst>
              </a:tr>
              <a:tr h="175170">
                <a:tc vMerge="1">
                  <a:txBody>
                    <a:bodyPr/>
                    <a:lstStyle/>
                    <a:p>
                      <a:endParaRPr lang="zh-CN" altLang="en-US"/>
                    </a:p>
                  </a:txBody>
                  <a:tcPr/>
                </a:tc>
                <a:tc>
                  <a:txBody>
                    <a:bodyPr/>
                    <a:lstStyle/>
                    <a:p>
                      <a:pPr algn="l" fontAlgn="ctr"/>
                      <a:r>
                        <a:rPr lang="zh-CN" altLang="en-US" sz="900" u="none" strike="noStrike" dirty="0">
                          <a:solidFill>
                            <a:srgbClr val="C00000"/>
                          </a:solidFill>
                          <a:effectLst/>
                          <a:latin typeface="微软雅黑" panose="020B0503020204020204" pitchFamily="34" charset="-122"/>
                          <a:ea typeface="微软雅黑" panose="020B0503020204020204" pitchFamily="34" charset="-122"/>
                        </a:rPr>
                        <a:t>网络文化经营许可证</a:t>
                      </a:r>
                      <a:endParaRPr lang="zh-CN" altLang="en-US" sz="9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4747476"/>
                  </a:ext>
                </a:extLst>
              </a:tr>
              <a:tr h="175170">
                <a:tc rowSpan="2">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快手</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1432111"/>
                  </a:ext>
                </a:extLst>
              </a:tr>
              <a:tr h="175170">
                <a:tc vMerge="1">
                  <a:txBody>
                    <a:bodyPr/>
                    <a:lstStyle/>
                    <a:p>
                      <a:endParaRPr lang="zh-CN" altLang="en-US"/>
                    </a:p>
                  </a:txBody>
                  <a:tcPr/>
                </a:tc>
                <a:tc>
                  <a:txBody>
                    <a:bodyPr/>
                    <a:lstStyle/>
                    <a:p>
                      <a:pPr algn="l" fontAlgn="ctr"/>
                      <a:r>
                        <a:rPr lang="zh-CN" altLang="en-US" sz="900" u="none" strike="noStrike" dirty="0">
                          <a:solidFill>
                            <a:srgbClr val="C00000"/>
                          </a:solidFill>
                          <a:effectLst/>
                          <a:latin typeface="微软雅黑" panose="020B0503020204020204" pitchFamily="34" charset="-122"/>
                          <a:ea typeface="微软雅黑" panose="020B0503020204020204" pitchFamily="34" charset="-122"/>
                        </a:rPr>
                        <a:t>网络文化许可证</a:t>
                      </a:r>
                      <a:endParaRPr lang="zh-CN" altLang="en-US" sz="9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4726852"/>
                  </a:ext>
                </a:extLst>
              </a:tr>
              <a:tr h="175170">
                <a:tc rowSpan="4">
                  <a:txBody>
                    <a:bodyPr/>
                    <a:lstStyle/>
                    <a:p>
                      <a:pPr algn="l" fontAlgn="ctr"/>
                      <a:r>
                        <a:rPr lang="en-US" sz="900" u="none" strike="noStrike">
                          <a:effectLst/>
                          <a:latin typeface="微软雅黑" panose="020B0503020204020204" pitchFamily="34" charset="-122"/>
                          <a:ea typeface="微软雅黑" panose="020B0503020204020204" pitchFamily="34" charset="-122"/>
                        </a:rPr>
                        <a:t>YY</a:t>
                      </a:r>
                      <a:r>
                        <a:rPr lang="zh-CN" altLang="en-US" sz="900" u="none" strike="noStrike">
                          <a:effectLst/>
                          <a:latin typeface="微软雅黑" panose="020B0503020204020204" pitchFamily="34" charset="-122"/>
                          <a:ea typeface="微软雅黑" panose="020B0503020204020204" pitchFamily="34" charset="-122"/>
                        </a:rPr>
                        <a:t>直播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dirty="0">
                          <a:solidFill>
                            <a:srgbClr val="C00000"/>
                          </a:solidFill>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0694165"/>
                  </a:ext>
                </a:extLst>
              </a:tr>
              <a:tr h="175170">
                <a:tc vMerge="1">
                  <a:txBody>
                    <a:bodyPr/>
                    <a:lstStyle/>
                    <a:p>
                      <a:endParaRPr lang="zh-CN" altLang="en-US"/>
                    </a:p>
                  </a:txBody>
                  <a:tcPr/>
                </a:tc>
                <a:tc>
                  <a:txBody>
                    <a:bodyPr/>
                    <a:lstStyle/>
                    <a:p>
                      <a:pPr algn="l" fontAlgn="ctr"/>
                      <a:r>
                        <a:rPr lang="zh-CN" altLang="en-US" sz="900" u="none" strike="noStrike" dirty="0">
                          <a:solidFill>
                            <a:srgbClr val="C00000"/>
                          </a:solidFill>
                          <a:effectLst/>
                          <a:latin typeface="微软雅黑" panose="020B0503020204020204" pitchFamily="34" charset="-122"/>
                          <a:ea typeface="微软雅黑" panose="020B0503020204020204" pitchFamily="34" charset="-122"/>
                        </a:rPr>
                        <a:t>网络文化经营许可证</a:t>
                      </a:r>
                      <a:endParaRPr lang="zh-CN" altLang="en-US" sz="9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074095"/>
                  </a:ext>
                </a:extLst>
              </a:tr>
              <a:tr h="175170">
                <a:tc vMerge="1">
                  <a:txBody>
                    <a:bodyPr/>
                    <a:lstStyle/>
                    <a:p>
                      <a:endParaRPr lang="zh-CN" altLang="en-US"/>
                    </a:p>
                  </a:txBody>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节目制作经营许可证</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6983853"/>
                  </a:ext>
                </a:extLst>
              </a:tr>
              <a:tr h="175170">
                <a:tc vMerge="1">
                  <a:txBody>
                    <a:bodyPr/>
                    <a:lstStyle/>
                    <a:p>
                      <a:endParaRPr lang="zh-CN" altLang="en-US"/>
                    </a:p>
                  </a:txBody>
                  <a:tcPr/>
                </a:tc>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信息网络传播视听节目许可证 </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9072991"/>
                  </a:ext>
                </a:extLst>
              </a:tr>
              <a:tr h="207850">
                <a:tc rowSpan="2">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抖音</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dirty="0">
                          <a:solidFill>
                            <a:srgbClr val="C00000"/>
                          </a:solidFill>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6145595"/>
                  </a:ext>
                </a:extLst>
              </a:tr>
              <a:tr h="175170">
                <a:tc vMerge="1">
                  <a:txBody>
                    <a:bodyPr/>
                    <a:lstStyle/>
                    <a:p>
                      <a:endParaRPr lang="zh-CN" altLang="en-US"/>
                    </a:p>
                  </a:txBody>
                  <a:tcPr/>
                </a:tc>
                <a:tc>
                  <a:txBody>
                    <a:bodyPr/>
                    <a:lstStyle/>
                    <a:p>
                      <a:pPr algn="l" fontAlgn="ctr"/>
                      <a:r>
                        <a:rPr lang="zh-CN" altLang="en-US" sz="900" u="none" strike="noStrike" dirty="0">
                          <a:solidFill>
                            <a:srgbClr val="C00000"/>
                          </a:solidFill>
                          <a:effectLst/>
                          <a:latin typeface="微软雅黑" panose="020B0503020204020204" pitchFamily="34" charset="-122"/>
                          <a:ea typeface="微软雅黑" panose="020B0503020204020204" pitchFamily="34" charset="-122"/>
                        </a:rPr>
                        <a:t>网络文化经营许可证</a:t>
                      </a:r>
                      <a:endParaRPr lang="zh-CN" altLang="en-US" sz="9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2555878"/>
                  </a:ext>
                </a:extLst>
              </a:tr>
              <a:tr h="175170">
                <a:tc rowSpan="2">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小红书</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dirty="0">
                          <a:solidFill>
                            <a:srgbClr val="C00000"/>
                          </a:solidFill>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6334976"/>
                  </a:ext>
                </a:extLst>
              </a:tr>
              <a:tr h="175170">
                <a:tc vMerge="1">
                  <a:txBody>
                    <a:bodyPr/>
                    <a:lstStyle/>
                    <a:p>
                      <a:endParaRPr lang="zh-CN" altLang="en-US"/>
                    </a:p>
                  </a:txBody>
                  <a:tcPr/>
                </a:tc>
                <a:tc>
                  <a:txBody>
                    <a:bodyPr/>
                    <a:lstStyle/>
                    <a:p>
                      <a:pPr algn="l" fontAlgn="ctr"/>
                      <a:r>
                        <a:rPr lang="zh-CN" altLang="en-US" sz="900" u="none" strike="noStrike" dirty="0">
                          <a:solidFill>
                            <a:srgbClr val="C00000"/>
                          </a:solidFill>
                          <a:effectLst/>
                          <a:latin typeface="微软雅黑" panose="020B0503020204020204" pitchFamily="34" charset="-122"/>
                          <a:ea typeface="微软雅黑" panose="020B0503020204020204" pitchFamily="34" charset="-122"/>
                        </a:rPr>
                        <a:t>网络文化经营许可证</a:t>
                      </a:r>
                      <a:endParaRPr lang="zh-CN" altLang="en-US" sz="900" b="0" i="0" u="none" strike="noStrike" dirty="0">
                        <a:solidFill>
                          <a:srgbClr val="C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297500"/>
                  </a:ext>
                </a:extLst>
              </a:tr>
              <a:tr h="181908">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中国建设银行善融商务服务平台</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1155024"/>
                  </a:ext>
                </a:extLst>
              </a:tr>
              <a:tr h="156034">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中国工商银行融</a:t>
                      </a:r>
                      <a:r>
                        <a:rPr lang="en-US" altLang="zh-CN" sz="900" u="none" strike="noStrike">
                          <a:effectLst/>
                          <a:latin typeface="微软雅黑" panose="020B0503020204020204" pitchFamily="34" charset="-122"/>
                          <a:ea typeface="微软雅黑" panose="020B0503020204020204" pitchFamily="34" charset="-122"/>
                        </a:rPr>
                        <a:t>e</a:t>
                      </a:r>
                      <a:r>
                        <a:rPr lang="zh-CN" altLang="en-US" sz="900" u="none" strike="noStrike">
                          <a:effectLst/>
                          <a:latin typeface="微软雅黑" panose="020B0503020204020204" pitchFamily="34" charset="-122"/>
                          <a:ea typeface="微软雅黑" panose="020B0503020204020204" pitchFamily="34" charset="-122"/>
                        </a:rPr>
                        <a:t>购</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2793549"/>
                  </a:ext>
                </a:extLst>
              </a:tr>
              <a:tr h="181908">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民生银行北京民商智惠电子商务有限公司</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7815512"/>
                  </a:ext>
                </a:extLst>
              </a:tr>
              <a:tr h="181908">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邮政储蓄上海邮乐网络技术有限公司</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5128399"/>
                  </a:ext>
                </a:extLst>
              </a:tr>
              <a:tr h="181908">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浦发银行信用卡</a:t>
                      </a:r>
                      <a:r>
                        <a:rPr lang="en-US" altLang="zh-CN" sz="900" u="none" strike="noStrike">
                          <a:effectLst/>
                          <a:latin typeface="微软雅黑" panose="020B0503020204020204" pitchFamily="34" charset="-122"/>
                          <a:ea typeface="微软雅黑" panose="020B0503020204020204" pitchFamily="34" charset="-122"/>
                        </a:rPr>
                        <a:t>APP</a:t>
                      </a:r>
                      <a:r>
                        <a:rPr lang="zh-CN" altLang="en-US" sz="900" u="none" strike="noStrike">
                          <a:effectLst/>
                          <a:latin typeface="微软雅黑" panose="020B0503020204020204" pitchFamily="34" charset="-122"/>
                          <a:ea typeface="微软雅黑" panose="020B0503020204020204" pitchFamily="34" charset="-122"/>
                        </a:rPr>
                        <a:t>上海瞬为科技有限公司</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7274460"/>
                  </a:ext>
                </a:extLst>
              </a:tr>
              <a:tr h="181908">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中信银行中信易家电子商务有限公司</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3549529"/>
                  </a:ext>
                </a:extLst>
              </a:tr>
              <a:tr h="181908">
                <a:tc>
                  <a:txBody>
                    <a:bodyPr/>
                    <a:lstStyle/>
                    <a:p>
                      <a:pPr algn="l" fontAlgn="ctr"/>
                      <a:r>
                        <a:rPr lang="zh-CN" altLang="en-US" sz="900" u="none" strike="noStrike">
                          <a:effectLst/>
                          <a:latin typeface="微软雅黑" panose="020B0503020204020204" pitchFamily="34" charset="-122"/>
                          <a:ea typeface="微软雅黑" panose="020B0503020204020204" pitchFamily="34" charset="-122"/>
                        </a:rPr>
                        <a:t>平安银行上海微创软件股份有限公司</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增值电信业务经营许可证</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190" marR="6190" marT="6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3853958"/>
                  </a:ext>
                </a:extLst>
              </a:tr>
            </a:tbl>
          </a:graphicData>
        </a:graphic>
      </p:graphicFrame>
      <p:sp>
        <p:nvSpPr>
          <p:cNvPr id="17" name="矩形: 圆角 16">
            <a:extLst>
              <a:ext uri="{FF2B5EF4-FFF2-40B4-BE49-F238E27FC236}">
                <a16:creationId xmlns:a16="http://schemas.microsoft.com/office/drawing/2014/main" id="{6FEA0E56-7C07-49B8-B1B0-852DBD494921}"/>
              </a:ext>
            </a:extLst>
          </p:cNvPr>
          <p:cNvSpPr/>
          <p:nvPr/>
        </p:nvSpPr>
        <p:spPr>
          <a:xfrm>
            <a:off x="5686249" y="5814651"/>
            <a:ext cx="1654398" cy="728275"/>
          </a:xfrm>
          <a:prstGeom prst="roundRect">
            <a:avLst/>
          </a:prstGeom>
          <a:solidFill>
            <a:srgbClr val="C00000"/>
          </a:solidFill>
          <a:ln>
            <a:noFill/>
          </a:ln>
        </p:spPr>
        <p:txBody>
          <a:bodyPr wrap="square" rtlCol="0" anchor="ctr">
            <a:noAutofit/>
          </a:bodyPr>
          <a:lstStyle/>
          <a:p>
            <a:pPr algn="ctr">
              <a:lnSpc>
                <a:spcPct val="110000"/>
              </a:lnSpc>
            </a:pPr>
            <a:r>
              <a:rPr lang="zh-CN" altLang="en-US" sz="1200" dirty="0">
                <a:solidFill>
                  <a:schemeClr val="bg1"/>
                </a:solidFill>
                <a:latin typeface="微软雅黑" panose="020B0503020204020204" pitchFamily="34" charset="-122"/>
                <a:ea typeface="微软雅黑" panose="020B0503020204020204" pitchFamily="34" charset="-122"/>
              </a:rPr>
              <a:t>两大</a:t>
            </a:r>
            <a:r>
              <a:rPr lang="en-US" altLang="zh-CN" sz="1200" dirty="0">
                <a:solidFill>
                  <a:schemeClr val="bg1"/>
                </a:solidFill>
                <a:latin typeface="微软雅黑" panose="020B0503020204020204" pitchFamily="34" charset="-122"/>
                <a:ea typeface="微软雅黑" panose="020B0503020204020204" pitchFamily="34" charset="-122"/>
              </a:rPr>
              <a:t>APP</a:t>
            </a:r>
            <a:r>
              <a:rPr lang="zh-CN" altLang="en-US" sz="1200" dirty="0">
                <a:solidFill>
                  <a:schemeClr val="bg1"/>
                </a:solidFill>
                <a:latin typeface="微软雅黑" panose="020B0503020204020204" pitchFamily="34" charset="-122"/>
                <a:ea typeface="微软雅黑" panose="020B0503020204020204" pitchFamily="34" charset="-122"/>
              </a:rPr>
              <a:t>直播类型均无需办理网络文化经营许可证</a:t>
            </a:r>
          </a:p>
        </p:txBody>
      </p:sp>
      <p:sp>
        <p:nvSpPr>
          <p:cNvPr id="18" name="箭头: 下 17">
            <a:extLst>
              <a:ext uri="{FF2B5EF4-FFF2-40B4-BE49-F238E27FC236}">
                <a16:creationId xmlns:a16="http://schemas.microsoft.com/office/drawing/2014/main" id="{D81BFDF1-F8E9-4FCF-8930-75D039843D75}"/>
              </a:ext>
            </a:extLst>
          </p:cNvPr>
          <p:cNvSpPr/>
          <p:nvPr/>
        </p:nvSpPr>
        <p:spPr>
          <a:xfrm>
            <a:off x="6361041" y="5503825"/>
            <a:ext cx="272257" cy="264500"/>
          </a:xfrm>
          <a:prstGeom prst="downArrow">
            <a:avLst/>
          </a:prstGeom>
          <a:solidFill>
            <a:srgbClr val="C00000"/>
          </a:solidFill>
          <a:ln>
            <a:noFill/>
          </a:ln>
        </p:spPr>
        <p:txBody>
          <a:bodyPr wrap="square" rtlCol="0" anchor="ctr">
            <a:normAutofit fontScale="47500" lnSpcReduction="20000"/>
          </a:bodyPr>
          <a:lstStyle/>
          <a:p>
            <a:pPr algn="ctr">
              <a:lnSpc>
                <a:spcPct val="110000"/>
              </a:lnSpc>
            </a:pP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6CD33C7-6243-41D5-9D74-F19F95BA79B9}"/>
              </a:ext>
            </a:extLst>
          </p:cNvPr>
          <p:cNvSpPr txBox="1"/>
          <p:nvPr/>
        </p:nvSpPr>
        <p:spPr>
          <a:xfrm>
            <a:off x="403755" y="1396009"/>
            <a:ext cx="11899411" cy="338554"/>
          </a:xfrm>
          <a:prstGeom prst="rect">
            <a:avLst/>
          </a:prstGeom>
          <a:noFill/>
        </p:spPr>
        <p:txBody>
          <a:bodyPr wrap="none" rtlCol="0">
            <a:spAutoFit/>
          </a:bodyPr>
          <a:lstStyle/>
          <a:p>
            <a:pPr marL="285750" indent="-285750">
              <a:buFont typeface="Wingdings" pitchFamily="2" charset="2"/>
              <a:buChar char="l"/>
            </a:pPr>
            <a:r>
              <a:rPr kumimoji="1" lang="zh-CN" altLang="en-US" sz="1400" b="1" dirty="0">
                <a:solidFill>
                  <a:schemeClr val="tx1">
                    <a:lumMod val="95000"/>
                    <a:lumOff val="5000"/>
                  </a:schemeClr>
                </a:solidFill>
                <a:latin typeface="Microsoft YaHei" panose="020B0503020204020204" pitchFamily="34" charset="-122"/>
                <a:ea typeface="Microsoft YaHei" panose="020B0503020204020204" pitchFamily="34" charset="-122"/>
              </a:rPr>
              <a:t>最终</a:t>
            </a:r>
            <a:r>
              <a:rPr kumimoji="1" lang="zh-CN" altLang="en-US" sz="1400" b="1" dirty="0">
                <a:solidFill>
                  <a:srgbClr val="C00000"/>
                </a:solidFill>
                <a:latin typeface="Microsoft YaHei" panose="020B0503020204020204" pitchFamily="34" charset="-122"/>
                <a:ea typeface="Microsoft YaHei" panose="020B0503020204020204" pitchFamily="34" charset="-122"/>
              </a:rPr>
              <a:t>确认</a:t>
            </a:r>
            <a:r>
              <a:rPr kumimoji="1" lang="zh-CN" altLang="en-US" sz="1400" b="1" dirty="0">
                <a:solidFill>
                  <a:schemeClr val="tx1">
                    <a:lumMod val="95000"/>
                    <a:lumOff val="5000"/>
                  </a:schemeClr>
                </a:solidFill>
                <a:latin typeface="Microsoft YaHei" panose="020B0503020204020204" pitchFamily="34" charset="-122"/>
                <a:ea typeface="Microsoft YaHei" panose="020B0503020204020204" pitchFamily="34" charset="-122"/>
              </a:rPr>
              <a:t>：两大</a:t>
            </a:r>
            <a:r>
              <a:rPr kumimoji="1" lang="en-US" altLang="zh-CN" sz="1400" b="1" dirty="0">
                <a:solidFill>
                  <a:schemeClr val="tx1">
                    <a:lumMod val="95000"/>
                    <a:lumOff val="5000"/>
                  </a:schemeClr>
                </a:solidFill>
                <a:latin typeface="Microsoft YaHei" panose="020B0503020204020204" pitchFamily="34" charset="-122"/>
                <a:ea typeface="Microsoft YaHei" panose="020B0503020204020204" pitchFamily="34" charset="-122"/>
              </a:rPr>
              <a:t>APP</a:t>
            </a:r>
            <a:r>
              <a:rPr kumimoji="1" lang="zh-CN" altLang="en-US" sz="1400" b="1" dirty="0">
                <a:solidFill>
                  <a:schemeClr val="tx1">
                    <a:lumMod val="95000"/>
                    <a:lumOff val="5000"/>
                  </a:schemeClr>
                </a:solidFill>
                <a:latin typeface="Microsoft YaHei" panose="020B0503020204020204" pitchFamily="34" charset="-122"/>
                <a:ea typeface="Microsoft YaHei" panose="020B0503020204020204" pitchFamily="34" charset="-122"/>
              </a:rPr>
              <a:t>直播类型</a:t>
            </a:r>
            <a:r>
              <a:rPr kumimoji="1" lang="zh-CN" altLang="en-US" sz="1600" b="1" dirty="0">
                <a:solidFill>
                  <a:srgbClr val="C00000"/>
                </a:solidFill>
                <a:latin typeface="Microsoft YaHei" panose="020B0503020204020204" pitchFamily="34" charset="-122"/>
                <a:ea typeface="Microsoft YaHei" panose="020B0503020204020204" pitchFamily="34" charset="-122"/>
              </a:rPr>
              <a:t>无需办理网络文化经营许可证，仅需增值电信业务许可证</a:t>
            </a:r>
            <a:r>
              <a:rPr kumimoji="1" lang="zh-CN" altLang="en-US" sz="1400" b="1" dirty="0">
                <a:solidFill>
                  <a:schemeClr val="tx1">
                    <a:lumMod val="95000"/>
                    <a:lumOff val="5000"/>
                  </a:schemeClr>
                </a:solidFill>
                <a:latin typeface="Microsoft YaHei" panose="020B0503020204020204" pitchFamily="34" charset="-122"/>
                <a:ea typeface="Microsoft YaHei" panose="020B0503020204020204" pitchFamily="34" charset="-122"/>
              </a:rPr>
              <a:t>，当前玖盈公司已持有增值电信业务许可证合规。</a:t>
            </a:r>
          </a:p>
        </p:txBody>
      </p:sp>
    </p:spTree>
    <p:extLst>
      <p:ext uri="{BB962C8B-B14F-4D97-AF65-F5344CB8AC3E}">
        <p14:creationId xmlns:p14="http://schemas.microsoft.com/office/powerpoint/2010/main" val="789714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为什么要做直播？</a:t>
            </a:r>
          </a:p>
        </p:txBody>
      </p:sp>
    </p:spTree>
    <p:extLst>
      <p:ext uri="{BB962C8B-B14F-4D97-AF65-F5344CB8AC3E}">
        <p14:creationId xmlns:p14="http://schemas.microsoft.com/office/powerpoint/2010/main" val="78227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补充内容形式，强化消费决策平台的定位</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圆角 35">
            <a:extLst>
              <a:ext uri="{FF2B5EF4-FFF2-40B4-BE49-F238E27FC236}">
                <a16:creationId xmlns:a16="http://schemas.microsoft.com/office/drawing/2014/main" id="{8C64565A-E6EC-40DA-B80F-F6A910DB249A}"/>
              </a:ext>
            </a:extLst>
          </p:cNvPr>
          <p:cNvSpPr/>
          <p:nvPr/>
        </p:nvSpPr>
        <p:spPr>
          <a:xfrm>
            <a:off x="242654" y="1523257"/>
            <a:ext cx="5845598" cy="4545531"/>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7" name="Shape 37">
            <a:extLst>
              <a:ext uri="{FF2B5EF4-FFF2-40B4-BE49-F238E27FC236}">
                <a16:creationId xmlns:a16="http://schemas.microsoft.com/office/drawing/2014/main" id="{C2292779-C45F-46E6-8C84-C429297B6541}"/>
              </a:ext>
            </a:extLst>
          </p:cNvPr>
          <p:cNvSpPr txBox="1"/>
          <p:nvPr/>
        </p:nvSpPr>
        <p:spPr>
          <a:xfrm>
            <a:off x="580677" y="1232702"/>
            <a:ext cx="5453177" cy="517124"/>
          </a:xfrm>
          <a:prstGeom prst="rect">
            <a:avLst/>
          </a:prstGeom>
          <a:solidFill>
            <a:schemeClr val="bg1"/>
          </a:solidFill>
          <a:ln>
            <a:noFill/>
          </a:ln>
          <a:effectLst>
            <a:softEdge rad="63500"/>
          </a:effectLst>
        </p:spPr>
        <p:txBody>
          <a:bodyPr lIns="91425" tIns="45700" rIns="91425" bIns="45700" anchor="t" anchorCtr="0">
            <a:noAutofit/>
          </a:bodyPr>
          <a:lstStyle/>
          <a:p>
            <a:pPr lvl="0" algn="ctr">
              <a:lnSpc>
                <a:spcPct val="150000"/>
              </a:lnSpc>
              <a:buSzPct val="25000"/>
            </a:pPr>
            <a:r>
              <a:rPr lang="zh-CN" altLang="en-US" b="1" i="0" u="none" strike="noStrike" cap="none"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短</a:t>
            </a:r>
            <a:r>
              <a:rPr lang="en-US" altLang="zh-CN" b="1" i="0" u="none" strike="noStrike" cap="none"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b="1" i="0" u="none" strike="noStrike" cap="none"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直</a:t>
            </a:r>
            <a:r>
              <a:rPr lang="en-US" altLang="zh-CN" b="1" i="0" u="none" strike="noStrike" cap="none"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图联合共振，打造内容生态“组合拳”</a:t>
            </a:r>
            <a:endParaRPr lang="en-US" altLang="zh-CN"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a:p>
            <a:pPr lvl="0" algn="ctr">
              <a:lnSpc>
                <a:spcPct val="150000"/>
              </a:lnSpc>
              <a:buSzPct val="25000"/>
            </a:pPr>
            <a:endParaRPr lang="en-US" b="1" i="0" u="none" strike="noStrike" cap="none"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39" name="Shape 277">
            <a:extLst>
              <a:ext uri="{FF2B5EF4-FFF2-40B4-BE49-F238E27FC236}">
                <a16:creationId xmlns:a16="http://schemas.microsoft.com/office/drawing/2014/main" id="{7E0AA7BE-5F1F-4C5A-8406-948F92BA59D7}"/>
              </a:ext>
            </a:extLst>
          </p:cNvPr>
          <p:cNvGrpSpPr/>
          <p:nvPr/>
        </p:nvGrpSpPr>
        <p:grpSpPr>
          <a:xfrm>
            <a:off x="406267" y="1809045"/>
            <a:ext cx="2836762" cy="888384"/>
            <a:chOff x="3299929" y="4348913"/>
            <a:chExt cx="5695220" cy="1482804"/>
          </a:xfrm>
        </p:grpSpPr>
        <p:sp>
          <p:nvSpPr>
            <p:cNvPr id="40" name="Shape 278">
              <a:extLst>
                <a:ext uri="{FF2B5EF4-FFF2-40B4-BE49-F238E27FC236}">
                  <a16:creationId xmlns:a16="http://schemas.microsoft.com/office/drawing/2014/main" id="{F1D4956E-362E-4C41-9DCF-7AA9BB48978E}"/>
                </a:ext>
              </a:extLst>
            </p:cNvPr>
            <p:cNvSpPr txBox="1"/>
            <p:nvPr/>
          </p:nvSpPr>
          <p:spPr>
            <a:xfrm>
              <a:off x="3966546" y="4816055"/>
              <a:ext cx="2670088" cy="1015662"/>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zh-CN" altLang="en-US" sz="1200" dirty="0">
                  <a:solidFill>
                    <a:schemeClr val="dk1"/>
                  </a:solidFill>
                  <a:latin typeface="Montserrat" panose="02000505000000020004"/>
                  <a:ea typeface="微软雅黑" panose="020B0503020204020204" pitchFamily="34" charset="-122"/>
                  <a:cs typeface="Montserrat" panose="02000505000000020004"/>
                  <a:sym typeface="Montserrat" panose="02000505000000020004"/>
                </a:rPr>
                <a:t>丰富内容形式，强化认知，大范围种草</a:t>
              </a:r>
              <a:endParaRPr lang="en-US" altLang="zh-CN" sz="1200" dirty="0">
                <a:solidFill>
                  <a:schemeClr val="dk1"/>
                </a:solidFill>
                <a:latin typeface="Montserrat" panose="02000505000000020004"/>
                <a:ea typeface="微软雅黑" panose="020B0503020204020204" pitchFamily="34" charset="-122"/>
                <a:cs typeface="Montserrat" panose="02000505000000020004"/>
                <a:sym typeface="Montserrat" panose="02000505000000020004"/>
              </a:endParaRPr>
            </a:p>
          </p:txBody>
        </p:sp>
        <p:sp>
          <p:nvSpPr>
            <p:cNvPr id="41" name="Shape 279">
              <a:extLst>
                <a:ext uri="{FF2B5EF4-FFF2-40B4-BE49-F238E27FC236}">
                  <a16:creationId xmlns:a16="http://schemas.microsoft.com/office/drawing/2014/main" id="{53139143-92AE-448D-B1CB-E73B64CEC8A0}"/>
                </a:ext>
              </a:extLst>
            </p:cNvPr>
            <p:cNvSpPr txBox="1"/>
            <p:nvPr/>
          </p:nvSpPr>
          <p:spPr>
            <a:xfrm>
              <a:off x="3995062" y="4348913"/>
              <a:ext cx="500008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1400" b="1" dirty="0">
                  <a:solidFill>
                    <a:schemeClr val="dk2"/>
                  </a:solidFill>
                  <a:latin typeface="Montserrat" panose="02000505000000020004"/>
                  <a:ea typeface="微软雅黑" panose="020B0503020204020204" pitchFamily="34" charset="-122"/>
                  <a:cs typeface="Montserrat" panose="02000505000000020004"/>
                  <a:sym typeface="Montserrat" panose="02000505000000020004"/>
                </a:rPr>
                <a:t>种草</a:t>
              </a:r>
              <a:endParaRPr lang="en-US" sz="1400" b="1" dirty="0">
                <a:solidFill>
                  <a:schemeClr val="dk2"/>
                </a:solidFill>
                <a:latin typeface="Montserrat" panose="02000505000000020004"/>
                <a:ea typeface="微软雅黑" panose="020B0503020204020204" pitchFamily="34" charset="-122"/>
                <a:cs typeface="Montserrat" panose="02000505000000020004"/>
                <a:sym typeface="Montserrat" panose="02000505000000020004"/>
              </a:endParaRPr>
            </a:p>
          </p:txBody>
        </p:sp>
        <p:sp>
          <p:nvSpPr>
            <p:cNvPr id="42" name="Shape 280">
              <a:extLst>
                <a:ext uri="{FF2B5EF4-FFF2-40B4-BE49-F238E27FC236}">
                  <a16:creationId xmlns:a16="http://schemas.microsoft.com/office/drawing/2014/main" id="{4AE5B1A2-42A3-458D-8B81-BAD363F68580}"/>
                </a:ext>
              </a:extLst>
            </p:cNvPr>
            <p:cNvSpPr/>
            <p:nvPr/>
          </p:nvSpPr>
          <p:spPr>
            <a:xfrm>
              <a:off x="3299929" y="4417705"/>
              <a:ext cx="544368" cy="439017"/>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1200">
                <a:solidFill>
                  <a:schemeClr val="dk1"/>
                </a:solidFill>
                <a:latin typeface="Lato" panose="020F0502020204030203"/>
                <a:ea typeface="微软雅黑" panose="020B0503020204020204" pitchFamily="34" charset="-122"/>
                <a:cs typeface="Lato" panose="020F0502020204030203"/>
                <a:sym typeface="Lato" panose="020F0502020204030203"/>
              </a:endParaRPr>
            </a:p>
          </p:txBody>
        </p:sp>
      </p:grpSp>
      <p:grpSp>
        <p:nvGrpSpPr>
          <p:cNvPr id="43" name="Shape 277">
            <a:extLst>
              <a:ext uri="{FF2B5EF4-FFF2-40B4-BE49-F238E27FC236}">
                <a16:creationId xmlns:a16="http://schemas.microsoft.com/office/drawing/2014/main" id="{035F6AD9-16EA-40A4-8E7C-A7A2BD1763B3}"/>
              </a:ext>
            </a:extLst>
          </p:cNvPr>
          <p:cNvGrpSpPr/>
          <p:nvPr/>
        </p:nvGrpSpPr>
        <p:grpSpPr>
          <a:xfrm>
            <a:off x="2068264" y="1796965"/>
            <a:ext cx="2738552" cy="914305"/>
            <a:chOff x="3299929" y="4239210"/>
            <a:chExt cx="5732261" cy="1475185"/>
          </a:xfrm>
        </p:grpSpPr>
        <p:sp>
          <p:nvSpPr>
            <p:cNvPr id="44" name="Shape 278">
              <a:extLst>
                <a:ext uri="{FF2B5EF4-FFF2-40B4-BE49-F238E27FC236}">
                  <a16:creationId xmlns:a16="http://schemas.microsoft.com/office/drawing/2014/main" id="{B6FB1AED-DD3E-4B88-951D-3343A577E856}"/>
                </a:ext>
              </a:extLst>
            </p:cNvPr>
            <p:cNvSpPr txBox="1"/>
            <p:nvPr/>
          </p:nvSpPr>
          <p:spPr>
            <a:xfrm>
              <a:off x="3965093" y="4698733"/>
              <a:ext cx="2783831" cy="1015662"/>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zh-CN" altLang="en-US" sz="1200"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”四好“（好看</a:t>
              </a:r>
              <a:r>
                <a:rPr lang="en-US" altLang="zh-CN" sz="1200"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sz="1200"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好玩</a:t>
              </a:r>
              <a:r>
                <a:rPr lang="en-US" altLang="zh-CN" sz="1200"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sz="1200"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好买</a:t>
              </a:r>
              <a:r>
                <a:rPr lang="en-US" altLang="zh-CN" sz="1200"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sz="1200"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好用）直播间引爆转化</a:t>
              </a:r>
              <a:endParaRPr lang="en-US" sz="1200"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sp>
          <p:nvSpPr>
            <p:cNvPr id="45" name="Shape 279">
              <a:extLst>
                <a:ext uri="{FF2B5EF4-FFF2-40B4-BE49-F238E27FC236}">
                  <a16:creationId xmlns:a16="http://schemas.microsoft.com/office/drawing/2014/main" id="{D427212C-CED7-41E8-89C7-2F692F43938C}"/>
                </a:ext>
              </a:extLst>
            </p:cNvPr>
            <p:cNvSpPr txBox="1"/>
            <p:nvPr/>
          </p:nvSpPr>
          <p:spPr>
            <a:xfrm>
              <a:off x="4032103" y="4239210"/>
              <a:ext cx="500008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14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转化</a:t>
              </a:r>
              <a:endParaRPr lang="en-US" sz="14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sp>
          <p:nvSpPr>
            <p:cNvPr id="46" name="Shape 280">
              <a:extLst>
                <a:ext uri="{FF2B5EF4-FFF2-40B4-BE49-F238E27FC236}">
                  <a16:creationId xmlns:a16="http://schemas.microsoft.com/office/drawing/2014/main" id="{6F19A0C3-7686-4EE4-A2A9-7AF08C0A0B04}"/>
                </a:ext>
              </a:extLst>
            </p:cNvPr>
            <p:cNvSpPr/>
            <p:nvPr/>
          </p:nvSpPr>
          <p:spPr>
            <a:xfrm>
              <a:off x="3299929" y="4315671"/>
              <a:ext cx="574988" cy="424379"/>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1200">
                <a:solidFill>
                  <a:schemeClr val="dk1"/>
                </a:solidFill>
                <a:latin typeface="Lato" panose="020F0502020204030203"/>
                <a:ea typeface="微软雅黑" panose="020B0503020204020204" pitchFamily="34" charset="-122"/>
                <a:cs typeface="Lato" panose="020F0502020204030203"/>
                <a:sym typeface="Lato" panose="020F0502020204030203"/>
              </a:endParaRPr>
            </a:p>
          </p:txBody>
        </p:sp>
      </p:grpSp>
      <p:pic>
        <p:nvPicPr>
          <p:cNvPr id="47" name="图片 46">
            <a:extLst>
              <a:ext uri="{FF2B5EF4-FFF2-40B4-BE49-F238E27FC236}">
                <a16:creationId xmlns:a16="http://schemas.microsoft.com/office/drawing/2014/main" id="{2E635E8F-39B9-4EC9-BA52-369F192D29FD}"/>
              </a:ext>
            </a:extLst>
          </p:cNvPr>
          <p:cNvPicPr>
            <a:picLocks noChangeAspect="1"/>
          </p:cNvPicPr>
          <p:nvPr/>
        </p:nvPicPr>
        <p:blipFill>
          <a:blip r:embed="rId3"/>
          <a:stretch>
            <a:fillRect/>
          </a:stretch>
        </p:blipFill>
        <p:spPr>
          <a:xfrm>
            <a:off x="3221665" y="3215889"/>
            <a:ext cx="1344219" cy="2341599"/>
          </a:xfrm>
          <a:prstGeom prst="rect">
            <a:avLst/>
          </a:prstGeom>
          <a:ln>
            <a:solidFill>
              <a:schemeClr val="bg2">
                <a:lumMod val="90000"/>
              </a:schemeClr>
            </a:solidFill>
          </a:ln>
        </p:spPr>
      </p:pic>
      <p:grpSp>
        <p:nvGrpSpPr>
          <p:cNvPr id="48" name="Shape 277">
            <a:extLst>
              <a:ext uri="{FF2B5EF4-FFF2-40B4-BE49-F238E27FC236}">
                <a16:creationId xmlns:a16="http://schemas.microsoft.com/office/drawing/2014/main" id="{03AD771E-334E-416A-8EC9-76B8EFE336E7}"/>
              </a:ext>
            </a:extLst>
          </p:cNvPr>
          <p:cNvGrpSpPr/>
          <p:nvPr/>
        </p:nvGrpSpPr>
        <p:grpSpPr>
          <a:xfrm>
            <a:off x="4044623" y="1801582"/>
            <a:ext cx="2719114" cy="878951"/>
            <a:chOff x="3359464" y="4352739"/>
            <a:chExt cx="5752151" cy="1535231"/>
          </a:xfrm>
        </p:grpSpPr>
        <p:sp>
          <p:nvSpPr>
            <p:cNvPr id="49" name="Shape 278">
              <a:extLst>
                <a:ext uri="{FF2B5EF4-FFF2-40B4-BE49-F238E27FC236}">
                  <a16:creationId xmlns:a16="http://schemas.microsoft.com/office/drawing/2014/main" id="{FA89C213-8AFE-466A-BEA4-BCC9E855C7A6}"/>
                </a:ext>
              </a:extLst>
            </p:cNvPr>
            <p:cNvSpPr txBox="1"/>
            <p:nvPr/>
          </p:nvSpPr>
          <p:spPr>
            <a:xfrm>
              <a:off x="4084647" y="4872308"/>
              <a:ext cx="2843631" cy="1015662"/>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buSzPct val="25000"/>
                <a:buNone/>
              </a:pPr>
              <a:r>
                <a:rPr lang="zh-CN" altLang="en-US" sz="1200" dirty="0">
                  <a:solidFill>
                    <a:schemeClr val="dk1"/>
                  </a:solidFill>
                  <a:latin typeface="Montserrat" panose="02000505000000020004"/>
                  <a:ea typeface="微软雅黑" panose="020B0503020204020204" pitchFamily="34" charset="-122"/>
                  <a:cs typeface="Montserrat" panose="02000505000000020004"/>
                  <a:sym typeface="Montserrat" panose="02000505000000020004"/>
                </a:rPr>
                <a:t>利用二次剪辑形成内容沉淀，多渠道传播</a:t>
              </a:r>
              <a:endParaRPr lang="en-US" sz="1200" dirty="0">
                <a:solidFill>
                  <a:schemeClr val="dk1"/>
                </a:solidFill>
                <a:latin typeface="Montserrat" panose="02000505000000020004"/>
                <a:ea typeface="微软雅黑" panose="020B0503020204020204" pitchFamily="34" charset="-122"/>
                <a:cs typeface="Montserrat" panose="02000505000000020004"/>
                <a:sym typeface="Montserrat" panose="02000505000000020004"/>
              </a:endParaRPr>
            </a:p>
          </p:txBody>
        </p:sp>
        <p:sp>
          <p:nvSpPr>
            <p:cNvPr id="50" name="Shape 279">
              <a:extLst>
                <a:ext uri="{FF2B5EF4-FFF2-40B4-BE49-F238E27FC236}">
                  <a16:creationId xmlns:a16="http://schemas.microsoft.com/office/drawing/2014/main" id="{9C96EBF5-4C5D-4235-82B7-73FB5FF59460}"/>
                </a:ext>
              </a:extLst>
            </p:cNvPr>
            <p:cNvSpPr txBox="1"/>
            <p:nvPr/>
          </p:nvSpPr>
          <p:spPr>
            <a:xfrm>
              <a:off x="4111527" y="4352739"/>
              <a:ext cx="5000088"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CN" altLang="en-US" sz="1400" b="1" dirty="0">
                  <a:solidFill>
                    <a:schemeClr val="dk2"/>
                  </a:solidFill>
                  <a:latin typeface="Montserrat" panose="02000505000000020004"/>
                  <a:ea typeface="微软雅黑" panose="020B0503020204020204" pitchFamily="34" charset="-122"/>
                  <a:cs typeface="Montserrat" panose="02000505000000020004"/>
                  <a:sym typeface="Montserrat" panose="02000505000000020004"/>
                </a:rPr>
                <a:t>沉淀</a:t>
              </a:r>
              <a:endParaRPr lang="en-US" sz="1400" b="1" dirty="0">
                <a:solidFill>
                  <a:schemeClr val="dk2"/>
                </a:solidFill>
                <a:latin typeface="Montserrat" panose="02000505000000020004"/>
                <a:ea typeface="微软雅黑" panose="020B0503020204020204" pitchFamily="34" charset="-122"/>
                <a:cs typeface="Montserrat" panose="02000505000000020004"/>
                <a:sym typeface="Montserrat" panose="02000505000000020004"/>
              </a:endParaRPr>
            </a:p>
          </p:txBody>
        </p:sp>
        <p:sp>
          <p:nvSpPr>
            <p:cNvPr id="51" name="Shape 280">
              <a:extLst>
                <a:ext uri="{FF2B5EF4-FFF2-40B4-BE49-F238E27FC236}">
                  <a16:creationId xmlns:a16="http://schemas.microsoft.com/office/drawing/2014/main" id="{C4FF1B89-B061-4BB8-B0C0-9037660CA09C}"/>
                </a:ext>
              </a:extLst>
            </p:cNvPr>
            <p:cNvSpPr/>
            <p:nvPr/>
          </p:nvSpPr>
          <p:spPr>
            <a:xfrm>
              <a:off x="3359464" y="4412681"/>
              <a:ext cx="581106" cy="45941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dk2"/>
            </a:solidFill>
            <a:ln>
              <a:noFill/>
            </a:ln>
          </p:spPr>
          <p:txBody>
            <a:bodyPr lIns="38075" tIns="38075" rIns="38075" bIns="38075" anchor="ctr" anchorCtr="0">
              <a:noAutofit/>
            </a:bodyPr>
            <a:lstStyle/>
            <a:p>
              <a:pPr marL="0" marR="0" lvl="0" indent="0" algn="l" rtl="0">
                <a:spcBef>
                  <a:spcPts val="0"/>
                </a:spcBef>
                <a:buNone/>
              </a:pPr>
              <a:endParaRPr sz="1200" dirty="0">
                <a:solidFill>
                  <a:schemeClr val="dk1"/>
                </a:solidFill>
                <a:latin typeface="Lato" panose="020F0502020204030203"/>
                <a:ea typeface="微软雅黑" panose="020B0503020204020204" pitchFamily="34" charset="-122"/>
                <a:cs typeface="Lato" panose="020F0502020204030203"/>
                <a:sym typeface="Lato" panose="020F0502020204030203"/>
              </a:endParaRPr>
            </a:p>
          </p:txBody>
        </p:sp>
      </p:grpSp>
      <p:pic>
        <p:nvPicPr>
          <p:cNvPr id="52" name="图片 51">
            <a:extLst>
              <a:ext uri="{FF2B5EF4-FFF2-40B4-BE49-F238E27FC236}">
                <a16:creationId xmlns:a16="http://schemas.microsoft.com/office/drawing/2014/main" id="{B608E1FA-7C01-45DA-94E6-6D5A0A8FA567}"/>
              </a:ext>
            </a:extLst>
          </p:cNvPr>
          <p:cNvPicPr>
            <a:picLocks noChangeAspect="1"/>
          </p:cNvPicPr>
          <p:nvPr/>
        </p:nvPicPr>
        <p:blipFill rotWithShape="1">
          <a:blip r:embed="rId4"/>
          <a:srcRect b="5586"/>
          <a:stretch/>
        </p:blipFill>
        <p:spPr>
          <a:xfrm>
            <a:off x="7669685" y="2533215"/>
            <a:ext cx="1463151" cy="2328850"/>
          </a:xfrm>
          <a:prstGeom prst="rect">
            <a:avLst/>
          </a:prstGeom>
          <a:ln>
            <a:solidFill>
              <a:schemeClr val="bg2">
                <a:lumMod val="90000"/>
              </a:schemeClr>
            </a:solidFill>
          </a:ln>
        </p:spPr>
      </p:pic>
      <p:sp>
        <p:nvSpPr>
          <p:cNvPr id="53" name="Shape 279">
            <a:extLst>
              <a:ext uri="{FF2B5EF4-FFF2-40B4-BE49-F238E27FC236}">
                <a16:creationId xmlns:a16="http://schemas.microsoft.com/office/drawing/2014/main" id="{195769AB-3A66-47D7-BEC8-7995F7A5B7CE}"/>
              </a:ext>
            </a:extLst>
          </p:cNvPr>
          <p:cNvSpPr txBox="1"/>
          <p:nvPr/>
        </p:nvSpPr>
        <p:spPr>
          <a:xfrm>
            <a:off x="6182327" y="5177158"/>
            <a:ext cx="1717838" cy="334795"/>
          </a:xfrm>
          <a:prstGeom prst="rect">
            <a:avLst/>
          </a:prstGeom>
          <a:noFill/>
          <a:ln>
            <a:noFill/>
          </a:ln>
        </p:spPr>
        <p:txBody>
          <a:bodyPr lIns="91425" tIns="45700" rIns="91425" bIns="45700" anchor="t" anchorCtr="0">
            <a:noAutofit/>
          </a:bodyPr>
          <a:lstStyle/>
          <a:p>
            <a:pPr marL="0" lvl="0" indent="0">
              <a:buSzPct val="25000"/>
            </a:pPr>
            <a:r>
              <a:rPr lang="zh-CN" altLang="en-US" sz="1200" dirty="0">
                <a:latin typeface="微软雅黑" panose="020B0503020204020204" pitchFamily="34" charset="-122"/>
                <a:ea typeface="微软雅黑" panose="020B0503020204020204" pitchFamily="34" charset="-122"/>
                <a:sym typeface="Montserrat" panose="02000505000000020004"/>
              </a:rPr>
              <a:t>发现页</a:t>
            </a:r>
            <a:r>
              <a:rPr lang="en-US" altLang="zh-CN" sz="1200" dirty="0">
                <a:latin typeface="微软雅黑" panose="020B0503020204020204" pitchFamily="34" charset="-122"/>
                <a:ea typeface="微软雅黑" panose="020B0503020204020204" pitchFamily="34" charset="-122"/>
                <a:sym typeface="Montserrat" panose="02000505000000020004"/>
              </a:rPr>
              <a:t>-</a:t>
            </a:r>
            <a:r>
              <a:rPr lang="zh-CN" altLang="en-US" sz="1200" dirty="0">
                <a:latin typeface="微软雅黑" panose="020B0503020204020204" pitchFamily="34" charset="-122"/>
                <a:ea typeface="微软雅黑" panose="020B0503020204020204" pitchFamily="34" charset="-122"/>
                <a:sym typeface="Montserrat" panose="02000505000000020004"/>
              </a:rPr>
              <a:t>月度热文榜</a:t>
            </a:r>
            <a:endParaRPr lang="en-US" sz="1200" dirty="0">
              <a:latin typeface="微软雅黑" panose="020B0503020204020204" pitchFamily="34" charset="-122"/>
              <a:ea typeface="微软雅黑" panose="020B0503020204020204" pitchFamily="34" charset="-122"/>
              <a:sym typeface="Montserrat" panose="02000505000000020004"/>
            </a:endParaRPr>
          </a:p>
        </p:txBody>
      </p:sp>
      <p:sp>
        <p:nvSpPr>
          <p:cNvPr id="54" name="Shape 279">
            <a:extLst>
              <a:ext uri="{FF2B5EF4-FFF2-40B4-BE49-F238E27FC236}">
                <a16:creationId xmlns:a16="http://schemas.microsoft.com/office/drawing/2014/main" id="{30605AE8-4817-4F22-A209-C605C0C7FA9A}"/>
              </a:ext>
            </a:extLst>
          </p:cNvPr>
          <p:cNvSpPr txBox="1"/>
          <p:nvPr/>
        </p:nvSpPr>
        <p:spPr>
          <a:xfrm>
            <a:off x="7732122" y="5183641"/>
            <a:ext cx="1627643" cy="356048"/>
          </a:xfrm>
          <a:prstGeom prst="rect">
            <a:avLst/>
          </a:prstGeom>
          <a:noFill/>
          <a:ln>
            <a:noFill/>
          </a:ln>
        </p:spPr>
        <p:txBody>
          <a:bodyPr lIns="91425" tIns="45700" rIns="91425" bIns="45700" anchor="t" anchorCtr="0">
            <a:noAutofit/>
          </a:bodyPr>
          <a:lstStyle/>
          <a:p>
            <a:pPr marL="0" lvl="0" indent="0">
              <a:buSzPct val="25000"/>
            </a:pPr>
            <a:r>
              <a:rPr lang="zh-CN" altLang="en-US" sz="1200" dirty="0">
                <a:latin typeface="微软雅黑" panose="020B0503020204020204" pitchFamily="34" charset="-122"/>
                <a:ea typeface="微软雅黑" panose="020B0503020204020204" pitchFamily="34" charset="-122"/>
                <a:sym typeface="Montserrat" panose="02000505000000020004"/>
              </a:rPr>
              <a:t>淘宝逛逛</a:t>
            </a:r>
            <a:r>
              <a:rPr lang="en-US" altLang="zh-CN" sz="1200" dirty="0">
                <a:latin typeface="微软雅黑" panose="020B0503020204020204" pitchFamily="34" charset="-122"/>
                <a:ea typeface="微软雅黑" panose="020B0503020204020204" pitchFamily="34" charset="-122"/>
                <a:sym typeface="Montserrat" panose="02000505000000020004"/>
              </a:rPr>
              <a:t>-</a:t>
            </a:r>
            <a:r>
              <a:rPr lang="zh-CN" altLang="en-US" sz="1200" dirty="0">
                <a:latin typeface="微软雅黑" panose="020B0503020204020204" pitchFamily="34" charset="-122"/>
                <a:ea typeface="微软雅黑" panose="020B0503020204020204" pitchFamily="34" charset="-122"/>
                <a:sym typeface="Montserrat" panose="02000505000000020004"/>
              </a:rPr>
              <a:t>话题热榜</a:t>
            </a:r>
            <a:endParaRPr lang="en-US" sz="1200" dirty="0">
              <a:latin typeface="微软雅黑" panose="020B0503020204020204" pitchFamily="34" charset="-122"/>
              <a:ea typeface="微软雅黑" panose="020B0503020204020204" pitchFamily="34" charset="-122"/>
              <a:sym typeface="Montserrat" panose="02000505000000020004"/>
            </a:endParaRPr>
          </a:p>
        </p:txBody>
      </p:sp>
      <p:pic>
        <p:nvPicPr>
          <p:cNvPr id="55" name="图片 54">
            <a:extLst>
              <a:ext uri="{FF2B5EF4-FFF2-40B4-BE49-F238E27FC236}">
                <a16:creationId xmlns:a16="http://schemas.microsoft.com/office/drawing/2014/main" id="{2116950D-3B00-44C0-937A-1CA8B0B6063F}"/>
              </a:ext>
            </a:extLst>
          </p:cNvPr>
          <p:cNvPicPr>
            <a:picLocks noChangeAspect="1"/>
          </p:cNvPicPr>
          <p:nvPr/>
        </p:nvPicPr>
        <p:blipFill>
          <a:blip r:embed="rId5"/>
          <a:stretch>
            <a:fillRect/>
          </a:stretch>
        </p:blipFill>
        <p:spPr>
          <a:xfrm>
            <a:off x="309530" y="3203139"/>
            <a:ext cx="1327306" cy="2281196"/>
          </a:xfrm>
          <a:prstGeom prst="rect">
            <a:avLst/>
          </a:prstGeom>
          <a:ln>
            <a:solidFill>
              <a:schemeClr val="bg2">
                <a:lumMod val="90000"/>
              </a:schemeClr>
            </a:solidFill>
          </a:ln>
        </p:spPr>
      </p:pic>
      <p:sp>
        <p:nvSpPr>
          <p:cNvPr id="56" name="文本框 55">
            <a:extLst>
              <a:ext uri="{FF2B5EF4-FFF2-40B4-BE49-F238E27FC236}">
                <a16:creationId xmlns:a16="http://schemas.microsoft.com/office/drawing/2014/main" id="{5976F4AA-0D57-4C08-A967-59E5E0077365}"/>
              </a:ext>
            </a:extLst>
          </p:cNvPr>
          <p:cNvSpPr txBox="1"/>
          <p:nvPr/>
        </p:nvSpPr>
        <p:spPr>
          <a:xfrm>
            <a:off x="510386" y="5574815"/>
            <a:ext cx="924592" cy="278317"/>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今日发现</a:t>
            </a:r>
          </a:p>
        </p:txBody>
      </p:sp>
      <p:sp>
        <p:nvSpPr>
          <p:cNvPr id="57" name="文本框 56">
            <a:extLst>
              <a:ext uri="{FF2B5EF4-FFF2-40B4-BE49-F238E27FC236}">
                <a16:creationId xmlns:a16="http://schemas.microsoft.com/office/drawing/2014/main" id="{2F9ABB4B-AE9B-4E63-8343-4AAA11AE68D1}"/>
              </a:ext>
            </a:extLst>
          </p:cNvPr>
          <p:cNvSpPr txBox="1"/>
          <p:nvPr/>
        </p:nvSpPr>
        <p:spPr>
          <a:xfrm>
            <a:off x="3434877" y="5596159"/>
            <a:ext cx="1033672"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淘宝逛逛</a:t>
            </a:r>
          </a:p>
        </p:txBody>
      </p:sp>
      <p:sp>
        <p:nvSpPr>
          <p:cNvPr id="58" name="矩形: 圆角 57">
            <a:extLst>
              <a:ext uri="{FF2B5EF4-FFF2-40B4-BE49-F238E27FC236}">
                <a16:creationId xmlns:a16="http://schemas.microsoft.com/office/drawing/2014/main" id="{6C9BAA75-2740-4520-93FB-F2F38E3C90E5}"/>
              </a:ext>
            </a:extLst>
          </p:cNvPr>
          <p:cNvSpPr/>
          <p:nvPr/>
        </p:nvSpPr>
        <p:spPr>
          <a:xfrm>
            <a:off x="6211048" y="1532684"/>
            <a:ext cx="5758002" cy="4546831"/>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8" name="Shape 40">
            <a:extLst>
              <a:ext uri="{FF2B5EF4-FFF2-40B4-BE49-F238E27FC236}">
                <a16:creationId xmlns:a16="http://schemas.microsoft.com/office/drawing/2014/main" id="{CF9BAB22-F9CD-4FD4-BFBD-6D924A63CCEA}"/>
              </a:ext>
            </a:extLst>
          </p:cNvPr>
          <p:cNvSpPr txBox="1"/>
          <p:nvPr/>
        </p:nvSpPr>
        <p:spPr>
          <a:xfrm>
            <a:off x="7255431" y="1232702"/>
            <a:ext cx="3766753" cy="646332"/>
          </a:xfrm>
          <a:prstGeom prst="rect">
            <a:avLst/>
          </a:prstGeom>
          <a:solidFill>
            <a:schemeClr val="bg1"/>
          </a:solidFill>
          <a:ln>
            <a:noFill/>
          </a:ln>
          <a:effectLst>
            <a:softEdge rad="63500"/>
          </a:effectLst>
        </p:spPr>
        <p:txBody>
          <a:bodyPr lIns="91425" tIns="45700" rIns="91425" bIns="45700" anchor="t" anchorCtr="0">
            <a:noAutofit/>
          </a:bodyPr>
          <a:lstStyle/>
          <a:p>
            <a:pPr lvl="0" algn="ctr">
              <a:lnSpc>
                <a:spcPct val="150000"/>
              </a:lnSpc>
              <a:buSzPct val="25000"/>
            </a:pPr>
            <a:r>
              <a:rPr lang="zh-CN" altLang="en-US"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结合榜单内容种草，加速消费决策</a:t>
            </a:r>
            <a:endParaRPr lang="en-US" b="1" i="0" u="none" strike="noStrike" cap="none"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pic>
        <p:nvPicPr>
          <p:cNvPr id="8" name="图片 7">
            <a:extLst>
              <a:ext uri="{FF2B5EF4-FFF2-40B4-BE49-F238E27FC236}">
                <a16:creationId xmlns:a16="http://schemas.microsoft.com/office/drawing/2014/main" id="{B67FC599-463C-4D17-847D-706482B00D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9631" y="3215888"/>
            <a:ext cx="1329957" cy="2281196"/>
          </a:xfrm>
          <a:prstGeom prst="rect">
            <a:avLst/>
          </a:prstGeom>
          <a:ln>
            <a:solidFill>
              <a:schemeClr val="bg2">
                <a:lumMod val="90000"/>
              </a:schemeClr>
            </a:solidFill>
          </a:ln>
        </p:spPr>
      </p:pic>
      <p:sp>
        <p:nvSpPr>
          <p:cNvPr id="59" name="文本框 58">
            <a:extLst>
              <a:ext uri="{FF2B5EF4-FFF2-40B4-BE49-F238E27FC236}">
                <a16:creationId xmlns:a16="http://schemas.microsoft.com/office/drawing/2014/main" id="{65A8C855-391D-450F-8542-56CECFC5EB0D}"/>
              </a:ext>
            </a:extLst>
          </p:cNvPr>
          <p:cNvSpPr txBox="1"/>
          <p:nvPr/>
        </p:nvSpPr>
        <p:spPr>
          <a:xfrm>
            <a:off x="2017186" y="5581676"/>
            <a:ext cx="706174"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小红书</a:t>
            </a:r>
          </a:p>
        </p:txBody>
      </p:sp>
      <p:pic>
        <p:nvPicPr>
          <p:cNvPr id="10" name="图片 9">
            <a:extLst>
              <a:ext uri="{FF2B5EF4-FFF2-40B4-BE49-F238E27FC236}">
                <a16:creationId xmlns:a16="http://schemas.microsoft.com/office/drawing/2014/main" id="{E4C15FFA-8DB3-4D87-8F2D-86156522E1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06565" y="3203139"/>
            <a:ext cx="1451131" cy="2341599"/>
          </a:xfrm>
          <a:prstGeom prst="rect">
            <a:avLst/>
          </a:prstGeom>
          <a:ln>
            <a:solidFill>
              <a:schemeClr val="bg2">
                <a:lumMod val="90000"/>
              </a:schemeClr>
            </a:solidFill>
          </a:ln>
        </p:spPr>
      </p:pic>
      <p:sp>
        <p:nvSpPr>
          <p:cNvPr id="60" name="文本框 59">
            <a:extLst>
              <a:ext uri="{FF2B5EF4-FFF2-40B4-BE49-F238E27FC236}">
                <a16:creationId xmlns:a16="http://schemas.microsoft.com/office/drawing/2014/main" id="{C81B9850-6265-46F2-A940-6B153283E72B}"/>
              </a:ext>
            </a:extLst>
          </p:cNvPr>
          <p:cNvSpPr txBox="1"/>
          <p:nvPr/>
        </p:nvSpPr>
        <p:spPr>
          <a:xfrm>
            <a:off x="5065334" y="5585480"/>
            <a:ext cx="729478"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B</a:t>
            </a:r>
            <a:r>
              <a:rPr lang="zh-CN" altLang="en-US" sz="1200" dirty="0">
                <a:latin typeface="微软雅黑" panose="020B0503020204020204" pitchFamily="34" charset="-122"/>
                <a:ea typeface="微软雅黑" panose="020B0503020204020204" pitchFamily="34" charset="-122"/>
              </a:rPr>
              <a:t>站</a:t>
            </a:r>
          </a:p>
        </p:txBody>
      </p:sp>
      <p:pic>
        <p:nvPicPr>
          <p:cNvPr id="11" name="图片 10">
            <a:extLst>
              <a:ext uri="{FF2B5EF4-FFF2-40B4-BE49-F238E27FC236}">
                <a16:creationId xmlns:a16="http://schemas.microsoft.com/office/drawing/2014/main" id="{5FAA9B19-A35A-4314-9FE2-2512DCE97500}"/>
              </a:ext>
            </a:extLst>
          </p:cNvPr>
          <p:cNvPicPr>
            <a:picLocks noChangeAspect="1"/>
          </p:cNvPicPr>
          <p:nvPr/>
        </p:nvPicPr>
        <p:blipFill rotWithShape="1">
          <a:blip r:embed="rId8"/>
          <a:srcRect t="3351"/>
          <a:stretch/>
        </p:blipFill>
        <p:spPr>
          <a:xfrm>
            <a:off x="10579044" y="2553955"/>
            <a:ext cx="1354724" cy="2328851"/>
          </a:xfrm>
          <a:prstGeom prst="rect">
            <a:avLst/>
          </a:prstGeom>
          <a:ln>
            <a:solidFill>
              <a:schemeClr val="bg2">
                <a:lumMod val="90000"/>
              </a:schemeClr>
            </a:solidFill>
          </a:ln>
        </p:spPr>
      </p:pic>
      <p:sp>
        <p:nvSpPr>
          <p:cNvPr id="61" name="Shape 279">
            <a:extLst>
              <a:ext uri="{FF2B5EF4-FFF2-40B4-BE49-F238E27FC236}">
                <a16:creationId xmlns:a16="http://schemas.microsoft.com/office/drawing/2014/main" id="{8382AF94-E7B6-4839-B768-9FCD2F3CE584}"/>
              </a:ext>
            </a:extLst>
          </p:cNvPr>
          <p:cNvSpPr txBox="1"/>
          <p:nvPr/>
        </p:nvSpPr>
        <p:spPr>
          <a:xfrm>
            <a:off x="10442584" y="5188690"/>
            <a:ext cx="1627643" cy="356048"/>
          </a:xfrm>
          <a:prstGeom prst="rect">
            <a:avLst/>
          </a:prstGeom>
          <a:noFill/>
          <a:ln>
            <a:noFill/>
          </a:ln>
        </p:spPr>
        <p:txBody>
          <a:bodyPr lIns="91425" tIns="45700" rIns="91425" bIns="45700" anchor="t" anchorCtr="0">
            <a:noAutofit/>
          </a:bodyPr>
          <a:lstStyle/>
          <a:p>
            <a:pPr marL="0" lvl="0" indent="0">
              <a:buSzPct val="25000"/>
            </a:pPr>
            <a:r>
              <a:rPr lang="zh-CN" altLang="en-US" sz="1200" dirty="0">
                <a:latin typeface="微软雅黑" panose="020B0503020204020204" pitchFamily="34" charset="-122"/>
                <a:ea typeface="微软雅黑" panose="020B0503020204020204" pitchFamily="34" charset="-122"/>
                <a:sym typeface="Montserrat" panose="02000505000000020004"/>
              </a:rPr>
              <a:t>小红书</a:t>
            </a:r>
            <a:r>
              <a:rPr lang="en-US" altLang="zh-CN" sz="1200" dirty="0">
                <a:latin typeface="微软雅黑" panose="020B0503020204020204" pitchFamily="34" charset="-122"/>
                <a:ea typeface="微软雅黑" panose="020B0503020204020204" pitchFamily="34" charset="-122"/>
                <a:sym typeface="Montserrat" panose="02000505000000020004"/>
              </a:rPr>
              <a:t>-</a:t>
            </a:r>
            <a:r>
              <a:rPr lang="zh-CN" altLang="en-US" sz="1200" dirty="0">
                <a:latin typeface="微软雅黑" panose="020B0503020204020204" pitchFamily="34" charset="-122"/>
                <a:ea typeface="微软雅黑" panose="020B0503020204020204" pitchFamily="34" charset="-122"/>
                <a:sym typeface="Montserrat" panose="02000505000000020004"/>
              </a:rPr>
              <a:t>本地打卡榜单</a:t>
            </a:r>
            <a:endParaRPr lang="en-US" sz="1200" dirty="0">
              <a:latin typeface="微软雅黑" panose="020B0503020204020204" pitchFamily="34" charset="-122"/>
              <a:ea typeface="微软雅黑" panose="020B0503020204020204" pitchFamily="34" charset="-122"/>
              <a:sym typeface="Montserrat" panose="02000505000000020004"/>
            </a:endParaRPr>
          </a:p>
        </p:txBody>
      </p:sp>
      <p:pic>
        <p:nvPicPr>
          <p:cNvPr id="9" name="图片 8">
            <a:extLst>
              <a:ext uri="{FF2B5EF4-FFF2-40B4-BE49-F238E27FC236}">
                <a16:creationId xmlns:a16="http://schemas.microsoft.com/office/drawing/2014/main" id="{DC8DAD11-ECD1-4144-A806-70EA306BE1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95906" y="2533911"/>
            <a:ext cx="1309323" cy="2328850"/>
          </a:xfrm>
          <a:prstGeom prst="rect">
            <a:avLst/>
          </a:prstGeom>
        </p:spPr>
      </p:pic>
      <p:pic>
        <p:nvPicPr>
          <p:cNvPr id="12" name="图片 11">
            <a:extLst>
              <a:ext uri="{FF2B5EF4-FFF2-40B4-BE49-F238E27FC236}">
                <a16:creationId xmlns:a16="http://schemas.microsoft.com/office/drawing/2014/main" id="{2A96A817-81CC-471E-AA87-3D798B447435}"/>
              </a:ext>
            </a:extLst>
          </p:cNvPr>
          <p:cNvPicPr>
            <a:picLocks noChangeAspect="1"/>
          </p:cNvPicPr>
          <p:nvPr/>
        </p:nvPicPr>
        <p:blipFill>
          <a:blip r:embed="rId10"/>
          <a:stretch>
            <a:fillRect/>
          </a:stretch>
        </p:blipFill>
        <p:spPr>
          <a:xfrm>
            <a:off x="9236896" y="2558325"/>
            <a:ext cx="1306867" cy="2324481"/>
          </a:xfrm>
          <a:prstGeom prst="rect">
            <a:avLst/>
          </a:prstGeom>
        </p:spPr>
      </p:pic>
      <p:sp>
        <p:nvSpPr>
          <p:cNvPr id="62" name="Shape 279">
            <a:extLst>
              <a:ext uri="{FF2B5EF4-FFF2-40B4-BE49-F238E27FC236}">
                <a16:creationId xmlns:a16="http://schemas.microsoft.com/office/drawing/2014/main" id="{31055F46-43C7-4FA5-962A-429DB16B445E}"/>
              </a:ext>
            </a:extLst>
          </p:cNvPr>
          <p:cNvSpPr txBox="1"/>
          <p:nvPr/>
        </p:nvSpPr>
        <p:spPr>
          <a:xfrm>
            <a:off x="9241224" y="5178913"/>
            <a:ext cx="1417541" cy="334795"/>
          </a:xfrm>
          <a:prstGeom prst="rect">
            <a:avLst/>
          </a:prstGeom>
          <a:noFill/>
          <a:ln>
            <a:noFill/>
          </a:ln>
        </p:spPr>
        <p:txBody>
          <a:bodyPr lIns="91425" tIns="45700" rIns="91425" bIns="45700" anchor="t" anchorCtr="0">
            <a:noAutofit/>
          </a:bodyPr>
          <a:lstStyle/>
          <a:p>
            <a:pPr marL="0" lvl="0" indent="0">
              <a:buSzPct val="25000"/>
            </a:pPr>
            <a:r>
              <a:rPr lang="zh-CN" altLang="en-US" sz="1200" dirty="0">
                <a:latin typeface="微软雅黑" panose="020B0503020204020204" pitchFamily="34" charset="-122"/>
                <a:ea typeface="微软雅黑" panose="020B0503020204020204" pitchFamily="34" charset="-122"/>
                <a:sym typeface="Montserrat" panose="02000505000000020004"/>
              </a:rPr>
              <a:t>发现页</a:t>
            </a:r>
            <a:r>
              <a:rPr lang="en-US" altLang="zh-CN" sz="1200" dirty="0">
                <a:latin typeface="微软雅黑" panose="020B0503020204020204" pitchFamily="34" charset="-122"/>
                <a:ea typeface="微软雅黑" panose="020B0503020204020204" pitchFamily="34" charset="-122"/>
                <a:sym typeface="Montserrat" panose="02000505000000020004"/>
              </a:rPr>
              <a:t>-</a:t>
            </a:r>
            <a:r>
              <a:rPr lang="zh-CN" altLang="en-US" sz="1200" dirty="0">
                <a:latin typeface="微软雅黑" panose="020B0503020204020204" pitchFamily="34" charset="-122"/>
                <a:ea typeface="微软雅黑" panose="020B0503020204020204" pitchFamily="34" charset="-122"/>
                <a:sym typeface="Montserrat" panose="02000505000000020004"/>
              </a:rPr>
              <a:t>美食榜</a:t>
            </a:r>
            <a:endParaRPr lang="en-US" sz="1200" dirty="0">
              <a:latin typeface="微软雅黑" panose="020B0503020204020204" pitchFamily="34" charset="-122"/>
              <a:ea typeface="微软雅黑" panose="020B0503020204020204" pitchFamily="34" charset="-122"/>
              <a:sym typeface="Montserrat" panose="02000505000000020004"/>
            </a:endParaRPr>
          </a:p>
        </p:txBody>
      </p:sp>
      <p:sp>
        <p:nvSpPr>
          <p:cNvPr id="63" name="Shape 279">
            <a:extLst>
              <a:ext uri="{FF2B5EF4-FFF2-40B4-BE49-F238E27FC236}">
                <a16:creationId xmlns:a16="http://schemas.microsoft.com/office/drawing/2014/main" id="{F69A7E3C-7786-4A40-AC1B-A49C33EB2EFB}"/>
              </a:ext>
            </a:extLst>
          </p:cNvPr>
          <p:cNvSpPr txBox="1"/>
          <p:nvPr/>
        </p:nvSpPr>
        <p:spPr>
          <a:xfrm>
            <a:off x="6956820" y="1923548"/>
            <a:ext cx="1396123" cy="334795"/>
          </a:xfrm>
          <a:prstGeom prst="rect">
            <a:avLst/>
          </a:prstGeom>
          <a:noFill/>
          <a:ln>
            <a:noFill/>
          </a:ln>
        </p:spPr>
        <p:txBody>
          <a:bodyPr lIns="91425" tIns="45700" rIns="91425" bIns="45700" anchor="t" anchorCtr="0">
            <a:noAutofit/>
          </a:bodyPr>
          <a:lstStyle/>
          <a:p>
            <a:pPr marL="0" lvl="0" indent="0">
              <a:buSzPct val="25000"/>
            </a:pPr>
            <a:r>
              <a:rPr lang="zh-CN" altLang="en-US" sz="1400" dirty="0">
                <a:latin typeface="微软雅黑" panose="020B0503020204020204" pitchFamily="34" charset="-122"/>
                <a:ea typeface="微软雅黑" panose="020B0503020204020204" pitchFamily="34" charset="-122"/>
                <a:sym typeface="Montserrat" panose="02000505000000020004"/>
              </a:rPr>
              <a:t>热度话题导向</a:t>
            </a:r>
            <a:endParaRPr lang="en-US" sz="1400" dirty="0">
              <a:latin typeface="微软雅黑" panose="020B0503020204020204" pitchFamily="34" charset="-122"/>
              <a:ea typeface="微软雅黑" panose="020B0503020204020204" pitchFamily="34" charset="-122"/>
              <a:sym typeface="Montserrat" panose="02000505000000020004"/>
            </a:endParaRPr>
          </a:p>
        </p:txBody>
      </p:sp>
      <p:sp>
        <p:nvSpPr>
          <p:cNvPr id="64" name="Shape 279">
            <a:extLst>
              <a:ext uri="{FF2B5EF4-FFF2-40B4-BE49-F238E27FC236}">
                <a16:creationId xmlns:a16="http://schemas.microsoft.com/office/drawing/2014/main" id="{B2610874-24CD-4A01-8B86-1304A5160517}"/>
              </a:ext>
            </a:extLst>
          </p:cNvPr>
          <p:cNvSpPr txBox="1"/>
          <p:nvPr/>
        </p:nvSpPr>
        <p:spPr>
          <a:xfrm>
            <a:off x="9890329" y="1923548"/>
            <a:ext cx="1354724" cy="334795"/>
          </a:xfrm>
          <a:prstGeom prst="rect">
            <a:avLst/>
          </a:prstGeom>
          <a:noFill/>
          <a:ln>
            <a:noFill/>
          </a:ln>
        </p:spPr>
        <p:txBody>
          <a:bodyPr lIns="91425" tIns="45700" rIns="91425" bIns="45700" anchor="t" anchorCtr="0">
            <a:noAutofit/>
          </a:bodyPr>
          <a:lstStyle/>
          <a:p>
            <a:pPr marL="0" lvl="0" indent="0">
              <a:buSzPct val="25000"/>
            </a:pPr>
            <a:r>
              <a:rPr lang="zh-CN" altLang="en-US" sz="1400" dirty="0">
                <a:latin typeface="微软雅黑" panose="020B0503020204020204" pitchFamily="34" charset="-122"/>
                <a:ea typeface="微软雅黑" panose="020B0503020204020204" pitchFamily="34" charset="-122"/>
                <a:sym typeface="Montserrat" panose="02000505000000020004"/>
              </a:rPr>
              <a:t>分类喜好导向 </a:t>
            </a:r>
            <a:endParaRPr lang="en-US" sz="1400" dirty="0">
              <a:latin typeface="微软雅黑" panose="020B0503020204020204" pitchFamily="34" charset="-122"/>
              <a:ea typeface="微软雅黑" panose="020B0503020204020204" pitchFamily="34" charset="-122"/>
              <a:sym typeface="Montserrat" panose="02000505000000020004"/>
            </a:endParaRPr>
          </a:p>
        </p:txBody>
      </p:sp>
      <p:cxnSp>
        <p:nvCxnSpPr>
          <p:cNvPr id="65" name="直接连接符 64">
            <a:extLst>
              <a:ext uri="{FF2B5EF4-FFF2-40B4-BE49-F238E27FC236}">
                <a16:creationId xmlns:a16="http://schemas.microsoft.com/office/drawing/2014/main" id="{3BE83473-E46F-4833-A77C-BD9F2923D7DC}"/>
              </a:ext>
            </a:extLst>
          </p:cNvPr>
          <p:cNvCxnSpPr>
            <a:cxnSpLocks/>
          </p:cNvCxnSpPr>
          <p:nvPr/>
        </p:nvCxnSpPr>
        <p:spPr>
          <a:xfrm>
            <a:off x="9177565" y="2060549"/>
            <a:ext cx="0" cy="3709251"/>
          </a:xfrm>
          <a:prstGeom prst="line">
            <a:avLst/>
          </a:prstGeom>
          <a:ln w="1270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83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我们之前做的怎么样？</a:t>
            </a:r>
          </a:p>
        </p:txBody>
      </p:sp>
    </p:spTree>
    <p:extLst>
      <p:ext uri="{BB962C8B-B14F-4D97-AF65-F5344CB8AC3E}">
        <p14:creationId xmlns:p14="http://schemas.microsoft.com/office/powerpoint/2010/main" val="3462725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00182"/>
            <a:ext cx="6776133"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我们的产品做的怎么样？</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圆角 35">
            <a:extLst>
              <a:ext uri="{FF2B5EF4-FFF2-40B4-BE49-F238E27FC236}">
                <a16:creationId xmlns:a16="http://schemas.microsoft.com/office/drawing/2014/main" id="{8C64565A-E6EC-40DA-B80F-F6A910DB249A}"/>
              </a:ext>
            </a:extLst>
          </p:cNvPr>
          <p:cNvSpPr/>
          <p:nvPr/>
        </p:nvSpPr>
        <p:spPr>
          <a:xfrm>
            <a:off x="206698" y="1436169"/>
            <a:ext cx="5954740" cy="4545531"/>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7" name="Shape 37">
            <a:extLst>
              <a:ext uri="{FF2B5EF4-FFF2-40B4-BE49-F238E27FC236}">
                <a16:creationId xmlns:a16="http://schemas.microsoft.com/office/drawing/2014/main" id="{C2292779-C45F-46E6-8C84-C429297B6541}"/>
              </a:ext>
            </a:extLst>
          </p:cNvPr>
          <p:cNvSpPr txBox="1"/>
          <p:nvPr/>
        </p:nvSpPr>
        <p:spPr>
          <a:xfrm>
            <a:off x="814655" y="1145614"/>
            <a:ext cx="4678831" cy="517124"/>
          </a:xfrm>
          <a:prstGeom prst="rect">
            <a:avLst/>
          </a:prstGeom>
          <a:solidFill>
            <a:schemeClr val="bg1"/>
          </a:solidFill>
          <a:ln>
            <a:noFill/>
          </a:ln>
          <a:effectLst>
            <a:softEdge rad="63500"/>
          </a:effectLst>
        </p:spPr>
        <p:txBody>
          <a:bodyPr lIns="91425" tIns="45700" rIns="91425" bIns="45700" anchor="t" anchorCtr="0">
            <a:noAutofit/>
          </a:bodyPr>
          <a:lstStyle/>
          <a:p>
            <a:pPr lvl="0" algn="ctr">
              <a:lnSpc>
                <a:spcPct val="150000"/>
              </a:lnSpc>
              <a:buSzPct val="25000"/>
            </a:pPr>
            <a:r>
              <a:rPr lang="en-US" altLang="zh-CN"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招商银行</a:t>
            </a:r>
            <a:r>
              <a:rPr lang="en-US" altLang="zh-CN"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直播产品达到互联网平均水平</a:t>
            </a:r>
            <a:endParaRPr lang="en-US" altLang="zh-CN"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a:p>
            <a:pPr lvl="0" algn="ctr">
              <a:lnSpc>
                <a:spcPct val="150000"/>
              </a:lnSpc>
              <a:buSzPct val="25000"/>
            </a:pPr>
            <a:endParaRPr lang="en-US" b="1" i="0" u="none" strike="noStrike" cap="none"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sp>
        <p:nvSpPr>
          <p:cNvPr id="53" name="Shape 279">
            <a:extLst>
              <a:ext uri="{FF2B5EF4-FFF2-40B4-BE49-F238E27FC236}">
                <a16:creationId xmlns:a16="http://schemas.microsoft.com/office/drawing/2014/main" id="{195769AB-3A66-47D7-BEC8-7995F7A5B7CE}"/>
              </a:ext>
            </a:extLst>
          </p:cNvPr>
          <p:cNvSpPr txBox="1"/>
          <p:nvPr/>
        </p:nvSpPr>
        <p:spPr>
          <a:xfrm>
            <a:off x="6586485" y="5475889"/>
            <a:ext cx="2169845" cy="363823"/>
          </a:xfrm>
          <a:prstGeom prst="rect">
            <a:avLst/>
          </a:prstGeom>
          <a:noFill/>
          <a:ln>
            <a:noFill/>
          </a:ln>
        </p:spPr>
        <p:txBody>
          <a:bodyPr lIns="91425" tIns="45700" rIns="91425" bIns="45700" anchor="t" anchorCtr="0">
            <a:noAutofit/>
          </a:bodyPr>
          <a:lstStyle/>
          <a:p>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掌上生活</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电商直播间主页</a:t>
            </a:r>
          </a:p>
        </p:txBody>
      </p:sp>
      <p:sp>
        <p:nvSpPr>
          <p:cNvPr id="58" name="矩形: 圆角 57">
            <a:extLst>
              <a:ext uri="{FF2B5EF4-FFF2-40B4-BE49-F238E27FC236}">
                <a16:creationId xmlns:a16="http://schemas.microsoft.com/office/drawing/2014/main" id="{6C9BAA75-2740-4520-93FB-F2F38E3C90E5}"/>
              </a:ext>
            </a:extLst>
          </p:cNvPr>
          <p:cNvSpPr/>
          <p:nvPr/>
        </p:nvSpPr>
        <p:spPr>
          <a:xfrm>
            <a:off x="6371610" y="1436169"/>
            <a:ext cx="5577109" cy="4545531"/>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8" name="Shape 40">
            <a:extLst>
              <a:ext uri="{FF2B5EF4-FFF2-40B4-BE49-F238E27FC236}">
                <a16:creationId xmlns:a16="http://schemas.microsoft.com/office/drawing/2014/main" id="{CF9BAB22-F9CD-4FD4-BFBD-6D924A63CCEA}"/>
              </a:ext>
            </a:extLst>
          </p:cNvPr>
          <p:cNvSpPr txBox="1"/>
          <p:nvPr/>
        </p:nvSpPr>
        <p:spPr>
          <a:xfrm>
            <a:off x="7255431" y="1145614"/>
            <a:ext cx="3766753" cy="646332"/>
          </a:xfrm>
          <a:prstGeom prst="rect">
            <a:avLst/>
          </a:prstGeom>
          <a:solidFill>
            <a:schemeClr val="bg1"/>
          </a:solidFill>
          <a:ln>
            <a:noFill/>
          </a:ln>
          <a:effectLst>
            <a:softEdge rad="63500"/>
          </a:effectLst>
        </p:spPr>
        <p:txBody>
          <a:bodyPr lIns="91425" tIns="45700" rIns="91425" bIns="45700" anchor="t" anchorCtr="0">
            <a:noAutofit/>
          </a:bodyPr>
          <a:lstStyle/>
          <a:p>
            <a:pPr lvl="0" algn="ctr">
              <a:lnSpc>
                <a:spcPct val="150000"/>
              </a:lnSpc>
              <a:buSzPct val="25000"/>
            </a:pPr>
            <a:r>
              <a:rPr lang="en-US" altLang="zh-CN"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掌上生活</a:t>
            </a:r>
            <a:r>
              <a:rPr lang="en-US" altLang="zh-CN"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a:t>
            </a:r>
            <a:r>
              <a:rPr lang="zh-CN" altLang="en-US"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直播产品四“不好”</a:t>
            </a:r>
          </a:p>
          <a:p>
            <a:pPr lvl="0" algn="ctr">
              <a:lnSpc>
                <a:spcPct val="150000"/>
              </a:lnSpc>
              <a:buSzPct val="25000"/>
            </a:pPr>
            <a:endParaRPr lang="en-US" b="1" i="0" u="none" strike="noStrike" cap="none"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sp>
        <p:nvSpPr>
          <p:cNvPr id="35" name="Shape 65">
            <a:extLst>
              <a:ext uri="{FF2B5EF4-FFF2-40B4-BE49-F238E27FC236}">
                <a16:creationId xmlns:a16="http://schemas.microsoft.com/office/drawing/2014/main" id="{5135317E-BEAF-41CA-AAFC-03861E75B547}"/>
              </a:ext>
            </a:extLst>
          </p:cNvPr>
          <p:cNvSpPr txBox="1"/>
          <p:nvPr/>
        </p:nvSpPr>
        <p:spPr>
          <a:xfrm>
            <a:off x="227090" y="1729486"/>
            <a:ext cx="4457541" cy="989936"/>
          </a:xfrm>
          <a:prstGeom prst="rect">
            <a:avLst/>
          </a:prstGeom>
          <a:noFill/>
          <a:ln>
            <a:noFill/>
          </a:ln>
        </p:spPr>
        <p:txBody>
          <a:bodyPr lIns="91425" tIns="45700" rIns="91425" bIns="45700" anchor="t" anchorCtr="0">
            <a:noAutofit/>
          </a:bodyPr>
          <a:lstStyle/>
          <a:p>
            <a:pPr marL="0" marR="0" lvl="0" indent="0" rtl="0">
              <a:lnSpc>
                <a:spcPct val="120000"/>
              </a:lnSpc>
              <a:spcBef>
                <a:spcPts val="0"/>
              </a:spcBef>
              <a:buSzPct val="25000"/>
              <a:buNone/>
            </a:pPr>
            <a:r>
              <a:rPr lang="en-US" sz="13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1</a:t>
            </a:r>
            <a:r>
              <a:rPr lang="zh-CN" altLang="en-US" sz="13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、页面逻辑清晰</a:t>
            </a:r>
            <a:endParaRPr lang="en-US" altLang="zh-CN" sz="13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lvl="0">
              <a:lnSpc>
                <a:spcPct val="120000"/>
              </a:lnSpc>
              <a:buSzPct val="25000"/>
            </a:pPr>
            <a:r>
              <a:rPr lang="zh-CN" altLang="en-US" sz="13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常态入口→合集页</a:t>
            </a:r>
            <a:r>
              <a:rPr lang="en-US" altLang="zh-CN" sz="13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3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栏目页→直播间主页→货品页</a:t>
            </a:r>
            <a:r>
              <a:rPr lang="en-US" altLang="zh-CN" sz="13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  </a:t>
            </a:r>
          </a:p>
          <a:p>
            <a:pPr lvl="0">
              <a:lnSpc>
                <a:spcPct val="120000"/>
              </a:lnSpc>
              <a:buSzPct val="25000"/>
            </a:pPr>
            <a:r>
              <a:rPr lang="zh-CN" altLang="en-US" sz="13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吸引流量→流量分发</a:t>
            </a:r>
            <a:r>
              <a:rPr lang="en-US" altLang="zh-CN" sz="13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3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内容分类→直播内容呈现→带货</a:t>
            </a:r>
            <a:endParaRPr lang="en-US" altLang="zh-CN" sz="13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59" name="文本框 58">
            <a:extLst>
              <a:ext uri="{FF2B5EF4-FFF2-40B4-BE49-F238E27FC236}">
                <a16:creationId xmlns:a16="http://schemas.microsoft.com/office/drawing/2014/main" id="{8B098897-5D1C-4FDF-955A-41479B8E51E7}"/>
              </a:ext>
            </a:extLst>
          </p:cNvPr>
          <p:cNvSpPr txBox="1"/>
          <p:nvPr/>
        </p:nvSpPr>
        <p:spPr>
          <a:xfrm>
            <a:off x="4182682" y="1724889"/>
            <a:ext cx="2109882" cy="79214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Pct val="25000"/>
              <a:buFontTx/>
              <a:buNone/>
              <a:tabLst/>
              <a:defRPr/>
            </a:pPr>
            <a:r>
              <a:rPr kumimoji="0" lang="en-US" altLang="zh-CN" sz="1300" b="1" i="0" u="none" strike="noStrike" kern="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rPr>
              <a:t>2</a:t>
            </a:r>
            <a:r>
              <a:rPr kumimoji="0" lang="zh-CN" altLang="en-US" sz="1300" b="1" i="0" u="none" strike="noStrike" kern="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rPr>
              <a:t>、功能点完善</a:t>
            </a:r>
            <a:endParaRPr kumimoji="0" lang="en-US" altLang="zh-CN" sz="1300" b="1" i="0" u="none" strike="noStrike" kern="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l" defTabSz="914400" rtl="0" eaLnBrk="1" fontAlgn="auto" latinLnBrk="0" hangingPunct="1">
              <a:lnSpc>
                <a:spcPct val="120000"/>
              </a:lnSpc>
              <a:spcBef>
                <a:spcPts val="0"/>
              </a:spcBef>
              <a:spcAft>
                <a:spcPts val="0"/>
              </a:spcAft>
              <a:buClrTx/>
              <a:buSzPct val="25000"/>
              <a:buFontTx/>
              <a:buNone/>
              <a:tabLst/>
              <a:defRPr/>
            </a:pPr>
            <a:r>
              <a:rPr kumimoji="0" lang="zh-CN" altLang="en-US" sz="1300" b="0" i="0" u="none" strike="noStrike" kern="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rPr>
              <a:t>内容呈现丰富、互动形式多样、带货设置合理</a:t>
            </a:r>
            <a:endParaRPr kumimoji="0" lang="en-US" altLang="zh-CN" sz="1300" b="0" i="0" u="none" strike="noStrike" kern="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pic>
        <p:nvPicPr>
          <p:cNvPr id="60" name="图片 59">
            <a:extLst>
              <a:ext uri="{FF2B5EF4-FFF2-40B4-BE49-F238E27FC236}">
                <a16:creationId xmlns:a16="http://schemas.microsoft.com/office/drawing/2014/main" id="{D9A7BA2B-00D4-4EDC-BEC7-DA1D315F8872}"/>
              </a:ext>
            </a:extLst>
          </p:cNvPr>
          <p:cNvPicPr>
            <a:picLocks noChangeAspect="1"/>
          </p:cNvPicPr>
          <p:nvPr/>
        </p:nvPicPr>
        <p:blipFill>
          <a:blip r:embed="rId3"/>
          <a:stretch>
            <a:fillRect/>
          </a:stretch>
        </p:blipFill>
        <p:spPr>
          <a:xfrm>
            <a:off x="441713" y="2627310"/>
            <a:ext cx="1733882" cy="2994888"/>
          </a:xfrm>
          <a:prstGeom prst="rect">
            <a:avLst/>
          </a:prstGeom>
        </p:spPr>
      </p:pic>
      <p:pic>
        <p:nvPicPr>
          <p:cNvPr id="61" name="图片 60">
            <a:extLst>
              <a:ext uri="{FF2B5EF4-FFF2-40B4-BE49-F238E27FC236}">
                <a16:creationId xmlns:a16="http://schemas.microsoft.com/office/drawing/2014/main" id="{C840EC7E-A54E-4EE3-BAB9-397380B4271B}"/>
              </a:ext>
            </a:extLst>
          </p:cNvPr>
          <p:cNvPicPr>
            <a:picLocks noChangeAspect="1"/>
          </p:cNvPicPr>
          <p:nvPr/>
        </p:nvPicPr>
        <p:blipFill>
          <a:blip r:embed="rId4"/>
          <a:stretch>
            <a:fillRect/>
          </a:stretch>
        </p:blipFill>
        <p:spPr>
          <a:xfrm>
            <a:off x="2312508" y="2633651"/>
            <a:ext cx="1735516" cy="2994889"/>
          </a:xfrm>
          <a:prstGeom prst="rect">
            <a:avLst/>
          </a:prstGeom>
        </p:spPr>
      </p:pic>
      <p:pic>
        <p:nvPicPr>
          <p:cNvPr id="62" name="图片 61">
            <a:extLst>
              <a:ext uri="{FF2B5EF4-FFF2-40B4-BE49-F238E27FC236}">
                <a16:creationId xmlns:a16="http://schemas.microsoft.com/office/drawing/2014/main" id="{1B9E1EBE-6891-4AE3-9158-26217BCBB3CB}"/>
              </a:ext>
            </a:extLst>
          </p:cNvPr>
          <p:cNvPicPr>
            <a:picLocks noChangeAspect="1"/>
          </p:cNvPicPr>
          <p:nvPr/>
        </p:nvPicPr>
        <p:blipFill>
          <a:blip r:embed="rId5"/>
          <a:stretch>
            <a:fillRect/>
          </a:stretch>
        </p:blipFill>
        <p:spPr>
          <a:xfrm>
            <a:off x="4256784" y="2609629"/>
            <a:ext cx="1731902" cy="3012569"/>
          </a:xfrm>
          <a:prstGeom prst="rect">
            <a:avLst/>
          </a:prstGeom>
        </p:spPr>
      </p:pic>
      <p:sp>
        <p:nvSpPr>
          <p:cNvPr id="63" name="文本框 62">
            <a:extLst>
              <a:ext uri="{FF2B5EF4-FFF2-40B4-BE49-F238E27FC236}">
                <a16:creationId xmlns:a16="http://schemas.microsoft.com/office/drawing/2014/main" id="{98176FAB-26B9-4626-B520-0E3DACF53172}"/>
              </a:ext>
            </a:extLst>
          </p:cNvPr>
          <p:cNvSpPr txBox="1"/>
          <p:nvPr/>
        </p:nvSpPr>
        <p:spPr>
          <a:xfrm>
            <a:off x="748647" y="5672675"/>
            <a:ext cx="1120014"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直播合集页</a:t>
            </a:r>
          </a:p>
        </p:txBody>
      </p:sp>
      <p:sp>
        <p:nvSpPr>
          <p:cNvPr id="64" name="文本框 63">
            <a:extLst>
              <a:ext uri="{FF2B5EF4-FFF2-40B4-BE49-F238E27FC236}">
                <a16:creationId xmlns:a16="http://schemas.microsoft.com/office/drawing/2014/main" id="{4CF4D192-91C9-4C5D-AEB1-A9BFD0DA5F19}"/>
              </a:ext>
            </a:extLst>
          </p:cNvPr>
          <p:cNvSpPr txBox="1"/>
          <p:nvPr/>
        </p:nvSpPr>
        <p:spPr>
          <a:xfrm>
            <a:off x="2667592" y="5672675"/>
            <a:ext cx="1120014"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王牌栏目页</a:t>
            </a:r>
          </a:p>
        </p:txBody>
      </p:sp>
      <p:sp>
        <p:nvSpPr>
          <p:cNvPr id="65" name="文本框 64">
            <a:extLst>
              <a:ext uri="{FF2B5EF4-FFF2-40B4-BE49-F238E27FC236}">
                <a16:creationId xmlns:a16="http://schemas.microsoft.com/office/drawing/2014/main" id="{340836AC-C75A-4442-A527-CC6E0BF9DB9F}"/>
              </a:ext>
            </a:extLst>
          </p:cNvPr>
          <p:cNvSpPr txBox="1"/>
          <p:nvPr/>
        </p:nvSpPr>
        <p:spPr>
          <a:xfrm>
            <a:off x="4568460" y="5672675"/>
            <a:ext cx="1120014"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直播间主页</a:t>
            </a:r>
          </a:p>
        </p:txBody>
      </p:sp>
      <p:pic>
        <p:nvPicPr>
          <p:cNvPr id="66" name="图片 65">
            <a:extLst>
              <a:ext uri="{FF2B5EF4-FFF2-40B4-BE49-F238E27FC236}">
                <a16:creationId xmlns:a16="http://schemas.microsoft.com/office/drawing/2014/main" id="{AEED81F7-A205-462C-9366-976125DB32B7}"/>
              </a:ext>
            </a:extLst>
          </p:cNvPr>
          <p:cNvPicPr>
            <a:picLocks noChangeAspect="1"/>
          </p:cNvPicPr>
          <p:nvPr/>
        </p:nvPicPr>
        <p:blipFill>
          <a:blip r:embed="rId6"/>
          <a:stretch>
            <a:fillRect/>
          </a:stretch>
        </p:blipFill>
        <p:spPr>
          <a:xfrm>
            <a:off x="6529702" y="1914816"/>
            <a:ext cx="2346560" cy="3488553"/>
          </a:xfrm>
          <a:prstGeom prst="rect">
            <a:avLst/>
          </a:prstGeom>
        </p:spPr>
      </p:pic>
      <p:sp>
        <p:nvSpPr>
          <p:cNvPr id="67" name="Shape 65">
            <a:extLst>
              <a:ext uri="{FF2B5EF4-FFF2-40B4-BE49-F238E27FC236}">
                <a16:creationId xmlns:a16="http://schemas.microsoft.com/office/drawing/2014/main" id="{A77486D1-4104-4761-8A36-2C1673EA91C8}"/>
              </a:ext>
            </a:extLst>
          </p:cNvPr>
          <p:cNvSpPr txBox="1"/>
          <p:nvPr/>
        </p:nvSpPr>
        <p:spPr>
          <a:xfrm>
            <a:off x="9243398" y="1914816"/>
            <a:ext cx="2358515" cy="1411668"/>
          </a:xfrm>
          <a:prstGeom prst="rect">
            <a:avLst/>
          </a:prstGeom>
          <a:noFill/>
          <a:ln>
            <a:noFill/>
          </a:ln>
        </p:spPr>
        <p:txBody>
          <a:bodyPr lIns="91425" tIns="45700" rIns="91425" bIns="45700" anchor="t" anchorCtr="0">
            <a:noAutofit/>
          </a:bodyPr>
          <a:lstStyle/>
          <a:p>
            <a:pPr algn="just">
              <a:lnSpc>
                <a:spcPct val="200000"/>
              </a:lnSpc>
              <a:buSzPct val="25000"/>
            </a:pPr>
            <a:r>
              <a:rPr lang="en-US" altLang="zh-CN"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1</a:t>
            </a:r>
            <a:r>
              <a:rPr lang="zh-CN" altLang="en-US"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b="1"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不好看</a:t>
            </a:r>
            <a:endParaRPr lang="en-US" altLang="zh-CN" sz="1400" b="1"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algn="just">
              <a:lnSpc>
                <a:spcPct val="200000"/>
              </a:lnSpc>
              <a:buSzPct val="25000"/>
            </a:pPr>
            <a:r>
              <a:rPr lang="zh-CN" altLang="en-US"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横屏直播、技术承载能力弱</a:t>
            </a:r>
            <a:endParaRPr lang="en-US" altLang="zh-CN"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lvl="0" algn="just">
              <a:lnSpc>
                <a:spcPct val="200000"/>
              </a:lnSpc>
              <a:buSzPct val="25000"/>
            </a:pPr>
            <a:r>
              <a:rPr lang="en-US" altLang="zh-CN"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2</a:t>
            </a:r>
            <a:r>
              <a:rPr lang="zh-CN" altLang="en-US"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b="1"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不好玩</a:t>
            </a:r>
            <a:endParaRPr lang="en-US" altLang="zh-CN" sz="1400" b="1"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lvl="0" algn="just">
              <a:lnSpc>
                <a:spcPct val="200000"/>
              </a:lnSpc>
              <a:buSzPct val="25000"/>
            </a:pPr>
            <a:r>
              <a:rPr lang="zh-CN" altLang="en-US"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可设置互动形式太少</a:t>
            </a:r>
          </a:p>
          <a:p>
            <a:pPr lvl="0" algn="just">
              <a:lnSpc>
                <a:spcPct val="200000"/>
              </a:lnSpc>
              <a:buSzPct val="25000"/>
            </a:pPr>
            <a:r>
              <a:rPr lang="en-US" altLang="zh-CN"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3</a:t>
            </a:r>
            <a:r>
              <a:rPr lang="zh-CN" altLang="en-US"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b="1"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不好买</a:t>
            </a:r>
            <a:endParaRPr lang="en-US" altLang="zh-CN" sz="1400" b="1"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lvl="0" algn="just">
              <a:lnSpc>
                <a:spcPct val="200000"/>
              </a:lnSpc>
              <a:buSzPct val="25000"/>
            </a:pPr>
            <a:r>
              <a:rPr lang="zh-CN" altLang="en-US"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商品链接一次只能挂</a:t>
            </a:r>
            <a:r>
              <a:rPr lang="en-US" altLang="zh-CN"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6</a:t>
            </a:r>
            <a:r>
              <a:rPr lang="zh-CN" altLang="en-US"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个</a:t>
            </a:r>
            <a:endParaRPr lang="en-US" altLang="zh-CN"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lvl="0" algn="just">
              <a:lnSpc>
                <a:spcPct val="200000"/>
              </a:lnSpc>
              <a:buSzPct val="25000"/>
            </a:pPr>
            <a:r>
              <a:rPr lang="en-US" altLang="zh-CN"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4</a:t>
            </a:r>
            <a:r>
              <a:rPr lang="zh-CN" altLang="en-US"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400" b="1"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不好用</a:t>
            </a:r>
            <a:endParaRPr lang="en-US" altLang="zh-CN" sz="1400" b="1"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algn="just">
              <a:lnSpc>
                <a:spcPct val="200000"/>
              </a:lnSpc>
              <a:buSzPct val="25000"/>
            </a:pPr>
            <a:r>
              <a:rPr lang="zh-CN" altLang="en-US"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rPr>
              <a:t>直播助手可配置功能有限</a:t>
            </a:r>
            <a:endParaRPr lang="en-US" altLang="zh-CN"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algn="just">
              <a:lnSpc>
                <a:spcPct val="180000"/>
              </a:lnSpc>
              <a:buSzPct val="25000"/>
            </a:pPr>
            <a:endParaRPr lang="en-US" altLang="zh-CN" sz="1400" dirty="0">
              <a:solidFill>
                <a:schemeClr val="dk1"/>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Tree>
    <p:extLst>
      <p:ext uri="{BB962C8B-B14F-4D97-AF65-F5344CB8AC3E}">
        <p14:creationId xmlns:p14="http://schemas.microsoft.com/office/powerpoint/2010/main" val="268717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1255">
            <a:extLst>
              <a:ext uri="{FF2B5EF4-FFF2-40B4-BE49-F238E27FC236}">
                <a16:creationId xmlns:a16="http://schemas.microsoft.com/office/drawing/2014/main" id="{B5B76041-0280-447A-8859-00AAD93A4FDF}"/>
              </a:ext>
            </a:extLst>
          </p:cNvPr>
          <p:cNvSpPr txBox="1"/>
          <p:nvPr/>
        </p:nvSpPr>
        <p:spPr>
          <a:xfrm>
            <a:off x="9899871" y="3993248"/>
            <a:ext cx="1508561" cy="1964728"/>
          </a:xfrm>
          <a:prstGeom prst="rect">
            <a:avLst/>
          </a:prstGeom>
          <a:noFill/>
          <a:ln w="12700" cap="flat" cmpd="sng">
            <a:solidFill>
              <a:schemeClr val="bg1">
                <a:lumMod val="85000"/>
              </a:schemeClr>
            </a:solidFill>
            <a:prstDash val="solid"/>
            <a:round/>
            <a:headEnd type="none" w="med" len="med"/>
            <a:tailEnd type="none" w="med" len="med"/>
          </a:ln>
        </p:spPr>
        <p:txBody>
          <a:bodyPr lIns="243825" tIns="121900" rIns="243825" bIns="121900" anchor="ctr" anchorCtr="0">
            <a:noAutofit/>
          </a:bodyPr>
          <a:lstStyle/>
          <a:p>
            <a:pPr marL="0" marR="0" lvl="0" indent="0" algn="just" rtl="0">
              <a:lnSpc>
                <a:spcPct val="120000"/>
              </a:lnSpc>
              <a:spcBef>
                <a:spcPts val="0"/>
              </a:spcBef>
              <a:buSzPct val="25000"/>
              <a:buNone/>
            </a:pPr>
            <a:r>
              <a:rPr lang="zh-CN" altLang="en-US" sz="11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得：</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带货转化率</a:t>
            </a:r>
            <a:r>
              <a:rPr lang="en-US" altLang="zh-CN"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下单</a:t>
            </a:r>
            <a:r>
              <a:rPr lang="en-US" altLang="zh-CN"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浏览</a:t>
            </a:r>
            <a:r>
              <a:rPr lang="en-US" altLang="zh-CN"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高。</a:t>
            </a:r>
          </a:p>
          <a:p>
            <a:pPr marL="0" marR="0" lvl="0" indent="0" algn="just" rtl="0">
              <a:lnSpc>
                <a:spcPct val="120000"/>
              </a:lnSpc>
              <a:spcBef>
                <a:spcPts val="0"/>
              </a:spcBef>
              <a:buSzPct val="25000"/>
              <a:buNone/>
            </a:pPr>
            <a:r>
              <a:rPr lang="zh-CN" altLang="en-US" sz="11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失：</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由于产品和技术缺陷，直播前传播无动力，直播时基本</a:t>
            </a:r>
            <a:r>
              <a:rPr lang="en-US" altLang="zh-CN"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0</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互动。</a:t>
            </a:r>
          </a:p>
        </p:txBody>
      </p:sp>
      <p:sp>
        <p:nvSpPr>
          <p:cNvPr id="27" name="Shape 1255">
            <a:extLst>
              <a:ext uri="{FF2B5EF4-FFF2-40B4-BE49-F238E27FC236}">
                <a16:creationId xmlns:a16="http://schemas.microsoft.com/office/drawing/2014/main" id="{500EE6EE-9796-4544-A245-F57A21F20AC6}"/>
              </a:ext>
            </a:extLst>
          </p:cNvPr>
          <p:cNvSpPr txBox="1"/>
          <p:nvPr/>
        </p:nvSpPr>
        <p:spPr>
          <a:xfrm>
            <a:off x="8194157" y="4005919"/>
            <a:ext cx="1508561" cy="1964728"/>
          </a:xfrm>
          <a:prstGeom prst="rect">
            <a:avLst/>
          </a:prstGeom>
          <a:noFill/>
          <a:ln w="12700" cap="flat" cmpd="sng">
            <a:solidFill>
              <a:schemeClr val="bg1">
                <a:lumMod val="85000"/>
              </a:schemeClr>
            </a:solidFill>
            <a:prstDash val="solid"/>
            <a:round/>
            <a:headEnd type="none" w="med" len="med"/>
            <a:tailEnd type="none" w="med" len="med"/>
          </a:ln>
        </p:spPr>
        <p:txBody>
          <a:bodyPr lIns="243825" tIns="121900" rIns="243825" bIns="121900" anchor="ctr" anchorCtr="0">
            <a:noAutofit/>
          </a:bodyPr>
          <a:lstStyle/>
          <a:p>
            <a:pPr marL="0" marR="0" lvl="0" indent="0" algn="just" rtl="0">
              <a:lnSpc>
                <a:spcPct val="120000"/>
              </a:lnSpc>
              <a:spcBef>
                <a:spcPts val="0"/>
              </a:spcBef>
              <a:buSzPct val="25000"/>
              <a:buNone/>
            </a:pPr>
            <a:r>
              <a:rPr lang="zh-CN" altLang="en-US" sz="11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失</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：经营能力有限，不存在栏目化运营。</a:t>
            </a:r>
          </a:p>
        </p:txBody>
      </p:sp>
      <p:sp>
        <p:nvSpPr>
          <p:cNvPr id="26" name="Shape 1255">
            <a:extLst>
              <a:ext uri="{FF2B5EF4-FFF2-40B4-BE49-F238E27FC236}">
                <a16:creationId xmlns:a16="http://schemas.microsoft.com/office/drawing/2014/main" id="{92A23123-9C63-4D03-9A18-403B926AF0F1}"/>
              </a:ext>
            </a:extLst>
          </p:cNvPr>
          <p:cNvSpPr txBox="1"/>
          <p:nvPr/>
        </p:nvSpPr>
        <p:spPr>
          <a:xfrm>
            <a:off x="6455388" y="4005919"/>
            <a:ext cx="1508561" cy="1964728"/>
          </a:xfrm>
          <a:prstGeom prst="rect">
            <a:avLst/>
          </a:prstGeom>
          <a:noFill/>
          <a:ln w="12700" cap="flat" cmpd="sng">
            <a:solidFill>
              <a:schemeClr val="bg1">
                <a:lumMod val="85000"/>
              </a:schemeClr>
            </a:solidFill>
            <a:prstDash val="solid"/>
            <a:round/>
            <a:headEnd type="none" w="med" len="med"/>
            <a:tailEnd type="none" w="med" len="med"/>
          </a:ln>
        </p:spPr>
        <p:txBody>
          <a:bodyPr lIns="243825" tIns="121900" rIns="243825" bIns="121900" anchor="ctr" anchorCtr="0">
            <a:noAutofit/>
          </a:bodyPr>
          <a:lstStyle/>
          <a:p>
            <a:pPr marL="0" marR="0" lvl="0" indent="0" algn="just" rtl="0">
              <a:lnSpc>
                <a:spcPct val="120000"/>
              </a:lnSpc>
              <a:spcBef>
                <a:spcPts val="0"/>
              </a:spcBef>
              <a:buSzPct val="25000"/>
              <a:buNone/>
            </a:pPr>
            <a:r>
              <a:rPr lang="zh-CN" altLang="en-US" sz="11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得：</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形成了电商</a:t>
            </a:r>
            <a:r>
              <a:rPr lang="en-US" altLang="zh-CN"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品牌的主播联盟。</a:t>
            </a:r>
            <a:endParaRPr lang="en-US" altLang="zh-CN"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120000"/>
              </a:lnSpc>
              <a:spcBef>
                <a:spcPts val="0"/>
              </a:spcBef>
              <a:buSzPct val="25000"/>
              <a:buNone/>
            </a:pPr>
            <a:r>
              <a:rPr lang="zh-CN" altLang="en-US" sz="11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失：</a:t>
            </a:r>
            <a:endParaRPr lang="en-US" altLang="zh-CN" sz="11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120000"/>
              </a:lnSpc>
              <a:spcBef>
                <a:spcPts val="0"/>
              </a:spcBef>
              <a:buSzPct val="25000"/>
              <a:buNone/>
            </a:pPr>
            <a:r>
              <a:rPr lang="zh-CN" altLang="en-US" sz="11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缺主播缺运营，部门间缺乏沟通合作。</a:t>
            </a:r>
          </a:p>
        </p:txBody>
      </p:sp>
      <p:sp>
        <p:nvSpPr>
          <p:cNvPr id="4" name="文本框 3"/>
          <p:cNvSpPr txBox="1"/>
          <p:nvPr/>
        </p:nvSpPr>
        <p:spPr>
          <a:xfrm>
            <a:off x="0" y="380511"/>
            <a:ext cx="6806131"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我们的运营做的怎么样？</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Shape 1263">
            <a:extLst>
              <a:ext uri="{FF2B5EF4-FFF2-40B4-BE49-F238E27FC236}">
                <a16:creationId xmlns:a16="http://schemas.microsoft.com/office/drawing/2014/main" id="{4E69C0D4-7D36-4E81-A177-D85A8A7F8DA5}"/>
              </a:ext>
            </a:extLst>
          </p:cNvPr>
          <p:cNvSpPr txBox="1"/>
          <p:nvPr/>
        </p:nvSpPr>
        <p:spPr>
          <a:xfrm>
            <a:off x="6095814" y="1348417"/>
            <a:ext cx="2206515" cy="646332"/>
          </a:xfrm>
          <a:prstGeom prst="rect">
            <a:avLst/>
          </a:prstGeom>
          <a:noFill/>
          <a:ln>
            <a:noFill/>
          </a:ln>
        </p:spPr>
        <p:txBody>
          <a:bodyPr lIns="243775" tIns="121875" rIns="243775" bIns="121875" anchor="ctr" anchorCtr="0">
            <a:noAutofit/>
          </a:bodyPr>
          <a:lstStyle/>
          <a:p>
            <a:pPr marL="0" marR="0" lvl="0" indent="0" algn="ctr" rtl="0">
              <a:lnSpc>
                <a:spcPct val="100000"/>
              </a:lnSpc>
              <a:spcBef>
                <a:spcPts val="0"/>
              </a:spcBef>
              <a:buSzPct val="25000"/>
              <a:buNone/>
            </a:pP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主播团队：招</a:t>
            </a:r>
            <a:r>
              <a:rPr lang="zh-CN" altLang="en-US" sz="1600"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掌</a:t>
            </a:r>
            <a:endParaRPr lang="en-US" sz="16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31" name="Shape 1264">
            <a:extLst>
              <a:ext uri="{FF2B5EF4-FFF2-40B4-BE49-F238E27FC236}">
                <a16:creationId xmlns:a16="http://schemas.microsoft.com/office/drawing/2014/main" id="{AEA5513F-3A50-44BD-B96E-3736206523C6}"/>
              </a:ext>
            </a:extLst>
          </p:cNvPr>
          <p:cNvSpPr txBox="1"/>
          <p:nvPr/>
        </p:nvSpPr>
        <p:spPr>
          <a:xfrm>
            <a:off x="8115546" y="1354338"/>
            <a:ext cx="1767521" cy="646331"/>
          </a:xfrm>
          <a:prstGeom prst="rect">
            <a:avLst/>
          </a:prstGeom>
          <a:noFill/>
          <a:ln>
            <a:noFill/>
          </a:ln>
        </p:spPr>
        <p:txBody>
          <a:bodyPr lIns="243775" tIns="121875" rIns="243775" bIns="121875"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平台：招</a:t>
            </a:r>
            <a:r>
              <a:rPr lang="zh-CN" altLang="en-US" sz="1600"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掌</a:t>
            </a:r>
            <a:endParaRPr kumimoji="0" lang="en-US" altLang="zh-CN" sz="1600" b="1" i="0" u="none" strike="noStrike" kern="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39" name="Shape 1265">
            <a:extLst>
              <a:ext uri="{FF2B5EF4-FFF2-40B4-BE49-F238E27FC236}">
                <a16:creationId xmlns:a16="http://schemas.microsoft.com/office/drawing/2014/main" id="{23BCF630-3509-48B8-9254-59AC990867FF}"/>
              </a:ext>
            </a:extLst>
          </p:cNvPr>
          <p:cNvSpPr txBox="1"/>
          <p:nvPr/>
        </p:nvSpPr>
        <p:spPr>
          <a:xfrm>
            <a:off x="9769145" y="1348416"/>
            <a:ext cx="1767520" cy="646333"/>
          </a:xfrm>
          <a:prstGeom prst="rect">
            <a:avLst/>
          </a:prstGeom>
          <a:noFill/>
          <a:ln>
            <a:noFill/>
          </a:ln>
        </p:spPr>
        <p:txBody>
          <a:bodyPr lIns="243775" tIns="121875" rIns="243775" bIns="121875"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用户：招</a:t>
            </a:r>
            <a:r>
              <a:rPr lang="zh-CN" altLang="en-US" sz="1600" b="1"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掌</a:t>
            </a:r>
            <a:endParaRPr kumimoji="0" lang="en-US" altLang="zh-CN" sz="1600" b="1" i="0" u="none" strike="noStrike" kern="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42" name="Shape 1255">
            <a:extLst>
              <a:ext uri="{FF2B5EF4-FFF2-40B4-BE49-F238E27FC236}">
                <a16:creationId xmlns:a16="http://schemas.microsoft.com/office/drawing/2014/main" id="{47AB8883-95CA-4BCB-B523-6423B0A538F8}"/>
              </a:ext>
            </a:extLst>
          </p:cNvPr>
          <p:cNvSpPr txBox="1"/>
          <p:nvPr/>
        </p:nvSpPr>
        <p:spPr>
          <a:xfrm>
            <a:off x="6457236" y="2072386"/>
            <a:ext cx="1508561" cy="1964728"/>
          </a:xfrm>
          <a:prstGeom prst="rect">
            <a:avLst/>
          </a:prstGeom>
          <a:solidFill>
            <a:schemeClr val="bg2">
              <a:lumMod val="25000"/>
            </a:schemeClr>
          </a:solidFill>
          <a:ln w="12700" cap="flat" cmpd="sng">
            <a:solidFill>
              <a:schemeClr val="bg1">
                <a:lumMod val="85000"/>
              </a:schemeClr>
            </a:solidFill>
            <a:prstDash val="solid"/>
            <a:round/>
            <a:headEnd type="none" w="med" len="med"/>
            <a:tailEnd type="none" w="med" len="med"/>
          </a:ln>
        </p:spPr>
        <p:txBody>
          <a:bodyPr lIns="243825" tIns="121900" rIns="243825" bIns="121900" anchor="ctr" anchorCtr="0">
            <a:noAutofit/>
          </a:bodyPr>
          <a:lstStyle/>
          <a:p>
            <a:pPr marL="0" marR="0" lvl="0" indent="0" algn="just" rtl="0">
              <a:lnSpc>
                <a:spcPct val="120000"/>
              </a:lnSpc>
              <a:spcBef>
                <a:spcPts val="0"/>
              </a:spcBef>
              <a:buSzPct val="25000"/>
              <a:buNone/>
            </a:pPr>
            <a:r>
              <a:rPr lang="zh-CN" altLang="en-US" sz="1100" b="1"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得：</a:t>
            </a:r>
            <a:r>
              <a:rPr lang="zh-CN" alt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形成了总行</a:t>
            </a:r>
            <a:r>
              <a:rPr lang="en-US" altLang="zh-CN"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分行</a:t>
            </a:r>
            <a:r>
              <a:rPr lang="en-US" altLang="zh-CN"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机构的主播联盟；有当家主播。</a:t>
            </a:r>
            <a:endParaRPr lang="en-US" altLang="zh-CN"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120000"/>
              </a:lnSpc>
              <a:spcBef>
                <a:spcPts val="0"/>
              </a:spcBef>
              <a:buSzPct val="25000"/>
              <a:buNone/>
            </a:pPr>
            <a:r>
              <a:rPr lang="zh-CN" altLang="en-US" sz="1100" b="1"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失：</a:t>
            </a:r>
            <a:r>
              <a:rPr lang="zh-CN" alt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分行主播抱怨直播费时费力，动力不足。</a:t>
            </a:r>
            <a:endParaRPr 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46" name="文本框 45">
            <a:extLst>
              <a:ext uri="{FF2B5EF4-FFF2-40B4-BE49-F238E27FC236}">
                <a16:creationId xmlns:a16="http://schemas.microsoft.com/office/drawing/2014/main" id="{1E381D88-2309-4060-916F-F7737CA802CD}"/>
              </a:ext>
            </a:extLst>
          </p:cNvPr>
          <p:cNvSpPr txBox="1"/>
          <p:nvPr/>
        </p:nvSpPr>
        <p:spPr>
          <a:xfrm>
            <a:off x="3184067" y="4415978"/>
            <a:ext cx="2817409" cy="1144609"/>
          </a:xfrm>
          <a:prstGeom prst="rect">
            <a:avLst/>
          </a:prstGeom>
          <a:noFill/>
        </p:spPr>
        <p:txBody>
          <a:bodyPr wrap="square" rtlCol="0">
            <a:spAutoFit/>
          </a:bodyPr>
          <a:lstStyle/>
          <a:p>
            <a:pPr algn="just">
              <a:lnSpc>
                <a:spcPct val="20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2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掌上生活</a:t>
            </a:r>
            <a:r>
              <a:rPr lang="en-US" altLang="zh-CN" sz="12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2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直播带货转化率很高。但</a:t>
            </a:r>
            <a:r>
              <a:rPr lang="zh-CN" altLang="zh-CN" sz="12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受限于产品，</a:t>
            </a:r>
            <a:r>
              <a:rPr lang="zh-CN" altLang="en-US" sz="12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且缺乏人员运营，无法玩转。</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58241B3B-4FE2-4645-A883-264672852271}"/>
              </a:ext>
            </a:extLst>
          </p:cNvPr>
          <p:cNvSpPr txBox="1"/>
          <p:nvPr/>
        </p:nvSpPr>
        <p:spPr>
          <a:xfrm>
            <a:off x="1062855" y="2123224"/>
            <a:ext cx="2066319" cy="152618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kumimoji="0" lang="zh-CN" altLang="en-US"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rPr>
              <a:t>栏目化直播间</a:t>
            </a: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285750" indent="-285750">
              <a:lnSpc>
                <a:spcPct val="150000"/>
              </a:lnSpc>
              <a:buFont typeface="Wingdings" panose="05000000000000000000" pitchFamily="2" charset="2"/>
              <a:buChar char="ü"/>
            </a:pPr>
            <a:r>
              <a:rPr lang="zh-CN" altLang="en-US" sz="1600" b="1" kern="0"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rPr>
              <a:t>主播联盟</a:t>
            </a:r>
            <a:endParaRPr lang="en-US" altLang="zh-CN" sz="1600" b="1" kern="0" dirty="0">
              <a:solidFill>
                <a:srgbClr val="C00000"/>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285750" indent="-285750">
              <a:lnSpc>
                <a:spcPct val="150000"/>
              </a:lnSpc>
              <a:buFont typeface="Wingdings" panose="05000000000000000000" pitchFamily="2" charset="2"/>
              <a:buChar char="p"/>
            </a:pPr>
            <a:r>
              <a:rPr kumimoji="0" lang="zh-CN" altLang="en-US" sz="16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rPr>
              <a:t>主播动力不足</a:t>
            </a:r>
            <a:endParaRPr kumimoji="0" lang="en-US" altLang="zh-CN" sz="16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285750" indent="-285750">
              <a:lnSpc>
                <a:spcPct val="150000"/>
              </a:lnSpc>
              <a:buFont typeface="Wingdings" panose="05000000000000000000" pitchFamily="2" charset="2"/>
              <a:buChar char="p"/>
            </a:pPr>
            <a:r>
              <a:rPr kumimoji="0" lang="zh-CN" altLang="en-US" sz="16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rPr>
              <a:t>互动成本过高</a:t>
            </a:r>
            <a:endParaRPr kumimoji="0" lang="en-US" altLang="zh-CN" sz="16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49" name="Shape 1255">
            <a:extLst>
              <a:ext uri="{FF2B5EF4-FFF2-40B4-BE49-F238E27FC236}">
                <a16:creationId xmlns:a16="http://schemas.microsoft.com/office/drawing/2014/main" id="{BD1C1567-97FF-49C7-83B2-A60394D9554A}"/>
              </a:ext>
            </a:extLst>
          </p:cNvPr>
          <p:cNvSpPr txBox="1"/>
          <p:nvPr/>
        </p:nvSpPr>
        <p:spPr>
          <a:xfrm>
            <a:off x="8196599" y="2072386"/>
            <a:ext cx="1508562" cy="1964728"/>
          </a:xfrm>
          <a:prstGeom prst="rect">
            <a:avLst/>
          </a:prstGeom>
          <a:solidFill>
            <a:srgbClr val="C00000"/>
          </a:solidFill>
          <a:ln w="12700" cap="flat" cmpd="sng">
            <a:solidFill>
              <a:schemeClr val="bg1">
                <a:lumMod val="85000"/>
              </a:schemeClr>
            </a:solidFill>
            <a:prstDash val="solid"/>
            <a:round/>
            <a:headEnd type="none" w="med" len="med"/>
            <a:tailEnd type="none" w="med" len="med"/>
          </a:ln>
        </p:spPr>
        <p:txBody>
          <a:bodyPr lIns="243825" tIns="121900" rIns="243825" bIns="121900" anchor="ctr" anchorCtr="0">
            <a:noAutofit/>
          </a:bodyPr>
          <a:lstStyle/>
          <a:p>
            <a:pPr marL="0" marR="0" lvl="0" indent="0" algn="just" rtl="0">
              <a:lnSpc>
                <a:spcPct val="120000"/>
              </a:lnSpc>
              <a:spcBef>
                <a:spcPts val="0"/>
              </a:spcBef>
              <a:buSzPct val="25000"/>
              <a:buNone/>
            </a:pPr>
            <a:r>
              <a:rPr lang="zh-CN" altLang="en-US" sz="1100" b="1"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得</a:t>
            </a:r>
            <a:r>
              <a:rPr lang="zh-CN" alt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：形成了金融为主</a:t>
            </a:r>
            <a:r>
              <a:rPr lang="en-US" altLang="zh-CN"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泛生活场景进行的栏目化直播间。王牌栏目风格明显。</a:t>
            </a:r>
            <a:endParaRPr 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0" marR="0" lvl="0" indent="0" algn="just" rtl="0">
              <a:lnSpc>
                <a:spcPct val="120000"/>
              </a:lnSpc>
              <a:spcBef>
                <a:spcPts val="0"/>
              </a:spcBef>
              <a:buSzPct val="25000"/>
              <a:buNone/>
            </a:pPr>
            <a:endParaRPr 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55" name="Shape 1255">
            <a:extLst>
              <a:ext uri="{FF2B5EF4-FFF2-40B4-BE49-F238E27FC236}">
                <a16:creationId xmlns:a16="http://schemas.microsoft.com/office/drawing/2014/main" id="{368716F4-F989-444A-9AED-640953420CB2}"/>
              </a:ext>
            </a:extLst>
          </p:cNvPr>
          <p:cNvSpPr txBox="1"/>
          <p:nvPr/>
        </p:nvSpPr>
        <p:spPr>
          <a:xfrm>
            <a:off x="9899018" y="2068647"/>
            <a:ext cx="1510636" cy="1964728"/>
          </a:xfrm>
          <a:prstGeom prst="rect">
            <a:avLst/>
          </a:prstGeom>
          <a:solidFill>
            <a:schemeClr val="bg2">
              <a:lumMod val="25000"/>
            </a:schemeClr>
          </a:solidFill>
          <a:ln w="12700" cap="flat" cmpd="sng">
            <a:solidFill>
              <a:schemeClr val="bg1">
                <a:lumMod val="85000"/>
              </a:schemeClr>
            </a:solidFill>
            <a:prstDash val="solid"/>
            <a:round/>
            <a:headEnd type="none" w="med" len="med"/>
            <a:tailEnd type="none" w="med" len="med"/>
          </a:ln>
        </p:spPr>
        <p:txBody>
          <a:bodyPr lIns="243825" tIns="121900" rIns="243825" bIns="121900" anchor="ctr" anchorCtr="0">
            <a:noAutofit/>
          </a:bodyPr>
          <a:lstStyle/>
          <a:p>
            <a:pPr marL="0" marR="0" lvl="0" indent="0" algn="just" rtl="0">
              <a:lnSpc>
                <a:spcPct val="120000"/>
              </a:lnSpc>
              <a:spcBef>
                <a:spcPts val="0"/>
              </a:spcBef>
              <a:buSzPct val="25000"/>
              <a:buNone/>
            </a:pPr>
            <a:r>
              <a:rPr lang="zh-CN" altLang="en-US" sz="1100" b="1"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得</a:t>
            </a:r>
            <a:r>
              <a:rPr lang="zh-CN" alt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：互动玩法多样，抽奖大方。</a:t>
            </a:r>
          </a:p>
          <a:p>
            <a:pPr marL="0" marR="0" lvl="0" indent="0" algn="just" rtl="0">
              <a:lnSpc>
                <a:spcPct val="120000"/>
              </a:lnSpc>
              <a:spcBef>
                <a:spcPts val="0"/>
              </a:spcBef>
              <a:buSzPct val="25000"/>
              <a:buNone/>
            </a:pPr>
            <a:r>
              <a:rPr lang="zh-CN" altLang="en-US" sz="1100" b="1"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失</a:t>
            </a:r>
            <a:r>
              <a:rPr lang="zh-CN" alt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rPr>
              <a:t>：抽奖投入成本高，使得用户过分依赖。</a:t>
            </a:r>
          </a:p>
          <a:p>
            <a:pPr marL="0" marR="0" lvl="0" indent="0" algn="just" rtl="0">
              <a:lnSpc>
                <a:spcPct val="120000"/>
              </a:lnSpc>
              <a:spcBef>
                <a:spcPts val="0"/>
              </a:spcBef>
              <a:buSzPct val="25000"/>
              <a:buNone/>
            </a:pPr>
            <a:endParaRPr lang="en-US" sz="1100" dirty="0">
              <a:solidFill>
                <a:srgbClr val="FFFFFF"/>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sp>
        <p:nvSpPr>
          <p:cNvPr id="29" name="文本框 28">
            <a:extLst>
              <a:ext uri="{FF2B5EF4-FFF2-40B4-BE49-F238E27FC236}">
                <a16:creationId xmlns:a16="http://schemas.microsoft.com/office/drawing/2014/main" id="{E4CBA6AE-9750-495C-A132-28E831E91142}"/>
              </a:ext>
            </a:extLst>
          </p:cNvPr>
          <p:cNvSpPr txBox="1"/>
          <p:nvPr/>
        </p:nvSpPr>
        <p:spPr>
          <a:xfrm>
            <a:off x="1026561" y="4526425"/>
            <a:ext cx="1762061" cy="115685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kumimoji="0" lang="zh-CN" altLang="en-US"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rPr>
              <a:t>带货转化率高</a:t>
            </a: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285750" indent="-285750">
              <a:lnSpc>
                <a:spcPct val="150000"/>
              </a:lnSpc>
              <a:buFont typeface="Wingdings" panose="05000000000000000000" pitchFamily="2" charset="2"/>
              <a:buChar char="p"/>
            </a:pPr>
            <a:r>
              <a:rPr lang="zh-CN" altLang="en-US" sz="1600" b="1" kern="0" dirty="0">
                <a:solidFill>
                  <a:schemeClr val="tx1">
                    <a:lumMod val="95000"/>
                    <a:lumOff val="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受限于产品</a:t>
            </a:r>
            <a:endParaRPr lang="en-US" altLang="zh-CN" sz="1600" b="1" kern="0" dirty="0">
              <a:solidFill>
                <a:schemeClr val="tx1">
                  <a:lumMod val="95000"/>
                  <a:lumOff val="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endParaRPr>
          </a:p>
          <a:p>
            <a:pPr marL="285750" indent="-285750">
              <a:lnSpc>
                <a:spcPct val="150000"/>
              </a:lnSpc>
              <a:buFont typeface="Wingdings" panose="05000000000000000000" pitchFamily="2" charset="2"/>
              <a:buChar char="p"/>
            </a:pPr>
            <a:r>
              <a:rPr kumimoji="0" lang="zh-CN" altLang="en-US" sz="16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rPr>
              <a:t>缺乏人员运营</a:t>
            </a:r>
            <a:endParaRPr kumimoji="0" lang="en-US" altLang="zh-CN" sz="16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ontserrat" panose="02000505000000020004"/>
              <a:sym typeface="Montserrat" panose="02000505000000020004"/>
            </a:endParaRPr>
          </a:p>
        </p:txBody>
      </p:sp>
      <p:pic>
        <p:nvPicPr>
          <p:cNvPr id="3" name="图片 2">
            <a:extLst>
              <a:ext uri="{FF2B5EF4-FFF2-40B4-BE49-F238E27FC236}">
                <a16:creationId xmlns:a16="http://schemas.microsoft.com/office/drawing/2014/main" id="{4F4F6A2C-97CD-4235-B855-9386FFB26046}"/>
              </a:ext>
            </a:extLst>
          </p:cNvPr>
          <p:cNvPicPr>
            <a:picLocks noChangeAspect="1"/>
          </p:cNvPicPr>
          <p:nvPr/>
        </p:nvPicPr>
        <p:blipFill>
          <a:blip r:embed="rId3"/>
          <a:stretch>
            <a:fillRect/>
          </a:stretch>
        </p:blipFill>
        <p:spPr>
          <a:xfrm>
            <a:off x="1686784" y="4055299"/>
            <a:ext cx="440184" cy="440184"/>
          </a:xfrm>
          <a:prstGeom prst="rect">
            <a:avLst/>
          </a:prstGeom>
        </p:spPr>
      </p:pic>
      <p:pic>
        <p:nvPicPr>
          <p:cNvPr id="1026" name="Picture 2">
            <a:extLst>
              <a:ext uri="{FF2B5EF4-FFF2-40B4-BE49-F238E27FC236}">
                <a16:creationId xmlns:a16="http://schemas.microsoft.com/office/drawing/2014/main" id="{328BA174-BF46-458E-B801-CA1E6F88E2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6784" y="1593590"/>
            <a:ext cx="440184" cy="452263"/>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6F1EE688-0766-4377-9850-C142CCE42624}"/>
              </a:ext>
            </a:extLst>
          </p:cNvPr>
          <p:cNvSpPr txBox="1"/>
          <p:nvPr/>
        </p:nvSpPr>
        <p:spPr>
          <a:xfrm>
            <a:off x="3176570" y="2107860"/>
            <a:ext cx="2817409" cy="1144609"/>
          </a:xfrm>
          <a:prstGeom prst="rect">
            <a:avLst/>
          </a:prstGeom>
          <a:noFill/>
        </p:spPr>
        <p:txBody>
          <a:bodyPr wrap="square" rtlCol="0">
            <a:spAutoFit/>
          </a:bodyPr>
          <a:lstStyle/>
          <a:p>
            <a:pPr algn="just">
              <a:lnSpc>
                <a:spcPct val="20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2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招商银行</a:t>
            </a:r>
            <a:r>
              <a:rPr lang="en-US" altLang="zh-CN" sz="12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a:t>
            </a:r>
            <a:r>
              <a:rPr lang="zh-CN" altLang="en-US" sz="1200" dirty="0">
                <a:solidFill>
                  <a:schemeClr val="bg2">
                    <a:lumMod val="25000"/>
                  </a:schemeClr>
                </a:solidFill>
                <a:latin typeface="微软雅黑" panose="020B0503020204020204" pitchFamily="34" charset="-122"/>
                <a:ea typeface="微软雅黑" panose="020B0503020204020204" pitchFamily="34" charset="-122"/>
                <a:cs typeface="Montserrat" panose="02000505000000020004"/>
                <a:sym typeface="Montserrat" panose="02000505000000020004"/>
              </a:rPr>
              <a:t>形成了基础运营，优势在于完备主播联盟和栏目化直播间，但存在主播动力不足、互动成本过高的问题。</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195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那我们应该怎么做？</a:t>
            </a:r>
          </a:p>
        </p:txBody>
      </p:sp>
    </p:spTree>
    <p:extLst>
      <p:ext uri="{BB962C8B-B14F-4D97-AF65-F5344CB8AC3E}">
        <p14:creationId xmlns:p14="http://schemas.microsoft.com/office/powerpoint/2010/main" val="61186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4514" y="0"/>
            <a:ext cx="6008493"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94733" y="641878"/>
            <a:ext cx="3620236" cy="646331"/>
          </a:xfrm>
          <a:prstGeom prst="rect">
            <a:avLst/>
          </a:prstGeom>
          <a:noFill/>
        </p:spPr>
        <p:txBody>
          <a:bodyPr wrap="square" rtlCol="0">
            <a:spAutoFit/>
          </a:bodyPr>
          <a:lstStyle/>
          <a:p>
            <a:pPr lvl="0" algn="ctr">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产品待优化</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11" name="组合 10">
            <a:extLst>
              <a:ext uri="{FF2B5EF4-FFF2-40B4-BE49-F238E27FC236}">
                <a16:creationId xmlns:a16="http://schemas.microsoft.com/office/drawing/2014/main" id="{BB46FE8B-41F0-4A46-954C-367CFED375B0}"/>
              </a:ext>
            </a:extLst>
          </p:cNvPr>
          <p:cNvGrpSpPr/>
          <p:nvPr/>
        </p:nvGrpSpPr>
        <p:grpSpPr>
          <a:xfrm>
            <a:off x="1362486" y="1970752"/>
            <a:ext cx="3209683" cy="3582479"/>
            <a:chOff x="1746171" y="1392316"/>
            <a:chExt cx="3209683" cy="3582479"/>
          </a:xfrm>
        </p:grpSpPr>
        <p:grpSp>
          <p:nvGrpSpPr>
            <p:cNvPr id="10" name="组合 9">
              <a:extLst>
                <a:ext uri="{FF2B5EF4-FFF2-40B4-BE49-F238E27FC236}">
                  <a16:creationId xmlns:a16="http://schemas.microsoft.com/office/drawing/2014/main" id="{3F9F2DAD-8952-469E-9BA1-CC08FC8A4A9C}"/>
                </a:ext>
              </a:extLst>
            </p:cNvPr>
            <p:cNvGrpSpPr/>
            <p:nvPr/>
          </p:nvGrpSpPr>
          <p:grpSpPr>
            <a:xfrm>
              <a:off x="2078718" y="1392316"/>
              <a:ext cx="2375439" cy="2576064"/>
              <a:chOff x="2739486" y="1392316"/>
              <a:chExt cx="2375439" cy="2576064"/>
            </a:xfrm>
          </p:grpSpPr>
          <p:sp>
            <p:nvSpPr>
              <p:cNvPr id="16" name="等腰三角形 15"/>
              <p:cNvSpPr/>
              <p:nvPr/>
            </p:nvSpPr>
            <p:spPr>
              <a:xfrm flipV="1">
                <a:off x="3800475" y="3728822"/>
                <a:ext cx="257175" cy="239558"/>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B86BA90D-BCC6-43F8-BFEE-43921D213C46}"/>
                  </a:ext>
                </a:extLst>
              </p:cNvPr>
              <p:cNvSpPr/>
              <p:nvPr/>
            </p:nvSpPr>
            <p:spPr>
              <a:xfrm>
                <a:off x="2739486" y="1392316"/>
                <a:ext cx="2375439" cy="2250477"/>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43BB2EE-6D0E-418D-A0F0-DAC73EF70562}"/>
                  </a:ext>
                </a:extLst>
              </p:cNvPr>
              <p:cNvSpPr txBox="1"/>
              <p:nvPr/>
            </p:nvSpPr>
            <p:spPr>
              <a:xfrm>
                <a:off x="2894120" y="2005683"/>
                <a:ext cx="2061733" cy="1023742"/>
              </a:xfrm>
              <a:prstGeom prst="rect">
                <a:avLst/>
              </a:prstGeom>
              <a:noFill/>
            </p:spPr>
            <p:txBody>
              <a:bodyPr wrap="square" rtlCol="0">
                <a:spAutoFit/>
              </a:bodyPr>
              <a:lstStyle/>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开放融合</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招行</a:t>
                </a:r>
                <a:r>
                  <a:rPr lang="en-US" altLang="zh-CN" sz="1400" dirty="0">
                    <a:solidFill>
                      <a:schemeClr val="bg1"/>
                    </a:solidFill>
                    <a:latin typeface="微软雅黑" panose="020B0503020204020204" pitchFamily="34" charset="-122"/>
                    <a:ea typeface="微软雅黑" panose="020B0503020204020204" pitchFamily="34" charset="-122"/>
                  </a:rPr>
                  <a:t>】APP</a:t>
                </a:r>
                <a:r>
                  <a:rPr lang="zh-CN" altLang="en-US" sz="1400" dirty="0">
                    <a:solidFill>
                      <a:schemeClr val="bg1"/>
                    </a:solidFill>
                    <a:latin typeface="微软雅黑" panose="020B0503020204020204" pitchFamily="34" charset="-122"/>
                    <a:ea typeface="微软雅黑" panose="020B0503020204020204" pitchFamily="34" charset="-122"/>
                  </a:rPr>
                  <a:t>直播，对标互联网顶级直播进行优化</a:t>
                </a:r>
              </a:p>
            </p:txBody>
          </p:sp>
        </p:grpSp>
        <p:grpSp>
          <p:nvGrpSpPr>
            <p:cNvPr id="9" name="组合 8">
              <a:extLst>
                <a:ext uri="{FF2B5EF4-FFF2-40B4-BE49-F238E27FC236}">
                  <a16:creationId xmlns:a16="http://schemas.microsoft.com/office/drawing/2014/main" id="{6320214A-23F0-434D-BFA2-F4353EA010A8}"/>
                </a:ext>
              </a:extLst>
            </p:cNvPr>
            <p:cNvGrpSpPr/>
            <p:nvPr/>
          </p:nvGrpSpPr>
          <p:grpSpPr>
            <a:xfrm>
              <a:off x="1746171" y="4187272"/>
              <a:ext cx="3209683" cy="787523"/>
              <a:chOff x="1627346" y="4187272"/>
              <a:chExt cx="3209683" cy="787523"/>
            </a:xfrm>
          </p:grpSpPr>
          <p:sp>
            <p:nvSpPr>
              <p:cNvPr id="24" name="矩形 23">
                <a:extLst>
                  <a:ext uri="{FF2B5EF4-FFF2-40B4-BE49-F238E27FC236}">
                    <a16:creationId xmlns:a16="http://schemas.microsoft.com/office/drawing/2014/main" id="{177F30F6-1FB9-4EE9-A9EA-318BDF10534A}"/>
                  </a:ext>
                </a:extLst>
              </p:cNvPr>
              <p:cNvSpPr/>
              <p:nvPr/>
            </p:nvSpPr>
            <p:spPr>
              <a:xfrm>
                <a:off x="3075008" y="4187272"/>
                <a:ext cx="1762021" cy="787523"/>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商品好买</a:t>
                </a:r>
              </a:p>
              <a:p>
                <a:pPr marL="342900" indent="-342900" algn="just">
                  <a:lnSpc>
                    <a:spcPct val="150000"/>
                  </a:lnSpc>
                  <a:buFont typeface="Arial" panose="020B0604020202020204" pitchFamily="34" charset="0"/>
                  <a:buChar char="•"/>
                </a:pP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主播平台好用</a:t>
                </a:r>
              </a:p>
            </p:txBody>
          </p:sp>
          <p:sp>
            <p:nvSpPr>
              <p:cNvPr id="22" name="矩形 21">
                <a:extLst>
                  <a:ext uri="{FF2B5EF4-FFF2-40B4-BE49-F238E27FC236}">
                    <a16:creationId xmlns:a16="http://schemas.microsoft.com/office/drawing/2014/main" id="{627454A0-E141-4631-9A72-3C8FBFF55056}"/>
                  </a:ext>
                </a:extLst>
              </p:cNvPr>
              <p:cNvSpPr/>
              <p:nvPr/>
            </p:nvSpPr>
            <p:spPr>
              <a:xfrm>
                <a:off x="1627346" y="4187272"/>
                <a:ext cx="1412566" cy="787523"/>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内容好看 </a:t>
                </a:r>
              </a:p>
              <a:p>
                <a:pPr marL="342900" indent="-342900" algn="just">
                  <a:lnSpc>
                    <a:spcPct val="150000"/>
                  </a:lnSpc>
                  <a:buFont typeface="Arial" panose="020B0604020202020204" pitchFamily="34" charset="0"/>
                  <a:buChar char="•"/>
                </a:pPr>
                <a:r>
                  <a:rPr lang="zh-CN" altLang="en-US" sz="1600" b="1"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互动好玩</a:t>
                </a:r>
              </a:p>
            </p:txBody>
          </p:sp>
        </p:grpSp>
      </p:grpSp>
      <p:grpSp>
        <p:nvGrpSpPr>
          <p:cNvPr id="13" name="组合 12">
            <a:extLst>
              <a:ext uri="{FF2B5EF4-FFF2-40B4-BE49-F238E27FC236}">
                <a16:creationId xmlns:a16="http://schemas.microsoft.com/office/drawing/2014/main" id="{5F640FB0-4A07-422C-8C56-487905135037}"/>
              </a:ext>
            </a:extLst>
          </p:cNvPr>
          <p:cNvGrpSpPr/>
          <p:nvPr/>
        </p:nvGrpSpPr>
        <p:grpSpPr>
          <a:xfrm>
            <a:off x="6865350" y="641877"/>
            <a:ext cx="4141180" cy="5280686"/>
            <a:chOff x="6430211" y="641877"/>
            <a:chExt cx="4141180" cy="5280686"/>
          </a:xfrm>
        </p:grpSpPr>
        <p:grpSp>
          <p:nvGrpSpPr>
            <p:cNvPr id="12" name="组合 11">
              <a:extLst>
                <a:ext uri="{FF2B5EF4-FFF2-40B4-BE49-F238E27FC236}">
                  <a16:creationId xmlns:a16="http://schemas.microsoft.com/office/drawing/2014/main" id="{0FE2659C-8C16-4472-9BBB-E72B23A80825}"/>
                </a:ext>
              </a:extLst>
            </p:cNvPr>
            <p:cNvGrpSpPr/>
            <p:nvPr/>
          </p:nvGrpSpPr>
          <p:grpSpPr>
            <a:xfrm>
              <a:off x="6430211" y="1978301"/>
              <a:ext cx="4141180" cy="3944262"/>
              <a:chOff x="5801487" y="1399865"/>
              <a:chExt cx="4141180" cy="3944262"/>
            </a:xfrm>
          </p:grpSpPr>
          <p:sp>
            <p:nvSpPr>
              <p:cNvPr id="17" name="等腰三角形 16"/>
              <p:cNvSpPr/>
              <p:nvPr/>
            </p:nvSpPr>
            <p:spPr>
              <a:xfrm flipV="1">
                <a:off x="7737844" y="3747676"/>
                <a:ext cx="257175" cy="239558"/>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接点 34">
                <a:extLst>
                  <a:ext uri="{FF2B5EF4-FFF2-40B4-BE49-F238E27FC236}">
                    <a16:creationId xmlns:a16="http://schemas.microsoft.com/office/drawing/2014/main" id="{76FB2E0C-92DE-4296-9F34-7584C0A91DB1}"/>
                  </a:ext>
                </a:extLst>
              </p:cNvPr>
              <p:cNvSpPr/>
              <p:nvPr/>
            </p:nvSpPr>
            <p:spPr>
              <a:xfrm>
                <a:off x="6697788" y="1399865"/>
                <a:ext cx="2375438" cy="225047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F7B128A-4A17-4D0F-B92F-E0AC65ADDD66}"/>
                  </a:ext>
                </a:extLst>
              </p:cNvPr>
              <p:cNvSpPr txBox="1"/>
              <p:nvPr/>
            </p:nvSpPr>
            <p:spPr>
              <a:xfrm>
                <a:off x="6930907" y="1918596"/>
                <a:ext cx="2020026" cy="1346907"/>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对标互联网完善直播运营团队，按</a:t>
                </a:r>
                <a:r>
                  <a:rPr lang="zh-CN" altLang="en-US" sz="1400" b="1" dirty="0">
                    <a:solidFill>
                      <a:schemeClr val="bg1"/>
                    </a:solidFill>
                    <a:latin typeface="微软雅黑" panose="020B0503020204020204" pitchFamily="34" charset="-122"/>
                    <a:ea typeface="微软雅黑" panose="020B0503020204020204" pitchFamily="34" charset="-122"/>
                  </a:rPr>
                  <a:t>“三步走”</a:t>
                </a:r>
                <a:r>
                  <a:rPr lang="zh-CN" altLang="en-US" sz="1400" dirty="0">
                    <a:solidFill>
                      <a:schemeClr val="bg1"/>
                    </a:solidFill>
                    <a:latin typeface="微软雅黑" panose="020B0503020204020204" pitchFamily="34" charset="-122"/>
                    <a:ea typeface="微软雅黑" panose="020B0503020204020204" pitchFamily="34" charset="-122"/>
                  </a:rPr>
                  <a:t>阶段进行“</a:t>
                </a:r>
                <a:r>
                  <a:rPr lang="zh-CN" altLang="en-US" sz="1400" b="1" dirty="0">
                    <a:solidFill>
                      <a:schemeClr val="bg1"/>
                    </a:solidFill>
                    <a:latin typeface="微软雅黑" panose="020B0503020204020204" pitchFamily="34" charset="-122"/>
                    <a:ea typeface="微软雅黑" panose="020B0503020204020204" pitchFamily="34" charset="-122"/>
                  </a:rPr>
                  <a:t>六边形</a:t>
                </a:r>
                <a:r>
                  <a:rPr lang="zh-CN" altLang="en-US" sz="1400" dirty="0">
                    <a:solidFill>
                      <a:schemeClr val="bg1"/>
                    </a:solidFill>
                    <a:latin typeface="微软雅黑" panose="020B0503020204020204" pitchFamily="34" charset="-122"/>
                    <a:ea typeface="微软雅黑" panose="020B0503020204020204" pitchFamily="34" charset="-122"/>
                  </a:rPr>
                  <a:t>”运营体系搭建</a:t>
                </a:r>
              </a:p>
            </p:txBody>
          </p:sp>
          <p:grpSp>
            <p:nvGrpSpPr>
              <p:cNvPr id="2" name="组合 1">
                <a:extLst>
                  <a:ext uri="{FF2B5EF4-FFF2-40B4-BE49-F238E27FC236}">
                    <a16:creationId xmlns:a16="http://schemas.microsoft.com/office/drawing/2014/main" id="{7948A934-108C-4AED-A982-DE0FBB6D352C}"/>
                  </a:ext>
                </a:extLst>
              </p:cNvPr>
              <p:cNvGrpSpPr/>
              <p:nvPr/>
            </p:nvGrpSpPr>
            <p:grpSpPr>
              <a:xfrm>
                <a:off x="5801487" y="4187272"/>
                <a:ext cx="4141180" cy="1156855"/>
                <a:chOff x="7177290" y="4187272"/>
                <a:chExt cx="4141180" cy="1156855"/>
              </a:xfrm>
            </p:grpSpPr>
            <p:sp>
              <p:nvSpPr>
                <p:cNvPr id="26" name="矩形 25"/>
                <p:cNvSpPr/>
                <p:nvPr/>
              </p:nvSpPr>
              <p:spPr>
                <a:xfrm>
                  <a:off x="7177290" y="4187272"/>
                  <a:ext cx="2172390" cy="1156855"/>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主播联盟完备 </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直播间栏目化</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粉丝成长体系成熟</a:t>
                  </a:r>
                </a:p>
              </p:txBody>
            </p:sp>
            <p:sp>
              <p:nvSpPr>
                <p:cNvPr id="19" name="矩形 18">
                  <a:extLst>
                    <a:ext uri="{FF2B5EF4-FFF2-40B4-BE49-F238E27FC236}">
                      <a16:creationId xmlns:a16="http://schemas.microsoft.com/office/drawing/2014/main" id="{81844E4D-3BC8-43E3-892F-97E3A0A4745F}"/>
                    </a:ext>
                  </a:extLst>
                </p:cNvPr>
                <p:cNvSpPr/>
                <p:nvPr/>
              </p:nvSpPr>
              <p:spPr>
                <a:xfrm>
                  <a:off x="9351265" y="4187272"/>
                  <a:ext cx="1967205" cy="1156855"/>
                </a:xfrm>
                <a:prstGeom prst="rect">
                  <a:avLst/>
                </a:prstGeom>
              </p:spPr>
              <p:txBody>
                <a:bodyPr wrap="none">
                  <a:spAutoFit/>
                </a:bodyPr>
                <a:lstStyle/>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活动形式丰富</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渠道矩阵差异化</a:t>
                  </a:r>
                </a:p>
                <a:p>
                  <a:pPr marL="342900" indent="-342900" algn="just">
                    <a:lnSpc>
                      <a:spcPct val="150000"/>
                    </a:lnSpc>
                    <a:buFont typeface="Arial" panose="020B0604020202020204" pitchFamily="34" charset="0"/>
                    <a:buChar char="•"/>
                  </a:pP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品牌合作优质</a:t>
                  </a:r>
                </a:p>
              </p:txBody>
            </p:sp>
          </p:grpSp>
        </p:grpSp>
        <p:sp>
          <p:nvSpPr>
            <p:cNvPr id="27" name="文本框 26">
              <a:extLst>
                <a:ext uri="{FF2B5EF4-FFF2-40B4-BE49-F238E27FC236}">
                  <a16:creationId xmlns:a16="http://schemas.microsoft.com/office/drawing/2014/main" id="{AFC74043-3BD5-49C8-BD20-9892E7DBB9D3}"/>
                </a:ext>
              </a:extLst>
            </p:cNvPr>
            <p:cNvSpPr txBox="1"/>
            <p:nvPr/>
          </p:nvSpPr>
          <p:spPr>
            <a:xfrm>
              <a:off x="6782460" y="641877"/>
              <a:ext cx="3463542" cy="646331"/>
            </a:xfrm>
            <a:prstGeom prst="rect">
              <a:avLst/>
            </a:prstGeom>
            <a:noFill/>
          </p:spPr>
          <p:txBody>
            <a:bodyPr wrap="square" rtlCol="0">
              <a:spAutoFit/>
            </a:bodyPr>
            <a:lstStyle/>
            <a:p>
              <a:pPr lvl="0" algn="ctr">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运营需玩转</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spTree>
    <p:extLst>
      <p:ext uri="{BB962C8B-B14F-4D97-AF65-F5344CB8AC3E}">
        <p14:creationId xmlns:p14="http://schemas.microsoft.com/office/powerpoint/2010/main" val="34859275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洁欧美"/>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11869</TotalTime>
  <Words>7152</Words>
  <Application>Microsoft Office PowerPoint</Application>
  <PresentationFormat>宽屏</PresentationFormat>
  <Paragraphs>666</Paragraphs>
  <Slides>27</Slides>
  <Notes>26</Notes>
  <HiddenSlides>2</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-apple-system</vt:lpstr>
      <vt:lpstr>Lato</vt:lpstr>
      <vt:lpstr>Montserrat</vt:lpstr>
      <vt:lpstr>等线</vt:lpstr>
      <vt:lpstr>微软雅黑</vt:lpstr>
      <vt:lpstr>微软雅黑</vt:lpstr>
      <vt:lpstr>Agency FB</vt:lpstr>
      <vt:lpstr>Arial</vt:lpstr>
      <vt:lpstr>Calibri</vt:lpstr>
      <vt:lpstr>Calibri Light</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https://chinappt.taobao.com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BOSSPPT2018-红色简约时尚大气第一季</dc:title>
  <dc:subject>BOSSPPT2018-红色简约时尚大气第一季</dc:subject>
  <dc:creator>BOSSPPT 2018</dc:creator>
  <cp:keywords>BOSSPPT 2018</cp:keywords>
  <dc:description>淘宝店铺名称：BOSSPPT顶尖职业文案_x000d_
以下网址https://chinappt.taobao.com购买享受店家咨询售后服务，非上述网址购买均属于盗版。_x000d_
BOSSPPT属于中国合法商标，凡是带有BOSSPPT字样，图样均属于侵权行为，我店发现盗版盗售行为将追究到底！_x000d_
https://chinappt.taobao.com</dc:description>
  <cp:lastModifiedBy>fu heng</cp:lastModifiedBy>
  <cp:revision>441</cp:revision>
  <dcterms:created xsi:type="dcterms:W3CDTF">2014-08-25T05:00:34Z</dcterms:created>
  <dcterms:modified xsi:type="dcterms:W3CDTF">2021-09-01T10:50:44Z</dcterms:modified>
  <cp:category>https://chinappt.taobao.com</cp:category>
</cp:coreProperties>
</file>